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90" r:id="rId2"/>
    <p:sldId id="369" r:id="rId3"/>
    <p:sldId id="375" r:id="rId4"/>
    <p:sldId id="291" r:id="rId5"/>
    <p:sldId id="330" r:id="rId6"/>
    <p:sldId id="370" r:id="rId7"/>
    <p:sldId id="371" r:id="rId8"/>
    <p:sldId id="394" r:id="rId9"/>
    <p:sldId id="334" r:id="rId10"/>
    <p:sldId id="383" r:id="rId11"/>
    <p:sldId id="382" r:id="rId12"/>
    <p:sldId id="391" r:id="rId13"/>
    <p:sldId id="392" r:id="rId14"/>
    <p:sldId id="338" r:id="rId15"/>
    <p:sldId id="340" r:id="rId16"/>
    <p:sldId id="341" r:id="rId17"/>
    <p:sldId id="342" r:id="rId18"/>
    <p:sldId id="343" r:id="rId19"/>
    <p:sldId id="396" r:id="rId20"/>
    <p:sldId id="348" r:id="rId21"/>
    <p:sldId id="349" r:id="rId22"/>
    <p:sldId id="350" r:id="rId23"/>
    <p:sldId id="384" r:id="rId24"/>
    <p:sldId id="353" r:id="rId25"/>
    <p:sldId id="393" r:id="rId26"/>
    <p:sldId id="355" r:id="rId27"/>
    <p:sldId id="356" r:id="rId28"/>
    <p:sldId id="357" r:id="rId29"/>
    <p:sldId id="360" r:id="rId30"/>
    <p:sldId id="386" r:id="rId31"/>
    <p:sldId id="395" r:id="rId32"/>
    <p:sldId id="387" r:id="rId33"/>
    <p:sldId id="388" r:id="rId3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7" autoAdjust="0"/>
    <p:restoredTop sz="67051" autoAdjust="0"/>
  </p:normalViewPr>
  <p:slideViewPr>
    <p:cSldViewPr snapToGrid="0">
      <p:cViewPr varScale="1">
        <p:scale>
          <a:sx n="82" d="100"/>
          <a:sy n="82" d="100"/>
        </p:scale>
        <p:origin x="176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HST</c:v>
                </c:pt>
              </c:strCache>
            </c:strRef>
          </c:tx>
          <c:invertIfNegative val="0"/>
          <c:dPt>
            <c:idx val="13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3E92-AF43-9637-D188A1561DDC}"/>
              </c:ext>
            </c:extLst>
          </c:dPt>
          <c:dPt>
            <c:idx val="14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3-3E92-AF43-9637-D188A1561DD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3E92-AF43-9637-D188A1561DD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FD6"/>
              </a:solidFill>
            </c:spPr>
            <c:extLst>
              <c:ext xmlns:c16="http://schemas.microsoft.com/office/drawing/2014/chart" uri="{C3380CC4-5D6E-409C-BE32-E72D297353CC}">
                <c16:uniqueId val="{00000007-3E92-AF43-9637-D188A1561DDC}"/>
              </c:ext>
            </c:extLst>
          </c:dPt>
          <c:dPt>
            <c:idx val="17"/>
            <c:invertIfNegative val="0"/>
            <c:bubble3D val="0"/>
            <c:spPr>
              <a:solidFill>
                <a:srgbClr val="00BFD6"/>
              </a:solidFill>
            </c:spPr>
            <c:extLst>
              <c:ext xmlns:c16="http://schemas.microsoft.com/office/drawing/2014/chart" uri="{C3380CC4-5D6E-409C-BE32-E72D297353CC}">
                <c16:uniqueId val="{00000009-3E92-AF43-9637-D188A1561DDC}"/>
              </c:ext>
            </c:extLst>
          </c:dPt>
          <c:dPt>
            <c:idx val="18"/>
            <c:invertIfNegative val="0"/>
            <c:bubble3D val="0"/>
            <c:spPr>
              <a:solidFill>
                <a:srgbClr val="00BFD6"/>
              </a:solidFill>
            </c:spPr>
            <c:extLst>
              <c:ext xmlns:c16="http://schemas.microsoft.com/office/drawing/2014/chart" uri="{C3380CC4-5D6E-409C-BE32-E72D297353CC}">
                <c16:uniqueId val="{0000000B-3E92-AF43-9637-D188A1561DDC}"/>
              </c:ext>
            </c:extLst>
          </c:dPt>
          <c:cat>
            <c:numRef>
              <c:f>Blad1!$A$2:$A$22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Blad1!$B$2:$B$22</c:f>
              <c:numCache>
                <c:formatCode>General</c:formatCode>
                <c:ptCount val="21"/>
                <c:pt idx="0">
                  <c:v>8300</c:v>
                </c:pt>
                <c:pt idx="1">
                  <c:v>8124</c:v>
                </c:pt>
                <c:pt idx="2">
                  <c:v>8170</c:v>
                </c:pt>
                <c:pt idx="3">
                  <c:v>8231</c:v>
                </c:pt>
                <c:pt idx="4">
                  <c:v>7520</c:v>
                </c:pt>
                <c:pt idx="5">
                  <c:v>6950</c:v>
                </c:pt>
                <c:pt idx="6">
                  <c:v>6668</c:v>
                </c:pt>
                <c:pt idx="7">
                  <c:v>7831</c:v>
                </c:pt>
                <c:pt idx="8">
                  <c:v>9367</c:v>
                </c:pt>
                <c:pt idx="9">
                  <c:v>8494</c:v>
                </c:pt>
                <c:pt idx="10">
                  <c:v>7742</c:v>
                </c:pt>
                <c:pt idx="11">
                  <c:v>7082</c:v>
                </c:pt>
                <c:pt idx="12">
                  <c:v>6886</c:v>
                </c:pt>
                <c:pt idx="13">
                  <c:v>6985</c:v>
                </c:pt>
                <c:pt idx="14">
                  <c:v>6968</c:v>
                </c:pt>
                <c:pt idx="15">
                  <c:v>6594</c:v>
                </c:pt>
                <c:pt idx="16">
                  <c:v>6711</c:v>
                </c:pt>
                <c:pt idx="17">
                  <c:v>6633</c:v>
                </c:pt>
                <c:pt idx="18">
                  <c:v>8373</c:v>
                </c:pt>
                <c:pt idx="19">
                  <c:v>8635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92-AF43-9637-D188A1561DD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numRef>
              <c:f>Blad1!$A$2:$A$22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Blad1!$C$2:$C$22</c:f>
              <c:numCache>
                <c:formatCode>General</c:formatCode>
                <c:ptCount val="21"/>
                <c:pt idx="0">
                  <c:v>1.8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E92-AF43-9637-D188A1561DD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numRef>
              <c:f>Blad1!$A$2:$A$22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</c:numCache>
            </c:numRef>
          </c:cat>
          <c:val>
            <c:numRef>
              <c:f>Blad1!$D$2:$D$22</c:f>
              <c:numCache>
                <c:formatCode>General</c:formatCode>
                <c:ptCount val="21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92-AF43-9637-D188A156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8834696"/>
        <c:axId val="2144310040"/>
      </c:barChart>
      <c:catAx>
        <c:axId val="213883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310040"/>
        <c:crosses val="autoZero"/>
        <c:auto val="1"/>
        <c:lblAlgn val="ctr"/>
        <c:lblOffset val="100"/>
        <c:noMultiLvlLbl val="0"/>
      </c:catAx>
      <c:valAx>
        <c:axId val="2144310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834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Blad1!$B$2:$B$13</c:f>
              <c:numCache>
                <c:formatCode>General</c:formatCode>
                <c:ptCount val="12"/>
                <c:pt idx="0">
                  <c:v>4582</c:v>
                </c:pt>
                <c:pt idx="1">
                  <c:v>4696</c:v>
                </c:pt>
                <c:pt idx="2">
                  <c:v>5154</c:v>
                </c:pt>
                <c:pt idx="3">
                  <c:v>6122</c:v>
                </c:pt>
                <c:pt idx="4">
                  <c:v>4138</c:v>
                </c:pt>
                <c:pt idx="5">
                  <c:v>5272</c:v>
                </c:pt>
                <c:pt idx="6">
                  <c:v>5093</c:v>
                </c:pt>
                <c:pt idx="7">
                  <c:v>5169</c:v>
                </c:pt>
                <c:pt idx="8">
                  <c:v>5315</c:v>
                </c:pt>
                <c:pt idx="9">
                  <c:v>10119</c:v>
                </c:pt>
                <c:pt idx="10">
                  <c:v>6707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3-3D4C-97B4-5FC5D62138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Blad1!$C$2:$C$13</c:f>
              <c:numCache>
                <c:formatCode>General</c:formatCode>
                <c:ptCount val="12"/>
                <c:pt idx="0">
                  <c:v>9137</c:v>
                </c:pt>
                <c:pt idx="1">
                  <c:v>8915</c:v>
                </c:pt>
                <c:pt idx="2">
                  <c:v>10762</c:v>
                </c:pt>
                <c:pt idx="3">
                  <c:v>9119</c:v>
                </c:pt>
                <c:pt idx="4">
                  <c:v>10271</c:v>
                </c:pt>
                <c:pt idx="5">
                  <c:v>9773</c:v>
                </c:pt>
                <c:pt idx="6">
                  <c:v>9739</c:v>
                </c:pt>
                <c:pt idx="7">
                  <c:v>9537</c:v>
                </c:pt>
                <c:pt idx="8">
                  <c:v>9886</c:v>
                </c:pt>
                <c:pt idx="9">
                  <c:v>18195</c:v>
                </c:pt>
                <c:pt idx="10">
                  <c:v>10905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A3-3D4C-97B4-5FC5D62138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Sommar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Blad1!$A$2:$A$13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Blad1!$D$2:$D$13</c:f>
              <c:numCache>
                <c:formatCode>General</c:formatCode>
                <c:ptCount val="12"/>
                <c:pt idx="0">
                  <c:v>7506</c:v>
                </c:pt>
                <c:pt idx="1">
                  <c:v>7001</c:v>
                </c:pt>
                <c:pt idx="2">
                  <c:v>10344</c:v>
                </c:pt>
                <c:pt idx="3">
                  <c:v>8016</c:v>
                </c:pt>
                <c:pt idx="4">
                  <c:v>10163</c:v>
                </c:pt>
                <c:pt idx="5">
                  <c:v>7656</c:v>
                </c:pt>
                <c:pt idx="6">
                  <c:v>7492</c:v>
                </c:pt>
                <c:pt idx="7">
                  <c:v>8317</c:v>
                </c:pt>
                <c:pt idx="8">
                  <c:v>7564</c:v>
                </c:pt>
                <c:pt idx="9">
                  <c:v>11640</c:v>
                </c:pt>
                <c:pt idx="10">
                  <c:v>7054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A3-3D4C-97B4-5FC5D6213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103599"/>
        <c:axId val="1395105231"/>
      </c:barChart>
      <c:catAx>
        <c:axId val="139510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5105231"/>
        <c:crosses val="autoZero"/>
        <c:auto val="1"/>
        <c:lblAlgn val="ctr"/>
        <c:lblOffset val="100"/>
        <c:noMultiLvlLbl val="0"/>
      </c:catAx>
      <c:valAx>
        <c:axId val="139510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9510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22521919171"/>
          <c:y val="3.3748448669185402E-2"/>
          <c:w val="0.85267033092254796"/>
          <c:h val="0.74843704081136397"/>
        </c:manualLayout>
      </c:layout>
      <c:lineChart>
        <c:grouping val="standard"/>
        <c:varyColors val="0"/>
        <c:ser>
          <c:idx val="0"/>
          <c:order val="0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37-A34E-AD4A-5EA902BD2FB3}"/>
            </c:ext>
          </c:extLst>
        </c:ser>
        <c:ser>
          <c:idx val="1"/>
          <c:order val="1"/>
          <c:tx>
            <c:strRef>
              <c:f>Blad1!$E$1</c:f>
              <c:strCache>
                <c:ptCount val="1"/>
                <c:pt idx="0">
                  <c:v>Professorer</c:v>
                </c:pt>
              </c:strCache>
            </c:strRef>
          </c:tx>
          <c:spPr>
            <a:ln>
              <a:solidFill>
                <a:srgbClr val="ED983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610403866963194E-2"/>
                  <c:y val="4.077986079344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2D-044E-86F9-F9687EED457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0C-6346-AF11-B7E491C939B7}"/>
                </c:ext>
              </c:extLst>
            </c:dLbl>
            <c:dLbl>
              <c:idx val="16"/>
              <c:layout>
                <c:manualLayout>
                  <c:x val="1.4336233208747178E-2"/>
                  <c:y val="-6.5442294582049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0C-6346-AF11-B7E491C939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Blad1!$E$2:$E$19</c:f>
              <c:numCache>
                <c:formatCode>General</c:formatCode>
                <c:ptCount val="18"/>
                <c:pt idx="0">
                  <c:v>39</c:v>
                </c:pt>
                <c:pt idx="1">
                  <c:v>46</c:v>
                </c:pt>
                <c:pt idx="2">
                  <c:v>60</c:v>
                </c:pt>
                <c:pt idx="3">
                  <c:v>66</c:v>
                </c:pt>
                <c:pt idx="4">
                  <c:v>70</c:v>
                </c:pt>
                <c:pt idx="5">
                  <c:v>80</c:v>
                </c:pt>
                <c:pt idx="6">
                  <c:v>86</c:v>
                </c:pt>
                <c:pt idx="7">
                  <c:v>93</c:v>
                </c:pt>
                <c:pt idx="8">
                  <c:v>95</c:v>
                </c:pt>
                <c:pt idx="9">
                  <c:v>90</c:v>
                </c:pt>
                <c:pt idx="10">
                  <c:v>80</c:v>
                </c:pt>
                <c:pt idx="11">
                  <c:v>86</c:v>
                </c:pt>
                <c:pt idx="12">
                  <c:v>85</c:v>
                </c:pt>
                <c:pt idx="13">
                  <c:v>87</c:v>
                </c:pt>
                <c:pt idx="14">
                  <c:v>93</c:v>
                </c:pt>
                <c:pt idx="15">
                  <c:v>105</c:v>
                </c:pt>
                <c:pt idx="1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237-A34E-AD4A-5EA902BD2FB3}"/>
            </c:ext>
          </c:extLst>
        </c:ser>
        <c:ser>
          <c:idx val="2"/>
          <c:order val="2"/>
          <c:tx>
            <c:strRef>
              <c:f>Blad1!$B$1</c:f>
              <c:strCache>
                <c:ptCount val="1"/>
                <c:pt idx="0">
                  <c:v>Forskarstuderande (egna)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428392147458035E-2"/>
                  <c:y val="-5.908146016643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88-684E-B7B7-4C9DC5C2736C}"/>
                </c:ext>
              </c:extLst>
            </c:dLbl>
            <c:dLbl>
              <c:idx val="15"/>
              <c:layout>
                <c:manualLayout>
                  <c:x val="4.710476625731265E-2"/>
                  <c:y val="-3.27211472910239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B0C-6346-AF11-B7E491C939B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0C-6346-AF11-B7E491C939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Blad1!$B$2:$B$19</c:f>
              <c:numCache>
                <c:formatCode>General</c:formatCode>
                <c:ptCount val="18"/>
                <c:pt idx="0">
                  <c:v>115</c:v>
                </c:pt>
                <c:pt idx="1">
                  <c:v>137</c:v>
                </c:pt>
                <c:pt idx="2">
                  <c:v>151</c:v>
                </c:pt>
                <c:pt idx="3">
                  <c:v>153</c:v>
                </c:pt>
                <c:pt idx="4">
                  <c:v>205</c:v>
                </c:pt>
                <c:pt idx="5">
                  <c:v>234</c:v>
                </c:pt>
                <c:pt idx="6">
                  <c:v>243</c:v>
                </c:pt>
                <c:pt idx="7">
                  <c:v>235</c:v>
                </c:pt>
                <c:pt idx="8">
                  <c:v>215</c:v>
                </c:pt>
                <c:pt idx="9">
                  <c:v>193</c:v>
                </c:pt>
                <c:pt idx="10">
                  <c:v>165</c:v>
                </c:pt>
                <c:pt idx="11">
                  <c:v>187</c:v>
                </c:pt>
                <c:pt idx="12">
                  <c:v>197</c:v>
                </c:pt>
                <c:pt idx="13">
                  <c:v>187</c:v>
                </c:pt>
                <c:pt idx="14">
                  <c:v>167</c:v>
                </c:pt>
                <c:pt idx="15">
                  <c:v>170</c:v>
                </c:pt>
                <c:pt idx="16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237-A34E-AD4A-5EA902BD2FB3}"/>
            </c:ext>
          </c:extLst>
        </c:ser>
        <c:ser>
          <c:idx val="3"/>
          <c:order val="3"/>
          <c:tx>
            <c:strRef>
              <c:f>Blad1!$C$1</c:f>
              <c:strCache>
                <c:ptCount val="1"/>
                <c:pt idx="0">
                  <c:v>Statligt forskningsanslag (mkr)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2012806190084379E-2"/>
                  <c:y val="-5.1630079931154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2D-044E-86F9-F9687EED457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2D-044E-86F9-F9687EED45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Blad1!$C$2:$C$19</c:f>
              <c:numCache>
                <c:formatCode>General</c:formatCode>
                <c:ptCount val="18"/>
                <c:pt idx="0">
                  <c:v>162</c:v>
                </c:pt>
                <c:pt idx="1">
                  <c:v>165</c:v>
                </c:pt>
                <c:pt idx="2">
                  <c:v>171</c:v>
                </c:pt>
                <c:pt idx="3">
                  <c:v>173</c:v>
                </c:pt>
                <c:pt idx="4">
                  <c:v>176</c:v>
                </c:pt>
                <c:pt idx="5">
                  <c:v>187</c:v>
                </c:pt>
                <c:pt idx="6">
                  <c:v>190</c:v>
                </c:pt>
                <c:pt idx="7">
                  <c:v>197</c:v>
                </c:pt>
                <c:pt idx="8">
                  <c:v>199</c:v>
                </c:pt>
                <c:pt idx="9">
                  <c:v>207</c:v>
                </c:pt>
                <c:pt idx="10">
                  <c:v>206</c:v>
                </c:pt>
                <c:pt idx="11">
                  <c:v>231</c:v>
                </c:pt>
                <c:pt idx="12">
                  <c:v>235</c:v>
                </c:pt>
                <c:pt idx="13">
                  <c:v>244</c:v>
                </c:pt>
                <c:pt idx="14">
                  <c:v>251</c:v>
                </c:pt>
                <c:pt idx="15">
                  <c:v>262</c:v>
                </c:pt>
                <c:pt idx="16">
                  <c:v>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1237-A34E-AD4A-5EA902BD2FB3}"/>
            </c:ext>
          </c:extLst>
        </c:ser>
        <c:ser>
          <c:idx val="4"/>
          <c:order val="4"/>
          <c:tx>
            <c:strRef>
              <c:f>Blad1!$D$1</c:f>
              <c:strCache>
                <c:ptCount val="1"/>
                <c:pt idx="0">
                  <c:v>Externa forskningsmedel (mkr)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032927575175008E-2"/>
                  <c:y val="5.909542374682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237-A34E-AD4A-5EA902BD2F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237-A34E-AD4A-5EA902BD2F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237-A34E-AD4A-5EA902BD2F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237-A34E-AD4A-5EA902BD2F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237-A34E-AD4A-5EA902BD2F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237-A34E-AD4A-5EA902BD2F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237-A34E-AD4A-5EA902BD2F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237-A34E-AD4A-5EA902BD2F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237-A34E-AD4A-5EA902BD2F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237-A34E-AD4A-5EA902BD2F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237-A34E-AD4A-5EA902BD2F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FA-8149-8D23-B1FAA04F7D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88-684E-B7B7-4C9DC5C273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88-684E-B7B7-4C9DC5C2736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88-684E-B7B7-4C9DC5C2736C}"/>
                </c:ext>
              </c:extLst>
            </c:dLbl>
            <c:dLbl>
              <c:idx val="15"/>
              <c:layout>
                <c:manualLayout>
                  <c:x val="4.50567329417773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B0C-6346-AF11-B7E491C939B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0C-6346-AF11-B7E491C939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Blad1!$D$2:$D$19</c:f>
              <c:numCache>
                <c:formatCode>General</c:formatCode>
                <c:ptCount val="18"/>
                <c:pt idx="0">
                  <c:v>117</c:v>
                </c:pt>
                <c:pt idx="1">
                  <c:v>110</c:v>
                </c:pt>
                <c:pt idx="2">
                  <c:v>101</c:v>
                </c:pt>
                <c:pt idx="3">
                  <c:v>110</c:v>
                </c:pt>
                <c:pt idx="4">
                  <c:v>156</c:v>
                </c:pt>
                <c:pt idx="5">
                  <c:v>151</c:v>
                </c:pt>
                <c:pt idx="6">
                  <c:v>161</c:v>
                </c:pt>
                <c:pt idx="7">
                  <c:v>173</c:v>
                </c:pt>
                <c:pt idx="8">
                  <c:v>173</c:v>
                </c:pt>
                <c:pt idx="9">
                  <c:v>155</c:v>
                </c:pt>
                <c:pt idx="10">
                  <c:v>116</c:v>
                </c:pt>
                <c:pt idx="11">
                  <c:v>133</c:v>
                </c:pt>
                <c:pt idx="12">
                  <c:v>151</c:v>
                </c:pt>
                <c:pt idx="13">
                  <c:v>165</c:v>
                </c:pt>
                <c:pt idx="14">
                  <c:v>166</c:v>
                </c:pt>
                <c:pt idx="15">
                  <c:v>145</c:v>
                </c:pt>
                <c:pt idx="16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1237-A34E-AD4A-5EA902BD2F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39220920"/>
        <c:axId val="2138451432"/>
      </c:lineChart>
      <c:catAx>
        <c:axId val="213922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8451432"/>
        <c:crosses val="autoZero"/>
        <c:auto val="1"/>
        <c:lblAlgn val="ctr"/>
        <c:lblOffset val="100"/>
        <c:noMultiLvlLbl val="0"/>
      </c:catAx>
      <c:valAx>
        <c:axId val="2138451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9220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2022-04-29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offers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proportion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skilled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investment in 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Children,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age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arouse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studies and research.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00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resource-efficient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gender-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in order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students.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benefit from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public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in business and civil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permeated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star,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whatever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form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baseline="0" dirty="0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93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sv-SE" b="1" kern="0" dirty="0">
                <a:ea typeface="ＭＳ Ｐゴシック" pitchFamily="34" charset="-128"/>
              </a:rPr>
              <a:t>Offer </a:t>
            </a:r>
            <a:r>
              <a:rPr lang="sv-SE" b="1" kern="0" dirty="0" err="1">
                <a:ea typeface="ＭＳ Ｐゴシック" pitchFamily="34" charset="-128"/>
              </a:rPr>
              <a:t>courses</a:t>
            </a:r>
            <a:r>
              <a:rPr lang="sv-SE" b="1" kern="0" dirty="0">
                <a:ea typeface="ＭＳ Ｐゴシック" pitchFamily="34" charset="-128"/>
              </a:rPr>
              <a:t> and </a:t>
            </a:r>
            <a:r>
              <a:rPr lang="sv-SE" b="1" kern="0" dirty="0" err="1">
                <a:ea typeface="ＭＳ Ｐゴシック" pitchFamily="34" charset="-128"/>
              </a:rPr>
              <a:t>programmes</a:t>
            </a:r>
            <a:r>
              <a:rPr lang="sv-SE" b="1" kern="0" dirty="0">
                <a:ea typeface="ＭＳ Ｐゴシック" pitchFamily="34" charset="-128"/>
              </a:rPr>
              <a:t> </a:t>
            </a:r>
            <a:r>
              <a:rPr lang="sv-SE" b="1" kern="0" dirty="0" err="1">
                <a:ea typeface="ＭＳ Ｐゴシック" pitchFamily="34" charset="-128"/>
              </a:rPr>
              <a:t>that</a:t>
            </a:r>
            <a:r>
              <a:rPr lang="sv-SE" b="1" kern="0" dirty="0">
                <a:ea typeface="ＭＳ Ｐゴシック" pitchFamily="34" charset="-128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sv-SE" b="1" kern="0" dirty="0"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attractive</a:t>
            </a:r>
            <a:r>
              <a:rPr lang="sv-SE" kern="0" dirty="0">
                <a:ea typeface="ＭＳ Ｐゴシック" pitchFamily="34" charset="-128"/>
              </a:rPr>
              <a:t> and </a:t>
            </a:r>
            <a:r>
              <a:rPr lang="sv-SE" kern="0" dirty="0" err="1">
                <a:ea typeface="ＭＳ Ｐゴシック" pitchFamily="34" charset="-128"/>
              </a:rPr>
              <a:t>of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high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quality</a:t>
            </a:r>
            <a:r>
              <a:rPr lang="sv-SE" kern="0" dirty="0"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we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able</a:t>
            </a:r>
            <a:r>
              <a:rPr lang="sv-SE" kern="0" dirty="0">
                <a:ea typeface="ＭＳ Ｐゴシック" pitchFamily="34" charset="-128"/>
              </a:rPr>
              <a:t> to </a:t>
            </a:r>
            <a:r>
              <a:rPr lang="sv-SE" kern="0" dirty="0" err="1">
                <a:ea typeface="ＭＳ Ｐゴシック" pitchFamily="34" charset="-128"/>
              </a:rPr>
              <a:t>recruit</a:t>
            </a:r>
            <a:r>
              <a:rPr lang="sv-SE" kern="0" dirty="0">
                <a:ea typeface="ＭＳ Ｐゴシック" pitchFamily="34" charset="-128"/>
              </a:rPr>
              <a:t> students to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conducted</a:t>
            </a:r>
            <a:r>
              <a:rPr lang="sv-SE" kern="0" dirty="0">
                <a:ea typeface="ＭＳ Ｐゴシック" pitchFamily="34" charset="-128"/>
              </a:rPr>
              <a:t> in </a:t>
            </a:r>
            <a:r>
              <a:rPr lang="sv-SE" kern="0" dirty="0" err="1">
                <a:ea typeface="ＭＳ Ｐゴシック" pitchFamily="34" charset="-128"/>
              </a:rPr>
              <a:t>close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collaboration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with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working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life</a:t>
            </a:r>
            <a:endParaRPr lang="sv-SE" kern="0" dirty="0"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ea typeface="ＭＳ Ｐゴシック" pitchFamily="34" charset="-128"/>
              </a:rPr>
              <a:t>offer a </a:t>
            </a:r>
            <a:r>
              <a:rPr lang="sv-SE" kern="0" dirty="0" err="1">
                <a:ea typeface="ＭＳ Ｐゴシック" pitchFamily="34" charset="-128"/>
              </a:rPr>
              <a:t>clear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educational</a:t>
            </a:r>
            <a:r>
              <a:rPr lang="sv-SE" kern="0" dirty="0">
                <a:ea typeface="ＭＳ Ｐゴシック" pitchFamily="34" charset="-128"/>
              </a:rPr>
              <a:t> focus</a:t>
            </a:r>
            <a:r>
              <a:rPr lang="sv-SE" kern="0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ea typeface="ＭＳ Ｐゴシック" pitchFamily="34" charset="-128"/>
              </a:rPr>
              <a:t>are</a:t>
            </a:r>
            <a:r>
              <a:rPr lang="sv-SE" kern="0" dirty="0">
                <a:ea typeface="ＭＳ Ｐゴシック" pitchFamily="34" charset="-128"/>
              </a:rPr>
              <a:t> </a:t>
            </a:r>
            <a:r>
              <a:rPr lang="sv-SE" kern="0" dirty="0" err="1">
                <a:ea typeface="ＭＳ Ｐゴシック" pitchFamily="34" charset="-128"/>
              </a:rPr>
              <a:t>connected</a:t>
            </a:r>
            <a:r>
              <a:rPr lang="sv-SE" kern="0" dirty="0">
                <a:ea typeface="ＭＳ Ｐゴシック" pitchFamily="34" charset="-128"/>
              </a:rPr>
              <a:t> to research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Our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education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should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be </a:t>
            </a:r>
            <a:r>
              <a:rPr lang="sv-SE" b="1" kern="0" dirty="0" err="1">
                <a:solidFill>
                  <a:srgbClr val="000000"/>
                </a:solidFill>
                <a:ea typeface="ＭＳ Ｐゴシック" pitchFamily="34" charset="-128"/>
              </a:rPr>
              <a:t>characterized</a:t>
            </a:r>
            <a:r>
              <a:rPr lang="sv-SE" b="1" kern="0" dirty="0">
                <a:solidFill>
                  <a:srgbClr val="000000"/>
                </a:solidFill>
                <a:ea typeface="ＭＳ Ｐゴシック" pitchFamily="34" charset="-128"/>
              </a:rPr>
              <a:t> by:</a:t>
            </a:r>
          </a:p>
          <a:p>
            <a:pPr>
              <a:spcBef>
                <a:spcPct val="20000"/>
              </a:spcBef>
              <a:defRPr/>
            </a:pPr>
            <a:endParaRPr lang="sv-SE" b="1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educational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awareness</a:t>
            </a: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closeness</a:t>
            </a: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flexible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type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of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instruction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international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study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environment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critical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thinking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and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acquiring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knowledge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individually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as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key</a:t>
            </a:r>
            <a:r>
              <a:rPr lang="sv-SE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sv-SE" kern="0" dirty="0" err="1">
                <a:solidFill>
                  <a:srgbClr val="000000"/>
                </a:solidFill>
                <a:ea typeface="ＭＳ Ｐゴシック" pitchFamily="34" charset="-128"/>
              </a:rPr>
              <a:t>concepts</a:t>
            </a:r>
            <a:endParaRPr lang="sv-SE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/>
            </a:pPr>
            <a:endParaRPr lang="sv-SE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916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individuals</a:t>
            </a:r>
            <a:r>
              <a:rPr lang="sv-SE" dirty="0"/>
              <a:t> on the </a:t>
            </a:r>
            <a:r>
              <a:rPr lang="sv-SE" dirty="0" err="1"/>
              <a:t>teaching</a:t>
            </a:r>
            <a:r>
              <a:rPr lang="sv-SE" dirty="0"/>
              <a:t> forms Campus and </a:t>
            </a:r>
            <a:r>
              <a:rPr lang="sv-SE" dirty="0" err="1"/>
              <a:t>Distance</a:t>
            </a:r>
            <a:r>
              <a:rPr lang="sv-SE" dirty="0"/>
              <a:t>, 2020 </a:t>
            </a:r>
          </a:p>
          <a:p>
            <a:r>
              <a:rPr lang="sv-SE" dirty="0"/>
              <a:t>Mid Sweden University has a total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approximately</a:t>
            </a:r>
            <a:r>
              <a:rPr lang="sv-SE" dirty="0"/>
              <a:t> 20,000 students (</a:t>
            </a:r>
            <a:r>
              <a:rPr lang="sv-SE" dirty="0" err="1"/>
              <a:t>calendar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2020, </a:t>
            </a:r>
            <a:r>
              <a:rPr lang="sv-SE" dirty="0" err="1"/>
              <a:t>including</a:t>
            </a:r>
            <a:r>
              <a:rPr lang="sv-SE" dirty="0"/>
              <a:t> summer </a:t>
            </a:r>
            <a:r>
              <a:rPr lang="sv-SE" dirty="0" err="1"/>
              <a:t>courses</a:t>
            </a:r>
            <a:r>
              <a:rPr lang="sv-SE" dirty="0"/>
              <a:t> and non-grant-</a:t>
            </a:r>
            <a:r>
              <a:rPr lang="sv-SE" dirty="0" err="1"/>
              <a:t>based</a:t>
            </a:r>
            <a:r>
              <a:rPr lang="sv-SE" dirty="0"/>
              <a:t> programs) </a:t>
            </a:r>
          </a:p>
          <a:p>
            <a:endParaRPr lang="sv-SE" dirty="0"/>
          </a:p>
          <a:p>
            <a:r>
              <a:rPr lang="sv-SE" b="1" i="0" baseline="0" dirty="0"/>
              <a:t>Sundsvall, 2,938 </a:t>
            </a:r>
            <a:r>
              <a:rPr lang="sv-SE" dirty="0"/>
              <a:t>(2020) -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on campus (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meetings on campus is not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figure</a:t>
            </a:r>
            <a:r>
              <a:rPr lang="sv-SE" dirty="0"/>
              <a:t>). </a:t>
            </a:r>
          </a:p>
          <a:p>
            <a:r>
              <a:rPr lang="sv-SE" b="1" i="0" baseline="0" dirty="0"/>
              <a:t>Östersund, 3,010 </a:t>
            </a:r>
            <a:r>
              <a:rPr lang="sv-SE" dirty="0"/>
              <a:t>(2020) - </a:t>
            </a:r>
            <a:r>
              <a:rPr lang="sv-SE" dirty="0" err="1"/>
              <a:t>individuals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on campus (</a:t>
            </a:r>
            <a:r>
              <a:rPr lang="sv-SE" dirty="0" err="1"/>
              <a:t>distance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meetings on campus is not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figure</a:t>
            </a:r>
            <a:r>
              <a:rPr lang="sv-SE" dirty="0"/>
              <a:t>). </a:t>
            </a:r>
          </a:p>
          <a:p>
            <a:endParaRPr lang="sv-SE" dirty="0"/>
          </a:p>
          <a:p>
            <a:r>
              <a:rPr lang="sv-SE" dirty="0"/>
              <a:t>Summer </a:t>
            </a:r>
            <a:r>
              <a:rPr lang="sv-SE" dirty="0" err="1"/>
              <a:t>courses</a:t>
            </a:r>
            <a:r>
              <a:rPr lang="sv-SE" dirty="0"/>
              <a:t>: 667 (2020)</a:t>
            </a:r>
          </a:p>
          <a:p>
            <a:endParaRPr lang="sv-SE" dirty="0">
              <a:solidFill>
                <a:srgbClr val="000000"/>
              </a:solidFill>
            </a:endParaRPr>
          </a:p>
          <a:p>
            <a:endParaRPr lang="sv-SE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Källa:</a:t>
            </a:r>
            <a:r>
              <a:rPr lang="sv-SE" sz="1200" baseline="0" dirty="0">
                <a:latin typeface="+mn-lt"/>
                <a:ea typeface="ＭＳ Ｐゴシック" charset="0"/>
                <a:cs typeface="ＭＳ Ｐゴシック" charset="0"/>
              </a:rPr>
              <a:t> Kenneth Johansson, ULS</a:t>
            </a:r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1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equivalent</a:t>
            </a:r>
            <a:r>
              <a:rPr lang="sv-SE" dirty="0"/>
              <a:t> (FTE .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baseline="0" dirty="0"/>
              <a:t>2021: 8 635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equivalent</a:t>
            </a:r>
            <a:r>
              <a:rPr lang="sv-SE" dirty="0"/>
              <a:t> students (</a:t>
            </a:r>
            <a:r>
              <a:rPr lang="sv-SE" dirty="0" err="1"/>
              <a:t>yearly</a:t>
            </a:r>
            <a:r>
              <a:rPr lang="sv-SE" dirty="0"/>
              <a:t>), </a:t>
            </a:r>
            <a:r>
              <a:rPr lang="sv-SE" baseline="0" dirty="0" err="1"/>
              <a:t>with</a:t>
            </a:r>
            <a:r>
              <a:rPr lang="sv-SE" baseline="0" dirty="0"/>
              <a:t> </a:t>
            </a:r>
            <a:r>
              <a:rPr lang="sv-SE" baseline="0" dirty="0" err="1"/>
              <a:t>direct</a:t>
            </a:r>
            <a:r>
              <a:rPr lang="sv-SE" baseline="0" dirty="0"/>
              <a:t> </a:t>
            </a:r>
            <a:r>
              <a:rPr lang="sv-SE" baseline="0" dirty="0" err="1"/>
              <a:t>government</a:t>
            </a:r>
            <a:r>
              <a:rPr lang="sv-SE" baseline="0" dirty="0"/>
              <a:t> </a:t>
            </a:r>
            <a:r>
              <a:rPr lang="sv-SE" baseline="0" dirty="0" err="1"/>
              <a:t>funding</a:t>
            </a:r>
            <a:r>
              <a:rPr lang="sv-SE" dirty="0"/>
              <a:t>. Full-</a:t>
            </a:r>
            <a:r>
              <a:rPr lang="sv-SE" dirty="0" err="1"/>
              <a:t>time</a:t>
            </a:r>
            <a:r>
              <a:rPr lang="sv-SE" dirty="0"/>
              <a:t> students, </a:t>
            </a:r>
            <a:r>
              <a:rPr lang="sv-SE" dirty="0" err="1"/>
              <a:t>hst</a:t>
            </a:r>
            <a:r>
              <a:rPr lang="sv-SE" dirty="0"/>
              <a:t>, is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students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registered</a:t>
            </a:r>
            <a:r>
              <a:rPr lang="sv-SE" dirty="0"/>
              <a:t> on a </a:t>
            </a:r>
            <a:r>
              <a:rPr lang="sv-SE" dirty="0" err="1"/>
              <a:t>course</a:t>
            </a:r>
            <a:r>
              <a:rPr lang="sv-SE" dirty="0"/>
              <a:t> </a:t>
            </a:r>
            <a:r>
              <a:rPr lang="sv-SE" dirty="0" err="1"/>
              <a:t>opportunity</a:t>
            </a:r>
            <a:r>
              <a:rPr lang="sv-SE" dirty="0"/>
              <a:t> </a:t>
            </a:r>
            <a:r>
              <a:rPr lang="sv-SE" dirty="0" err="1"/>
              <a:t>multiplied</a:t>
            </a:r>
            <a:r>
              <a:rPr lang="sv-SE" dirty="0"/>
              <a:t> by the </a:t>
            </a:r>
            <a:r>
              <a:rPr lang="sv-SE" dirty="0" err="1"/>
              <a:t>course</a:t>
            </a:r>
            <a:r>
              <a:rPr lang="sv-SE" dirty="0"/>
              <a:t> </a:t>
            </a:r>
            <a:r>
              <a:rPr lang="sv-SE" dirty="0" err="1"/>
              <a:t>opportunity's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scope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a </a:t>
            </a:r>
            <a:r>
              <a:rPr lang="sv-SE" dirty="0" err="1"/>
              <a:t>certain</a:t>
            </a:r>
            <a:r>
              <a:rPr lang="sv-SE" dirty="0"/>
              <a:t> period </a:t>
            </a:r>
            <a:r>
              <a:rPr lang="sv-SE" dirty="0" err="1"/>
              <a:t>divided</a:t>
            </a:r>
            <a:r>
              <a:rPr lang="sv-SE" dirty="0"/>
              <a:t> by 60, </a:t>
            </a:r>
            <a:r>
              <a:rPr lang="sv-SE" dirty="0" err="1"/>
              <a:t>ie</a:t>
            </a:r>
            <a:r>
              <a:rPr lang="sv-SE" dirty="0"/>
              <a:t>.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students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everyone</a:t>
            </a:r>
            <a:r>
              <a:rPr lang="sv-SE" dirty="0"/>
              <a:t> read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throughout</a:t>
            </a:r>
            <a:r>
              <a:rPr lang="sv-SE" dirty="0"/>
              <a:t> the </a:t>
            </a:r>
            <a:r>
              <a:rPr lang="sv-SE" dirty="0" err="1"/>
              <a:t>year</a:t>
            </a:r>
            <a:r>
              <a:rPr lang="sv-SE" dirty="0"/>
              <a:t> (person </a:t>
            </a:r>
            <a:r>
              <a:rPr lang="sv-SE" dirty="0" err="1"/>
              <a:t>registrations</a:t>
            </a:r>
            <a:r>
              <a:rPr lang="sv-SE" dirty="0"/>
              <a:t> </a:t>
            </a:r>
            <a:r>
              <a:rPr lang="sv-SE" dirty="0" err="1"/>
              <a:t>converted</a:t>
            </a:r>
            <a:r>
              <a:rPr lang="sv-SE" dirty="0"/>
              <a:t> to a full-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).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41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New students at Mid Sweden University </a:t>
            </a:r>
            <a:r>
              <a:rPr lang="sv-SE" dirty="0">
                <a:solidFill>
                  <a:srgbClr val="000000"/>
                </a:solidFill>
              </a:rPr>
              <a:t>2020/2021</a:t>
            </a:r>
          </a:p>
          <a:p>
            <a:pPr eaLnBrk="1" hangingPunct="1"/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The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slide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shows all new students (new at a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higher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education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institute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who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started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studying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at Mid Sweden University in  2020/2021. The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number</a:t>
            </a:r>
            <a:r>
              <a:rPr lang="sv-SE" dirty="0" err="1">
                <a:ea typeface="ＭＳ Ｐゴシック" charset="0"/>
                <a:cs typeface="ＭＳ Ｐゴシック" charset="0"/>
              </a:rPr>
              <a:t>s</a:t>
            </a:r>
            <a:r>
              <a:rPr lang="sv-SE" dirty="0">
                <a:ea typeface="ＭＳ Ｐゴシック" charset="0"/>
                <a:cs typeface="ＭＳ Ｐゴシック" charset="0"/>
              </a:rPr>
              <a:t> show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where</a:t>
            </a:r>
            <a:r>
              <a:rPr lang="sv-SE" dirty="0">
                <a:ea typeface="ＭＳ Ｐゴシック" charset="0"/>
                <a:cs typeface="ＭＳ Ｐゴシック" charset="0"/>
              </a:rPr>
              <a:t> the students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were</a:t>
            </a:r>
            <a:r>
              <a:rPr lang="sv-SE" dirty="0"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registred</a:t>
            </a:r>
            <a:r>
              <a:rPr lang="sv-SE" dirty="0">
                <a:ea typeface="ＭＳ Ｐゴシック" charset="0"/>
                <a:cs typeface="ＭＳ Ｐゴシック" charset="0"/>
              </a:rPr>
              <a:t> at the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time</a:t>
            </a:r>
            <a:r>
              <a:rPr lang="sv-SE" dirty="0"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ea typeface="ＭＳ Ｐゴシック" charset="0"/>
                <a:cs typeface="ＭＳ Ｐゴシック" charset="0"/>
              </a:rPr>
              <a:t> the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application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.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The total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number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of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beginners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were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11 318 (the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year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before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, the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number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strike="noStrike" dirty="0" err="1">
                <a:latin typeface="+mn-lt"/>
                <a:ea typeface="ＭＳ Ｐゴシック" charset="0"/>
                <a:cs typeface="ＭＳ Ｐゴシック" charset="0"/>
              </a:rPr>
              <a:t>was</a:t>
            </a:r>
            <a:r>
              <a:rPr lang="sv-SE" sz="1200" strike="noStrike" dirty="0">
                <a:latin typeface="+mn-lt"/>
                <a:ea typeface="ＭＳ Ｐゴシック" charset="0"/>
                <a:cs typeface="ＭＳ Ｐゴシック" charset="0"/>
              </a:rPr>
              <a:t> 8 306 ), 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and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out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of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these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, 10 %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came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from the Mid Sweden University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Most </a:t>
            </a:r>
            <a:r>
              <a:rPr lang="sv-SE" dirty="0" err="1"/>
              <a:t>of</a:t>
            </a:r>
            <a:r>
              <a:rPr lang="sv-SE" dirty="0"/>
              <a:t> Mid Sweden </a:t>
            </a:r>
            <a:r>
              <a:rPr lang="sv-SE" dirty="0" err="1"/>
              <a:t>University's</a:t>
            </a:r>
            <a:r>
              <a:rPr lang="sv-SE" dirty="0"/>
              <a:t> </a:t>
            </a:r>
            <a:r>
              <a:rPr lang="sv-SE" dirty="0" err="1"/>
              <a:t>beginners</a:t>
            </a:r>
            <a:r>
              <a:rPr lang="sv-SE" dirty="0"/>
              <a:t>, students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registered</a:t>
            </a:r>
            <a:r>
              <a:rPr lang="sv-SE" dirty="0"/>
              <a:t> at Mid Sweden University for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, come from Stockholm County, </a:t>
            </a:r>
            <a:r>
              <a:rPr lang="sv-SE" dirty="0" err="1"/>
              <a:t>followed</a:t>
            </a:r>
            <a:r>
              <a:rPr lang="sv-SE" dirty="0"/>
              <a:t> by Västra Götaland County, Skåne County and Uppsala County – all </a:t>
            </a:r>
            <a:r>
              <a:rPr lang="sv-SE" dirty="0" err="1"/>
              <a:t>together</a:t>
            </a:r>
            <a:r>
              <a:rPr lang="sv-SE" dirty="0"/>
              <a:t> 58 %.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Stockholm County 25,9 %</a:t>
            </a:r>
          </a:p>
          <a:p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Västra Götaland County  14,1 %</a:t>
            </a:r>
          </a:p>
          <a:p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Skåne County 12,7 %</a:t>
            </a:r>
            <a:endParaRPr lang="sv-SE" sz="1200" dirty="0">
              <a:highlight>
                <a:srgbClr val="00FF00"/>
              </a:highlight>
              <a:latin typeface="+mn-lt"/>
              <a:ea typeface="ＭＳ Ｐゴシック" charset="0"/>
              <a:cs typeface="ＭＳ Ｐゴシック" charset="0"/>
            </a:endParaRPr>
          </a:p>
          <a:p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Västernorrland County 5,7 %</a:t>
            </a:r>
          </a:p>
          <a:p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Jämtland County 4,3 %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(For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beginners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a different basis, as the </a:t>
            </a:r>
            <a:r>
              <a:rPr lang="sv-SE" dirty="0" err="1"/>
              <a:t>above</a:t>
            </a:r>
            <a:r>
              <a:rPr lang="sv-SE" dirty="0"/>
              <a:t> </a:t>
            </a:r>
            <a:r>
              <a:rPr lang="sv-SE" dirty="0" err="1"/>
              <a:t>figures</a:t>
            </a:r>
            <a:r>
              <a:rPr lang="sv-SE" dirty="0"/>
              <a:t> </a:t>
            </a:r>
            <a:r>
              <a:rPr lang="sv-SE" dirty="0" err="1"/>
              <a:t>refer</a:t>
            </a:r>
            <a:r>
              <a:rPr lang="sv-SE" dirty="0"/>
              <a:t> to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beginners</a:t>
            </a:r>
            <a:r>
              <a:rPr lang="sv-SE" dirty="0"/>
              <a:t>. The </a:t>
            </a:r>
            <a:r>
              <a:rPr lang="sv-SE" dirty="0" err="1"/>
              <a:t>difference</a:t>
            </a:r>
            <a:r>
              <a:rPr lang="sv-SE" dirty="0"/>
              <a:t> is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beginners</a:t>
            </a:r>
            <a:r>
              <a:rPr lang="sv-SE" dirty="0"/>
              <a:t> </a:t>
            </a:r>
            <a:r>
              <a:rPr lang="sv-SE" dirty="0" err="1"/>
              <a:t>refer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a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somewhere</a:t>
            </a:r>
            <a:r>
              <a:rPr lang="sv-SE" dirty="0"/>
              <a:t> for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while</a:t>
            </a:r>
            <a:r>
              <a:rPr lang="sv-SE" dirty="0"/>
              <a:t>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beginners</a:t>
            </a:r>
            <a:r>
              <a:rPr lang="sv-SE" dirty="0"/>
              <a:t> </a:t>
            </a:r>
            <a:r>
              <a:rPr lang="sv-SE" dirty="0" err="1"/>
              <a:t>refer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a program at the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university</a:t>
            </a:r>
            <a:r>
              <a:rPr lang="sv-SE" dirty="0"/>
              <a:t> for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. </a:t>
            </a:r>
            <a:r>
              <a:rPr lang="sv-SE" dirty="0" err="1"/>
              <a:t>thus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previously</a:t>
            </a:r>
            <a:r>
              <a:rPr lang="sv-SE" dirty="0"/>
              <a:t> read </a:t>
            </a:r>
            <a:r>
              <a:rPr lang="sv-SE" dirty="0" err="1"/>
              <a:t>elsewhere</a:t>
            </a:r>
            <a:r>
              <a:rPr lang="sv-SE" dirty="0"/>
              <a:t>.)</a:t>
            </a:r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Source: </a:t>
            </a:r>
            <a:r>
              <a:rPr lang="sv-SE" baseline="0" dirty="0"/>
              <a:t>SCB</a:t>
            </a:r>
            <a:endParaRPr lang="sv-SE" dirty="0"/>
          </a:p>
          <a:p>
            <a:pPr eaLnBrk="1" hangingPunct="1"/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321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14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applicants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baseline="0" dirty="0"/>
              <a:t> on </a:t>
            </a:r>
            <a:r>
              <a:rPr lang="sv-SE" baseline="0" dirty="0" err="1"/>
              <a:t>first</a:t>
            </a:r>
            <a:r>
              <a:rPr lang="sv-SE" baseline="0" dirty="0"/>
              <a:t> hand choice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Source: Underlag till Mittuniversitetets årsredovisning 2021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981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 students at Mid Sweden University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opportunity</a:t>
            </a:r>
            <a:r>
              <a:rPr lang="sv-SE" dirty="0"/>
              <a:t> to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advice</a:t>
            </a:r>
            <a:r>
              <a:rPr lang="sv-SE" dirty="0"/>
              <a:t> on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and </a:t>
            </a:r>
            <a:r>
              <a:rPr lang="sv-SE" dirty="0" err="1"/>
              <a:t>entrepreneurship</a:t>
            </a:r>
            <a:r>
              <a:rPr lang="sv-SE" dirty="0"/>
              <a:t> at </a:t>
            </a:r>
            <a:r>
              <a:rPr lang="sv-SE" dirty="0" err="1"/>
              <a:t>Miun</a:t>
            </a:r>
            <a:r>
              <a:rPr lang="sv-SE" dirty="0"/>
              <a:t> Innovation. It is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university's</a:t>
            </a:r>
            <a:r>
              <a:rPr lang="sv-SE" dirty="0"/>
              <a:t> investment in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 and support for students' </a:t>
            </a:r>
            <a:r>
              <a:rPr lang="sv-SE" dirty="0" err="1"/>
              <a:t>entry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</a:t>
            </a:r>
            <a:r>
              <a:rPr lang="sv-SE" dirty="0" err="1"/>
              <a:t>labor</a:t>
            </a:r>
            <a:r>
              <a:rPr lang="sv-SE" dirty="0"/>
              <a:t> market.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924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Clr>
                <a:schemeClr val="accent1"/>
              </a:buClr>
              <a:buFont typeface="Arial"/>
              <a:buNone/>
              <a:defRPr/>
            </a:pPr>
            <a:r>
              <a:rPr lang="sv-SE" dirty="0" err="1">
                <a:ea typeface="ＭＳ Ｐゴシック" pitchFamily="34" charset="-128"/>
              </a:rPr>
              <a:t>Aims</a:t>
            </a:r>
            <a:r>
              <a:rPr lang="sv-SE" dirty="0">
                <a:ea typeface="ＭＳ Ｐゴシック" pitchFamily="34" charset="-128"/>
              </a:rPr>
              <a:t> </a:t>
            </a:r>
            <a:r>
              <a:rPr lang="sv-SE" dirty="0" err="1">
                <a:ea typeface="ＭＳ Ｐゴシック" pitchFamily="34" charset="-128"/>
              </a:rPr>
              <a:t>according</a:t>
            </a:r>
            <a:r>
              <a:rPr lang="sv-SE" dirty="0">
                <a:ea typeface="ＭＳ Ｐゴシック" pitchFamily="34" charset="-128"/>
              </a:rPr>
              <a:t> to the research </a:t>
            </a:r>
            <a:r>
              <a:rPr lang="sv-SE" dirty="0" err="1">
                <a:ea typeface="ＭＳ Ｐゴシック" pitchFamily="34" charset="-128"/>
              </a:rPr>
              <a:t>strategy</a:t>
            </a:r>
            <a:r>
              <a:rPr lang="sv-SE" dirty="0">
                <a:ea typeface="ＭＳ Ｐゴシック" pitchFamily="34" charset="-128"/>
              </a:rPr>
              <a:t>:</a:t>
            </a:r>
          </a:p>
          <a:p>
            <a:pPr marL="0" lvl="1" indent="0">
              <a:buClr>
                <a:schemeClr val="accent1"/>
              </a:buClr>
              <a:buFont typeface="Arial"/>
              <a:buNone/>
              <a:defRPr/>
            </a:pPr>
            <a:endParaRPr lang="sv-SE" dirty="0">
              <a:ea typeface="ＭＳ Ｐゴシック" pitchFamily="34" charset="-128"/>
            </a:endParaRPr>
          </a:p>
          <a:p>
            <a:endParaRPr lang="sv-SE" dirty="0"/>
          </a:p>
          <a:p>
            <a:r>
              <a:rPr lang="sv-SE" dirty="0"/>
              <a:t>• </a:t>
            </a:r>
            <a:r>
              <a:rPr lang="sv-SE" dirty="0" err="1"/>
              <a:t>Strengthen</a:t>
            </a:r>
            <a:r>
              <a:rPr lang="sv-SE" dirty="0"/>
              <a:t> and make </a:t>
            </a:r>
            <a:r>
              <a:rPr lang="sv-SE" dirty="0" err="1"/>
              <a:t>visible</a:t>
            </a:r>
            <a:r>
              <a:rPr lang="sv-SE" dirty="0"/>
              <a:t> the </a:t>
            </a:r>
            <a:r>
              <a:rPr lang="sv-SE" dirty="0" err="1"/>
              <a:t>connection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research and </a:t>
            </a:r>
            <a:r>
              <a:rPr lang="sv-SE" dirty="0" err="1"/>
              <a:t>education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profiled</a:t>
            </a:r>
            <a:r>
              <a:rPr lang="sv-SE" dirty="0"/>
              <a:t>, strong and </a:t>
            </a:r>
            <a:r>
              <a:rPr lang="sv-SE" dirty="0" err="1"/>
              <a:t>well-known</a:t>
            </a:r>
            <a:r>
              <a:rPr lang="sv-SE" dirty="0"/>
              <a:t> research and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en-US" noProof="0" dirty="0"/>
              <a:t>areas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disciplinary</a:t>
            </a:r>
            <a:r>
              <a:rPr lang="sv-SE" dirty="0"/>
              <a:t> </a:t>
            </a:r>
            <a:r>
              <a:rPr lang="sv-SE" dirty="0" err="1"/>
              <a:t>approaches</a:t>
            </a:r>
            <a:r>
              <a:rPr lang="sv-SE" dirty="0"/>
              <a:t> to </a:t>
            </a:r>
            <a:r>
              <a:rPr lang="sv-SE" dirty="0" err="1"/>
              <a:t>promote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and dissemination </a:t>
            </a:r>
          </a:p>
          <a:p>
            <a:r>
              <a:rPr lang="sv-SE" dirty="0"/>
              <a:t>• </a:t>
            </a:r>
            <a:r>
              <a:rPr lang="sv-SE" dirty="0" err="1"/>
              <a:t>Increase</a:t>
            </a:r>
            <a:r>
              <a:rPr lang="sv-SE" dirty="0"/>
              <a:t> and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collaboration</a:t>
            </a:r>
            <a:r>
              <a:rPr lang="sv-SE" dirty="0"/>
              <a:t> </a:t>
            </a:r>
            <a:r>
              <a:rPr lang="sv-SE" dirty="0" err="1"/>
              <a:t>internally</a:t>
            </a:r>
            <a:r>
              <a:rPr lang="sv-SE" dirty="0"/>
              <a:t>, </a:t>
            </a:r>
            <a:r>
              <a:rPr lang="sv-SE" dirty="0" err="1"/>
              <a:t>regionally</a:t>
            </a:r>
            <a:r>
              <a:rPr lang="sv-SE" dirty="0"/>
              <a:t>, </a:t>
            </a:r>
            <a:r>
              <a:rPr lang="sv-SE" dirty="0" err="1"/>
              <a:t>nationally</a:t>
            </a:r>
            <a:r>
              <a:rPr lang="sv-SE" dirty="0"/>
              <a:t> and </a:t>
            </a:r>
            <a:r>
              <a:rPr lang="sv-SE" dirty="0" err="1"/>
              <a:t>internationally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Strengthen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and </a:t>
            </a:r>
            <a:r>
              <a:rPr lang="sv-SE" dirty="0" err="1"/>
              <a:t>develop</a:t>
            </a:r>
            <a:r>
              <a:rPr lang="sv-SE" dirty="0"/>
              <a:t> new international </a:t>
            </a:r>
            <a:r>
              <a:rPr lang="sv-SE" dirty="0" err="1"/>
              <a:t>exchanges</a:t>
            </a:r>
            <a:r>
              <a:rPr lang="sv-SE" dirty="0"/>
              <a:t> and research </a:t>
            </a:r>
            <a:r>
              <a:rPr lang="sv-SE" dirty="0" err="1"/>
              <a:t>collaborations</a:t>
            </a:r>
            <a:r>
              <a:rPr lang="sv-SE" dirty="0"/>
              <a:t> </a:t>
            </a:r>
          </a:p>
          <a:p>
            <a:r>
              <a:rPr lang="sv-SE" dirty="0"/>
              <a:t>• </a:t>
            </a:r>
            <a:r>
              <a:rPr lang="sv-SE" dirty="0" err="1"/>
              <a:t>Increase</a:t>
            </a:r>
            <a:r>
              <a:rPr lang="sv-SE" dirty="0"/>
              <a:t> the integration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</a:t>
            </a:r>
            <a:r>
              <a:rPr lang="sv-SE" dirty="0" err="1"/>
              <a:t>education</a:t>
            </a:r>
            <a:r>
              <a:rPr lang="sv-SE" dirty="0"/>
              <a:t>, research and </a:t>
            </a:r>
            <a:r>
              <a:rPr lang="sv-SE" dirty="0" err="1"/>
              <a:t>collaboration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778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The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development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of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sv-SE" sz="1200" dirty="0" err="1">
                <a:latin typeface="+mn-lt"/>
                <a:ea typeface="ＭＳ Ｐゴシック" charset="0"/>
                <a:cs typeface="ＭＳ Ｐゴシック" charset="0"/>
              </a:rPr>
              <a:t>our</a:t>
            </a:r>
            <a:r>
              <a:rPr lang="sv-SE" sz="1200" dirty="0">
                <a:latin typeface="+mn-lt"/>
                <a:ea typeface="ＭＳ Ｐゴシック" charset="0"/>
                <a:cs typeface="ＭＳ Ｐゴシック" charset="0"/>
              </a:rPr>
              <a:t> research in 2005–2021.</a:t>
            </a:r>
          </a:p>
          <a:p>
            <a:r>
              <a:rPr lang="sv-SE" dirty="0">
                <a:ea typeface="ＭＳ Ｐゴシック" charset="0"/>
                <a:cs typeface="ＭＳ Ｐゴシック" charset="0"/>
              </a:rPr>
              <a:t>Source: Mid Sweden University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Annual</a:t>
            </a:r>
            <a:r>
              <a:rPr lang="sv-SE" dirty="0"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ea typeface="ＭＳ Ｐゴシック" charset="0"/>
                <a:cs typeface="ＭＳ Ｐゴシック" charset="0"/>
              </a:rPr>
              <a:t>Report</a:t>
            </a:r>
            <a:endParaRPr lang="sv-SE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1200" baseline="0" dirty="0">
                <a:latin typeface="+mn-lt"/>
                <a:ea typeface="ＭＳ Ｐゴシック" charset="0"/>
                <a:cs typeface="ＭＳ Ｐゴシック" charset="0"/>
              </a:rPr>
              <a:t>2021.</a:t>
            </a:r>
            <a:endParaRPr lang="sv-SE" sz="1200" dirty="0">
              <a:latin typeface="+mn-lt"/>
              <a:ea typeface="ＭＳ Ｐゴシック" charset="0"/>
              <a:cs typeface="ＭＳ Ｐゴシック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70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immigration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rejuvenation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region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emigration - 84%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students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Jämtland and Västernorrland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region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Studies at Mid Sweden University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- 85%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graduation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The investment in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yields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the proportion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alumni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weak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position in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 has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decreased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steadily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SWECO 2020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842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center formations </a:t>
            </a:r>
            <a:r>
              <a:rPr lang="sv-SE" dirty="0" err="1"/>
              <a:t>are</a:t>
            </a:r>
            <a:r>
              <a:rPr lang="sv-SE" dirty="0"/>
              <a:t> arenas for </a:t>
            </a:r>
            <a:r>
              <a:rPr lang="sv-SE" dirty="0" err="1"/>
              <a:t>collaboration</a:t>
            </a:r>
            <a:r>
              <a:rPr lang="sv-SE" dirty="0"/>
              <a:t> and </a:t>
            </a:r>
            <a:r>
              <a:rPr lang="sv-SE" dirty="0" err="1"/>
              <a:t>spearheads</a:t>
            </a:r>
            <a:r>
              <a:rPr lang="sv-SE" dirty="0"/>
              <a:t> in </a:t>
            </a:r>
            <a:r>
              <a:rPr lang="sv-SE" dirty="0" err="1"/>
              <a:t>their</a:t>
            </a:r>
            <a:r>
              <a:rPr lang="sv-SE" dirty="0"/>
              <a:t> research areas. A forum is a </a:t>
            </a:r>
            <a:r>
              <a:rPr lang="sv-SE" dirty="0" err="1"/>
              <a:t>university-wide</a:t>
            </a:r>
            <a:r>
              <a:rPr lang="sv-SE" dirty="0"/>
              <a:t> and </a:t>
            </a:r>
            <a:r>
              <a:rPr lang="sv-SE" dirty="0" err="1"/>
              <a:t>multidisciplinary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unit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serves as a meeting </a:t>
            </a:r>
            <a:r>
              <a:rPr lang="sv-SE" dirty="0" err="1"/>
              <a:t>place</a:t>
            </a:r>
            <a:r>
              <a:rPr lang="sv-SE" dirty="0"/>
              <a:t> for researchers and </a:t>
            </a:r>
            <a:r>
              <a:rPr lang="sv-SE" dirty="0" err="1"/>
              <a:t>stakeholders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98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177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177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err="1">
                <a:latin typeface="Times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b="0" dirty="0">
                <a:latin typeface="Times" charset="0"/>
                <a:ea typeface="ＭＳ Ｐゴシック" charset="0"/>
                <a:cs typeface="ＭＳ Ｐゴシック" charset="0"/>
              </a:rPr>
              <a:t> research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Within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Mid Sweden University, research is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conducted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in all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scientific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areas.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leads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a broad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range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projects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qualified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researchers.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One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example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is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related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big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important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first-cycle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educational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areas.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Since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researchers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also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teach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first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-and second-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cycle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students get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natural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insight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into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and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connection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to the research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conducted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at Mid Sweden University in a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certain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Times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dirty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47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424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64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</a:pPr>
            <a:endParaRPr lang="sv-S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students is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calendar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 and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grant-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non-grant-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rounding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students,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Kenneth Johansson, ULS)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508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courses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sv-SE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Bachelor’s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sv-SE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Master’s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1,120 and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rounded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1200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108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professors (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Turnover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just over SEK 1,2 billion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Mid Sweden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University's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latest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27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33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has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Sundsvall and Östersund.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offers services to students,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the general public.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707 916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34 054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92 883</a:t>
            </a:r>
            <a:r>
              <a:rPr lang="sv-S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visits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premises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· 3 551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/ supervision 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 mission is to offer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services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support.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inspiring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students. In addition,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publishing support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researchers.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has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all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public.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48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–  organisation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5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board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2018 on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the period 2019-2023.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gives the business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plan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common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resource-efficient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gender-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in order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University's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students.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must be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benefit from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public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in business and civil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must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permeated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star,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whatever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form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must be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ambitions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latin typeface="+mj-lt"/>
              <a:ea typeface="MS PGothic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10–11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enlargements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vision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76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10–11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enlargements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vision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24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 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107192D2-3778-4ECE-8BEC-1F42874D3F29" descr="Logotyp Mittuniversitetet.">
            <a:extLst>
              <a:ext uri="{FF2B5EF4-FFF2-40B4-BE49-F238E27FC236}">
                <a16:creationId xmlns:a16="http://schemas.microsoft.com/office/drawing/2014/main" id="{F153BBE9-5AB6-41B8-B5C1-4E7AC01B7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2022-04-29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07192D2-3778-4ECE-8BEC-1F42874D3F29" descr="Logotyp Mittuniversitetet.">
            <a:extLst>
              <a:ext uri="{FF2B5EF4-FFF2-40B4-BE49-F238E27FC236}">
                <a16:creationId xmlns:a16="http://schemas.microsoft.com/office/drawing/2014/main" id="{D6D22971-6BCD-4B4A-A592-8AF1AE69B6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2D62A5-8D3E-4D3E-B440-A70CF75E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a-DK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A906E6-C9F3-4B3F-A340-E3F2F993B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centre of </a:t>
            </a:r>
            <a:r>
              <a:rPr lang="da-DK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a-DK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endParaRPr lang="sv-SE" dirty="0">
              <a:solidFill>
                <a:schemeClr val="accent1"/>
              </a:solidFill>
            </a:endParaRPr>
          </a:p>
        </p:txBody>
      </p:sp>
      <p:pic>
        <p:nvPicPr>
          <p:cNvPr id="5" name="Platshållare för bild 10" descr="Four students, three women and two men go together on campus. The trees are green, the sun is shining and one of the women is laughing.">
            <a:extLst>
              <a:ext uri="{FF2B5EF4-FFF2-40B4-BE49-F238E27FC236}">
                <a16:creationId xmlns:a16="http://schemas.microsoft.com/office/drawing/2014/main" id="{341E590F-4A4B-479A-95F4-BC296E5CAD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3" b="20083"/>
          <a:stretch>
            <a:fillRect/>
          </a:stretch>
        </p:blipFill>
        <p:spPr>
          <a:xfrm>
            <a:off x="101600" y="3438525"/>
            <a:ext cx="12192000" cy="3419475"/>
          </a:xfrm>
        </p:spPr>
      </p:pic>
    </p:spTree>
    <p:extLst>
      <p:ext uri="{BB962C8B-B14F-4D97-AF65-F5344CB8AC3E}">
        <p14:creationId xmlns:p14="http://schemas.microsoft.com/office/powerpoint/2010/main" val="21663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84071-4E35-0647-A055-C4CBFF52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/>
              <a:t>Vision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F1C557-14B9-E84D-A61E-A69308C42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is a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strengthened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latshållare för bild 5" descr="Four happy people outdoors. A smiling man with sunglasses, a woman laughing and two other smiling women in the background.">
            <a:extLst>
              <a:ext uri="{FF2B5EF4-FFF2-40B4-BE49-F238E27FC236}">
                <a16:creationId xmlns:a16="http://schemas.microsoft.com/office/drawing/2014/main" id="{9006649D-1E72-4B8D-9505-79B0FD6CD3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>
          <a:xfrm>
            <a:off x="6370412" y="1330504"/>
            <a:ext cx="4844688" cy="4819973"/>
          </a:xfrm>
        </p:spPr>
      </p:pic>
    </p:spTree>
    <p:extLst>
      <p:ext uri="{BB962C8B-B14F-4D97-AF65-F5344CB8AC3E}">
        <p14:creationId xmlns:p14="http://schemas.microsoft.com/office/powerpoint/2010/main" val="397618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F00E2-8C4B-4D4A-A7F4-A80E1E0F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569CAA-7E3B-0841-9B48-8F746E498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6972300" cy="39417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strong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operations in the global arena drive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students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global and regional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latshållare för bild 5" descr="A woman and a man sit at a table and talk to each other. They laugh.">
            <a:extLst>
              <a:ext uri="{FF2B5EF4-FFF2-40B4-BE49-F238E27FC236}">
                <a16:creationId xmlns:a16="http://schemas.microsoft.com/office/drawing/2014/main" id="{3DF3754E-E7C5-4CCE-88E6-0FA8921EE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" b="2073"/>
          <a:stretch>
            <a:fillRect/>
          </a:stretch>
        </p:blipFill>
        <p:spPr>
          <a:xfrm>
            <a:off x="8394700" y="2143125"/>
            <a:ext cx="254635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4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011678"/>
            <a:ext cx="10514999" cy="680936"/>
          </a:xfrm>
        </p:spPr>
        <p:txBody>
          <a:bodyPr/>
          <a:lstStyle/>
          <a:p>
            <a:r>
              <a:rPr lang="sv-SE" dirty="0" err="1"/>
              <a:t>Together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realize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1692614"/>
            <a:ext cx="5420710" cy="4484349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 Mid Sweden University,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makes it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students and researchers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strong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/>
              <a:t> </a:t>
            </a:r>
          </a:p>
        </p:txBody>
      </p:sp>
      <p:pic>
        <p:nvPicPr>
          <p:cNvPr id="10" name="Platshållare för bild 4" descr="An elderly man with a beard points to a piece of paper with charts lying on a table. Some students are sitting at the table looking at the paper.">
            <a:extLst>
              <a:ext uri="{FF2B5EF4-FFF2-40B4-BE49-F238E27FC236}">
                <a16:creationId xmlns:a16="http://schemas.microsoft.com/office/drawing/2014/main" id="{2848D452-4C70-4A4A-862F-0662FE9991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20676" r="436" b="11676"/>
          <a:stretch/>
        </p:blipFill>
        <p:spPr>
          <a:xfrm>
            <a:off x="6624701" y="1692614"/>
            <a:ext cx="4933563" cy="4414327"/>
          </a:xfrm>
        </p:spPr>
      </p:pic>
    </p:spTree>
    <p:extLst>
      <p:ext uri="{BB962C8B-B14F-4D97-AF65-F5344CB8AC3E}">
        <p14:creationId xmlns:p14="http://schemas.microsoft.com/office/powerpoint/2010/main" val="234748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632C35-0E8E-4A0E-B629-394FF6C8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289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257300"/>
            <a:ext cx="10528878" cy="102034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–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sv-SE" dirty="0"/>
          </a:p>
        </p:txBody>
      </p:sp>
      <p:pic>
        <p:nvPicPr>
          <p:cNvPr id="6" name="Platshållare för innehåll 4" descr="A man and a woman with goggles sit at a table and read a piece of paper.">
            <a:extLst>
              <a:ext uri="{FF2B5EF4-FFF2-40B4-BE49-F238E27FC236}">
                <a16:creationId xmlns:a16="http://schemas.microsoft.com/office/drawing/2014/main" id="{0C5D4F53-ACFC-4802-9B9F-F7662F1E8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16043" r="107" b="11229"/>
          <a:stretch/>
        </p:blipFill>
        <p:spPr>
          <a:xfrm>
            <a:off x="2322556" y="2528853"/>
            <a:ext cx="7546888" cy="36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36970"/>
            <a:ext cx="10550525" cy="65597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distribution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students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 total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26 000 students (2020)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Sundsvall,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3,000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Östersund,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3,000</a:t>
            </a: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The rest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the students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take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web-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based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courses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without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campus </a:t>
            </a:r>
            <a:r>
              <a:rPr lang="sv-SE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lessons</a:t>
            </a:r>
            <a:r>
              <a:rPr lang="sv-SE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4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225686"/>
            <a:ext cx="10550525" cy="68093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full-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(FTE)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390AAF-3105-CB49-9E2B-7BBE13BF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906621"/>
            <a:ext cx="10114545" cy="4167471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6" name="Platshållare för innehåll 4">
            <a:extLst>
              <a:ext uri="{FF2B5EF4-FFF2-40B4-BE49-F238E27FC236}">
                <a16:creationId xmlns:a16="http://schemas.microsoft.com/office/drawing/2014/main" id="{2879E7FD-781C-804A-8337-436BD17FE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306475"/>
              </p:ext>
            </p:extLst>
          </p:nvPr>
        </p:nvGraphicFramePr>
        <p:xfrm>
          <a:off x="838800" y="2009492"/>
          <a:ext cx="10348008" cy="416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730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students from?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199" y="2235200"/>
            <a:ext cx="6583905" cy="39417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New students 2020/2021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fourth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new student from Jämtland and Västernorrland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Mid Sweden University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new students at Mid Sweden University come from Jämtland and Västernorrland.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recruits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students from Stockholm, Västra Götaland, Skåne and Uppsala.</a:t>
            </a:r>
          </a:p>
        </p:txBody>
      </p:sp>
      <p:grpSp>
        <p:nvGrpSpPr>
          <p:cNvPr id="16" name="Grupp 15" descr="Kartbilden visar i procent varifrån de största grupperna nybörjarstudenter  kommer från. &#10;4 procent från Jämtland, 6 procent från Västernorrland, 14 procent från Västra Götaland, 26 procent från Stockholm, 13 procent från Skåne.">
            <a:extLst>
              <a:ext uri="{FF2B5EF4-FFF2-40B4-BE49-F238E27FC236}">
                <a16:creationId xmlns:a16="http://schemas.microsoft.com/office/drawing/2014/main" id="{9870BE9E-AFC9-4C94-8614-C8ED043DA238}"/>
              </a:ext>
            </a:extLst>
          </p:cNvPr>
          <p:cNvGrpSpPr/>
          <p:nvPr/>
        </p:nvGrpSpPr>
        <p:grpSpPr>
          <a:xfrm>
            <a:off x="7480300" y="1543050"/>
            <a:ext cx="3873500" cy="4635500"/>
            <a:chOff x="6179264" y="1568403"/>
            <a:chExt cx="3873500" cy="4635500"/>
          </a:xfrm>
        </p:grpSpPr>
        <p:pic>
          <p:nvPicPr>
            <p:cNvPr id="5" name="Bildobjekt 4" descr="Kartbilden visar i procent varifrån de största grupperna nybörjarstudenter  kommer från. &#10;4 procent från Jämtland, 6 procent från Västernorrland, 14 procent från Västra Götaland, 26 procent från Stockholm, 13 procent från Skåne.">
              <a:extLst>
                <a:ext uri="{FF2B5EF4-FFF2-40B4-BE49-F238E27FC236}">
                  <a16:creationId xmlns:a16="http://schemas.microsoft.com/office/drawing/2014/main" id="{851465EB-FABC-6F4E-A3FD-E1B254E77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264" y="1568403"/>
              <a:ext cx="3873500" cy="4635500"/>
            </a:xfrm>
            <a:prstGeom prst="rect">
              <a:avLst/>
            </a:prstGeom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873769" y="3035864"/>
              <a:ext cx="8433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4%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8309464" y="3704088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6%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8309464" y="446469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26%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7255483" y="5707671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13%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552894" y="4663311"/>
              <a:ext cx="857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v-SE" dirty="0">
                  <a:latin typeface="+mj-lt"/>
                </a:rPr>
                <a:t>14%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17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science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Sports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Fine,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arts</a:t>
            </a:r>
          </a:p>
          <a:p>
            <a:endParaRPr lang="sv-SE" sz="1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Environment and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Social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in Social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Health Sciences </a:t>
            </a:r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364FCB5-D5E0-6342-914C-8501387C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498059"/>
            <a:ext cx="10514999" cy="696501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Mid Sweden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62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9C502-52BC-F844-9554-DA833C10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hand choice)</a:t>
            </a:r>
            <a:endParaRPr lang="sv-SE" dirty="0"/>
          </a:p>
        </p:txBody>
      </p:sp>
      <p:graphicFrame>
        <p:nvGraphicFramePr>
          <p:cNvPr id="3" name="Platshållare för innehåll 3" descr="Diagrammet visar utvecklingen av förstahandssökande från 2011 till 2021.">
            <a:extLst>
              <a:ext uri="{FF2B5EF4-FFF2-40B4-BE49-F238E27FC236}">
                <a16:creationId xmlns:a16="http://schemas.microsoft.com/office/drawing/2014/main" id="{54CE7D77-A3F5-9E43-A00E-B2C7830EC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74744"/>
              </p:ext>
            </p:extLst>
          </p:nvPr>
        </p:nvGraphicFramePr>
        <p:xfrm>
          <a:off x="2126006" y="2155375"/>
          <a:ext cx="8326841" cy="40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797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kinship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forefront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</a:p>
          <a:p>
            <a:pPr>
              <a:lnSpc>
                <a:spcPct val="9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Close co-operation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surrounding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 descr="A woman and a man stand in front of a world map. The woman smiles and gestures with her hand towards the man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6174"/>
          <a:stretch/>
        </p:blipFill>
        <p:spPr>
          <a:xfrm>
            <a:off x="6173999" y="2235599"/>
            <a:ext cx="5180400" cy="3942000"/>
          </a:xfrm>
        </p:spPr>
      </p:pic>
    </p:spTree>
    <p:extLst>
      <p:ext uri="{BB962C8B-B14F-4D97-AF65-F5344CB8AC3E}">
        <p14:creationId xmlns:p14="http://schemas.microsoft.com/office/powerpoint/2010/main" val="222894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148862"/>
            <a:ext cx="10515600" cy="905363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Closeness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new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1852246"/>
            <a:ext cx="5181600" cy="438345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visits</a:t>
            </a: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and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Innovation support</a:t>
            </a:r>
          </a:p>
          <a:p>
            <a:pPr marL="285750" indent="-285750"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Miun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 supports student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 descr="Two men smiling and laughing sitting at a computer. In front of them is a glass vase full of yellow balls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6010"/>
          <a:stretch/>
        </p:blipFill>
        <p:spPr>
          <a:xfrm>
            <a:off x="6173788" y="2054225"/>
            <a:ext cx="5180012" cy="3941763"/>
          </a:xfrm>
        </p:spPr>
      </p:pic>
    </p:spTree>
    <p:extLst>
      <p:ext uri="{BB962C8B-B14F-4D97-AF65-F5344CB8AC3E}">
        <p14:creationId xmlns:p14="http://schemas.microsoft.com/office/powerpoint/2010/main" val="158401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sv-SE" dirty="0" err="1">
                <a:latin typeface="Arial" panose="020B0604020202020204" pitchFamily="34" charset="0"/>
              </a:rPr>
              <a:t>Useful</a:t>
            </a:r>
            <a:r>
              <a:rPr lang="sv-SE" dirty="0">
                <a:latin typeface="Arial" panose="020B0604020202020204" pitchFamily="34" charset="0"/>
              </a:rPr>
              <a:t> research </a:t>
            </a:r>
            <a:r>
              <a:rPr lang="sv-SE" dirty="0" err="1">
                <a:latin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</a:rPr>
              <a:t>high</a:t>
            </a:r>
            <a:r>
              <a:rPr lang="sv-SE" dirty="0">
                <a:latin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</a:rPr>
              <a:t>quality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44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v-SE" sz="2400" dirty="0">
                <a:latin typeface="Arial" panose="020B0604020202020204" pitchFamily="34" charset="0"/>
              </a:rPr>
              <a:t>Research </a:t>
            </a:r>
            <a:r>
              <a:rPr lang="sv-SE" sz="2400" dirty="0" err="1">
                <a:latin typeface="Arial" panose="020B0604020202020204" pitchFamily="34" charset="0"/>
              </a:rPr>
              <a:t>of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high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academic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quality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</a:rPr>
              <a:t>relevant to the </a:t>
            </a:r>
            <a:r>
              <a:rPr lang="sv-SE" sz="2400" dirty="0" err="1">
                <a:latin typeface="Arial" panose="020B0604020202020204" pitchFamily="34" charset="0"/>
              </a:rPr>
              <a:t>surrounding</a:t>
            </a:r>
            <a:r>
              <a:rPr lang="sv-SE" sz="2400" dirty="0">
                <a:latin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</a:rPr>
              <a:t>society</a:t>
            </a:r>
            <a:endParaRPr lang="sv-SE" dirty="0"/>
          </a:p>
        </p:txBody>
      </p:sp>
      <p:pic>
        <p:nvPicPr>
          <p:cNvPr id="3" name="Platshållare för innehåll 2" descr="A man with goggles and plastic gloves screws on a machine.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4134" r="-446" b="34000"/>
          <a:stretch/>
        </p:blipFill>
        <p:spPr>
          <a:xfrm>
            <a:off x="2089846" y="2756479"/>
            <a:ext cx="8012308" cy="3304596"/>
          </a:xfrm>
        </p:spPr>
      </p:pic>
    </p:spTree>
    <p:extLst>
      <p:ext uri="{BB962C8B-B14F-4D97-AF65-F5344CB8AC3E}">
        <p14:creationId xmlns:p14="http://schemas.microsoft.com/office/powerpoint/2010/main" val="252745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2005–2021</a:t>
            </a:r>
            <a:endParaRPr lang="sv-SE" dirty="0"/>
          </a:p>
        </p:txBody>
      </p:sp>
      <p:grpSp>
        <p:nvGrpSpPr>
          <p:cNvPr id="3" name="Grupp 2" descr="Diagrammet visar forskningens utveckling 2005-2021:&#10;Statligt forskningsanslag, från 39 miljoner till 284 miljoner.&#10;Forskarstuderande, från 115 till 172&#10;Externa forskningsmedel, från 117 miljoner till 147 miljoner&#10;Antal professorer, från 39 till 93">
            <a:extLst>
              <a:ext uri="{FF2B5EF4-FFF2-40B4-BE49-F238E27FC236}">
                <a16:creationId xmlns:a16="http://schemas.microsoft.com/office/drawing/2014/main" id="{E45B690F-39DD-4950-971F-3518F2452EDC}"/>
              </a:ext>
            </a:extLst>
          </p:cNvPr>
          <p:cNvGrpSpPr/>
          <p:nvPr/>
        </p:nvGrpSpPr>
        <p:grpSpPr>
          <a:xfrm>
            <a:off x="1738697" y="2192947"/>
            <a:ext cx="9878186" cy="3881282"/>
            <a:chOff x="1738697" y="2192947"/>
            <a:chExt cx="9878186" cy="3881282"/>
          </a:xfrm>
        </p:grpSpPr>
        <p:sp>
          <p:nvSpPr>
            <p:cNvPr id="9" name="textruta 10"/>
            <p:cNvSpPr txBox="1">
              <a:spLocks noChangeArrowheads="1"/>
            </p:cNvSpPr>
            <p:nvPr/>
          </p:nvSpPr>
          <p:spPr bwMode="auto">
            <a:xfrm>
              <a:off x="8493725" y="2536639"/>
              <a:ext cx="2895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 err="1">
                  <a:latin typeface="Arial" charset="0"/>
                </a:rPr>
                <a:t>Government</a:t>
              </a:r>
              <a:r>
                <a:rPr lang="sv-SE" sz="1400" b="1" dirty="0">
                  <a:latin typeface="Arial" charset="0"/>
                </a:rPr>
                <a:t> research </a:t>
              </a:r>
              <a:r>
                <a:rPr lang="sv-SE" sz="1400" b="1" dirty="0" err="1">
                  <a:latin typeface="Arial" charset="0"/>
                </a:rPr>
                <a:t>funding</a:t>
              </a:r>
              <a:r>
                <a:rPr lang="sv-SE" sz="1400" b="1" dirty="0">
                  <a:latin typeface="Arial" charset="0"/>
                </a:rPr>
                <a:t> </a:t>
              </a:r>
              <a:r>
                <a:rPr lang="sv-SE" sz="1400" dirty="0">
                  <a:latin typeface="Arial" charset="0"/>
                </a:rPr>
                <a:t>(SEK Million)</a:t>
              </a:r>
            </a:p>
          </p:txBody>
        </p:sp>
        <p:sp>
          <p:nvSpPr>
            <p:cNvPr id="10" name="textruta 11"/>
            <p:cNvSpPr txBox="1">
              <a:spLocks noChangeArrowheads="1"/>
            </p:cNvSpPr>
            <p:nvPr/>
          </p:nvSpPr>
          <p:spPr bwMode="auto">
            <a:xfrm>
              <a:off x="8492683" y="3336980"/>
              <a:ext cx="312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 err="1">
                  <a:latin typeface="Arial" charset="0"/>
                </a:rPr>
                <a:t>External</a:t>
              </a:r>
              <a:r>
                <a:rPr lang="sv-SE" sz="1400" b="1" dirty="0">
                  <a:latin typeface="Arial" charset="0"/>
                </a:rPr>
                <a:t> </a:t>
              </a:r>
              <a:r>
                <a:rPr lang="sv-SE" sz="1400" b="1" dirty="0" err="1">
                  <a:latin typeface="Arial" charset="0"/>
                </a:rPr>
                <a:t>funding</a:t>
              </a:r>
              <a:r>
                <a:rPr lang="sv-SE" sz="1400" b="1" dirty="0">
                  <a:latin typeface="Arial" charset="0"/>
                </a:rPr>
                <a:t> for research </a:t>
              </a:r>
              <a:br>
                <a:rPr lang="sv-SE" sz="1400" b="1" dirty="0">
                  <a:latin typeface="Arial" charset="0"/>
                </a:rPr>
              </a:br>
              <a:r>
                <a:rPr lang="sv-SE" sz="1400" dirty="0">
                  <a:latin typeface="Arial" charset="0"/>
                </a:rPr>
                <a:t>(SEK Million)</a:t>
              </a:r>
            </a:p>
          </p:txBody>
        </p:sp>
        <p:sp>
          <p:nvSpPr>
            <p:cNvPr id="11" name="textruta 12"/>
            <p:cNvSpPr txBox="1">
              <a:spLocks noChangeArrowheads="1"/>
            </p:cNvSpPr>
            <p:nvPr/>
          </p:nvSpPr>
          <p:spPr bwMode="auto">
            <a:xfrm>
              <a:off x="8492683" y="3720249"/>
              <a:ext cx="2590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>
                  <a:latin typeface="Arial" charset="0"/>
                </a:rPr>
                <a:t>Professors </a:t>
              </a:r>
              <a:r>
                <a:rPr lang="sv-SE" sz="1400" dirty="0">
                  <a:latin typeface="Arial" charset="0"/>
                </a:rPr>
                <a:t>(</a:t>
              </a:r>
              <a:r>
                <a:rPr lang="sv-SE" sz="1400" dirty="0" err="1">
                  <a:latin typeface="Arial" charset="0"/>
                </a:rPr>
                <a:t>number</a:t>
              </a:r>
              <a:r>
                <a:rPr lang="sv-SE" sz="1400" dirty="0">
                  <a:latin typeface="Arial" charset="0"/>
                </a:rPr>
                <a:t>)</a:t>
              </a:r>
            </a:p>
          </p:txBody>
        </p:sp>
        <p:sp>
          <p:nvSpPr>
            <p:cNvPr id="12" name="textruta 13"/>
            <p:cNvSpPr txBox="1">
              <a:spLocks noChangeArrowheads="1"/>
            </p:cNvSpPr>
            <p:nvPr/>
          </p:nvSpPr>
          <p:spPr bwMode="auto">
            <a:xfrm>
              <a:off x="8492683" y="2926037"/>
              <a:ext cx="3124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sv-SE" sz="1400" b="1" dirty="0">
                  <a:latin typeface="Arial" charset="0"/>
                </a:rPr>
                <a:t>PhD Students </a:t>
              </a:r>
              <a:r>
                <a:rPr lang="sv-SE" sz="1400" dirty="0">
                  <a:latin typeface="Arial" charset="0"/>
                </a:rPr>
                <a:t>(</a:t>
              </a:r>
              <a:r>
                <a:rPr lang="sv-SE" sz="1400" dirty="0" err="1">
                  <a:latin typeface="Arial" charset="0"/>
                </a:rPr>
                <a:t>number</a:t>
              </a:r>
              <a:r>
                <a:rPr lang="sv-SE" sz="1400" dirty="0">
                  <a:latin typeface="Arial" charset="0"/>
                </a:rPr>
                <a:t>)</a:t>
              </a:r>
            </a:p>
          </p:txBody>
        </p:sp>
        <p:sp>
          <p:nvSpPr>
            <p:cNvPr id="13" name="Rektangel 14"/>
            <p:cNvSpPr>
              <a:spLocks noChangeArrowheads="1"/>
            </p:cNvSpPr>
            <p:nvPr/>
          </p:nvSpPr>
          <p:spPr bwMode="auto">
            <a:xfrm>
              <a:off x="8225518" y="2919908"/>
              <a:ext cx="267163" cy="2253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Rektangel 15"/>
            <p:cNvSpPr>
              <a:spLocks noChangeArrowheads="1"/>
            </p:cNvSpPr>
            <p:nvPr/>
          </p:nvSpPr>
          <p:spPr bwMode="auto">
            <a:xfrm>
              <a:off x="8225520" y="2536639"/>
              <a:ext cx="267163" cy="249072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Rektangel 16"/>
            <p:cNvSpPr>
              <a:spLocks noChangeArrowheads="1"/>
            </p:cNvSpPr>
            <p:nvPr/>
          </p:nvSpPr>
          <p:spPr bwMode="auto">
            <a:xfrm>
              <a:off x="8225518" y="3321007"/>
              <a:ext cx="270344" cy="24175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Rektangel 17"/>
            <p:cNvSpPr>
              <a:spLocks noChangeArrowheads="1"/>
            </p:cNvSpPr>
            <p:nvPr/>
          </p:nvSpPr>
          <p:spPr bwMode="auto">
            <a:xfrm flipH="1" flipV="1">
              <a:off x="8225518" y="3695314"/>
              <a:ext cx="270345" cy="241751"/>
            </a:xfrm>
            <a:prstGeom prst="rect">
              <a:avLst/>
            </a:prstGeom>
            <a:solidFill>
              <a:srgbClr val="ED9838"/>
            </a:solidFill>
            <a:ln w="9525">
              <a:solidFill>
                <a:srgbClr val="ED9838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17" name="Diagram 16" descr="Diagrammet visar forskningens utveckling 2005-2021:&#10;Statligt forskningsanslag, från 39 miljoner till 284 miljoner.&#10;Forskarstuderande, från 115 till 172&#10;Externa forskningsmedel, från 117 miljoner till 147 miljoner&#10;Antal professorer, från 39 till 93"/>
            <p:cNvGraphicFramePr/>
            <p:nvPr>
              <p:extLst>
                <p:ext uri="{D42A27DB-BD31-4B8C-83A1-F6EECF244321}">
                  <p14:modId xmlns:p14="http://schemas.microsoft.com/office/powerpoint/2010/main" val="1056252069"/>
                </p:ext>
              </p:extLst>
            </p:nvPr>
          </p:nvGraphicFramePr>
          <p:xfrm>
            <a:off x="1738697" y="2192947"/>
            <a:ext cx="6201071" cy="38812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637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Research at Mid Sweden University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1816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partly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is, to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first-cycle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6" name="Platshållare för bild 5" descr="A transparent measuring cup with a blue liquid in it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2" b="24642"/>
          <a:stretch/>
        </p:blipFill>
        <p:spPr>
          <a:xfrm>
            <a:off x="6464300" y="2193925"/>
            <a:ext cx="4889500" cy="3720696"/>
          </a:xfrm>
        </p:spPr>
      </p:pic>
    </p:spTree>
    <p:extLst>
      <p:ext uri="{BB962C8B-B14F-4D97-AF65-F5344CB8AC3E}">
        <p14:creationId xmlns:p14="http://schemas.microsoft.com/office/powerpoint/2010/main" val="160640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C040F-B469-46D6-AD43-2DF989BD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Profiled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areas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655410-579C-4192-9F9B-91CA744AC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956138" cy="3942000"/>
          </a:xfrm>
        </p:spPr>
        <p:txBody>
          <a:bodyPr/>
          <a:lstStyle/>
          <a:p>
            <a:pPr marL="0" lvl="1" indent="0">
              <a:lnSpc>
                <a:spcPct val="11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has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different research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worls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leading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research.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financiers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latshållare för bild 5" descr="A woman is standing at a machine in training clothes. Another woman is standing in front facing her. In the ceiling there are two screens that show the room.">
            <a:extLst>
              <a:ext uri="{FF2B5EF4-FFF2-40B4-BE49-F238E27FC236}">
                <a16:creationId xmlns:a16="http://schemas.microsoft.com/office/drawing/2014/main" id="{AFCBEBBF-E54E-4998-AD85-56CAF9728E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26056"/>
          <a:stretch/>
        </p:blipFill>
        <p:spPr>
          <a:xfrm>
            <a:off x="7213145" y="1970544"/>
            <a:ext cx="4140055" cy="4207055"/>
          </a:xfrm>
        </p:spPr>
      </p:pic>
    </p:spTree>
    <p:extLst>
      <p:ext uri="{BB962C8B-B14F-4D97-AF65-F5344CB8AC3E}">
        <p14:creationId xmlns:p14="http://schemas.microsoft.com/office/powerpoint/2010/main" val="336023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CER – 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industry-oriented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relations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banking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pension,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real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DEMICOM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the digital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ETOUR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FSCN –  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-leading research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subprocesses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paper, biomaterial and new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51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NVC – research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sports/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skiing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RCR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communicates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risk,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Sports Tech Research Centre – research in sports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outdoor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sports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meeting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demands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STC –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sensor-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systems and services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computer science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focus on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IT and digital services</a:t>
            </a:r>
          </a:p>
        </p:txBody>
      </p:sp>
    </p:spTree>
    <p:extLst>
      <p:ext uri="{BB962C8B-B14F-4D97-AF65-F5344CB8AC3E}">
        <p14:creationId xmlns:p14="http://schemas.microsoft.com/office/powerpoint/2010/main" val="14529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sz="2400" dirty="0" err="1">
                <a:latin typeface="Arial" panose="020B0604020202020204" pitchFamily="34" charset="0"/>
              </a:rPr>
              <a:t>Subject</a:t>
            </a:r>
            <a:r>
              <a:rPr lang="sv-SE" sz="2400" dirty="0">
                <a:latin typeface="Arial" panose="020B0604020202020204" pitchFamily="34" charset="0"/>
              </a:rPr>
              <a:t> research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5880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Research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connected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to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big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important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 </a:t>
            </a:r>
            <a:b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</a:b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first-cycle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educational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areas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A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great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part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subject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research deals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welfare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sector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, for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example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school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,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care</a:t>
            </a:r>
            <a:r>
              <a:rPr lang="sv-SE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nursing</a:t>
            </a:r>
            <a:endParaRPr lang="sv-SE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  <a:p>
            <a:endParaRPr lang="sv-SE" dirty="0"/>
          </a:p>
        </p:txBody>
      </p:sp>
      <p:pic>
        <p:nvPicPr>
          <p:cNvPr id="10" name="Platshållare för bild 4" descr="A man wearing protective gloves is about to stab a syringe in an arm.">
            <a:extLst>
              <a:ext uri="{FF2B5EF4-FFF2-40B4-BE49-F238E27FC236}">
                <a16:creationId xmlns:a16="http://schemas.microsoft.com/office/drawing/2014/main" id="{21AC2369-744C-400E-8415-45F47591DB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23447" r="303" b="8925"/>
          <a:stretch/>
        </p:blipFill>
        <p:spPr>
          <a:xfrm>
            <a:off x="6832599" y="2131701"/>
            <a:ext cx="4521799" cy="4045898"/>
          </a:xfrm>
        </p:spPr>
      </p:pic>
    </p:spTree>
    <p:extLst>
      <p:ext uri="{BB962C8B-B14F-4D97-AF65-F5344CB8AC3E}">
        <p14:creationId xmlns:p14="http://schemas.microsoft.com/office/powerpoint/2010/main" val="88772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2235200"/>
            <a:ext cx="5981700" cy="39417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Innovation support for researchers </a:t>
            </a:r>
          </a:p>
          <a:p>
            <a:pPr marL="342900" indent="-342900">
              <a:buFont typeface="Arial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Commercialization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sv-SE" dirty="0"/>
              <a:t>Mid Sweden University is part </a:t>
            </a:r>
            <a:r>
              <a:rPr lang="sv-SE" dirty="0" err="1"/>
              <a:t>of</a:t>
            </a:r>
            <a:r>
              <a:rPr lang="sv-SE" dirty="0"/>
              <a:t> an innovation </a:t>
            </a:r>
            <a:r>
              <a:rPr lang="sv-SE" dirty="0" err="1"/>
              <a:t>office</a:t>
            </a:r>
            <a:r>
              <a:rPr lang="sv-SE" dirty="0"/>
              <a:t> </a:t>
            </a:r>
            <a:r>
              <a:rPr lang="sv-SE" dirty="0" err="1"/>
              <a:t>commissioned</a:t>
            </a:r>
            <a:r>
              <a:rPr lang="sv-SE" dirty="0"/>
              <a:t> by the </a:t>
            </a:r>
            <a:r>
              <a:rPr lang="sv-SE" dirty="0" err="1"/>
              <a:t>state</a:t>
            </a:r>
            <a:r>
              <a:rPr lang="sv-SE" dirty="0"/>
              <a:t> - the innovation </a:t>
            </a:r>
            <a:r>
              <a:rPr lang="sv-SE" dirty="0" err="1"/>
              <a:t>office</a:t>
            </a:r>
            <a:r>
              <a:rPr lang="sv-SE" dirty="0"/>
              <a:t> Fyrklövern</a:t>
            </a:r>
          </a:p>
        </p:txBody>
      </p:sp>
      <p:pic>
        <p:nvPicPr>
          <p:cNvPr id="10" name="Platshållare för bild 4" descr="A woman with dark hair looks up and laughs. Behind her, a computer screen can be glimpsed.">
            <a:extLst>
              <a:ext uri="{FF2B5EF4-FFF2-40B4-BE49-F238E27FC236}">
                <a16:creationId xmlns:a16="http://schemas.microsoft.com/office/drawing/2014/main" id="{88E08437-C23C-4A4B-B23E-910540BD4D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13149" r="-908" b="19203"/>
          <a:stretch/>
        </p:blipFill>
        <p:spPr>
          <a:xfrm>
            <a:off x="7290400" y="2080177"/>
            <a:ext cx="4063400" cy="4096786"/>
          </a:xfrm>
        </p:spPr>
      </p:pic>
    </p:spTree>
    <p:extLst>
      <p:ext uri="{BB962C8B-B14F-4D97-AF65-F5344CB8AC3E}">
        <p14:creationId xmlns:p14="http://schemas.microsoft.com/office/powerpoint/2010/main" val="97858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university’s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to the region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 population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increase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39,000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people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last 30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84%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the students from Jämtland or Västernorrland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counties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remain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three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Half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the total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number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students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remain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region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five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85%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 the students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have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job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one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year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graduation</a:t>
            </a:r>
            <a:endParaRPr lang="sv-SE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8" name="Bildobjekt 7" descr="Three students walk out of a house on campus. They smile and talk to each other.">
            <a:extLst>
              <a:ext uri="{FF2B5EF4-FFF2-40B4-BE49-F238E27FC236}">
                <a16:creationId xmlns:a16="http://schemas.microsoft.com/office/drawing/2014/main" id="{15482E89-755B-4A4E-84F8-597D8118D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00" y="2463680"/>
            <a:ext cx="3885300" cy="34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1178"/>
            <a:ext cx="9831600" cy="138237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sv-SE" dirty="0">
                <a:latin typeface="Arial" panose="020B0604020202020204" pitchFamily="34" charset="0"/>
              </a:rPr>
              <a:t>Mid Sweden University 2021</a:t>
            </a:r>
            <a:br>
              <a:rPr lang="sv-SE" dirty="0">
                <a:latin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</a:rPr>
              <a:t>– </a:t>
            </a:r>
            <a:r>
              <a:rPr lang="sv-SE" dirty="0" err="1">
                <a:latin typeface="Arial" panose="020B0604020202020204" pitchFamily="34" charset="0"/>
              </a:rPr>
              <a:t>Infographics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169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9685ADE-7FAD-7D46-A125-9C4AA4163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190500"/>
            <a:ext cx="7556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3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E083817-EA76-7D4C-AF41-340AA715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190500"/>
            <a:ext cx="7556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92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FD6D4-56E1-CC4E-BA06-3C45FDB9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	+46 10 142 80 00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E-mail	</a:t>
            </a: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kontakt@miun.se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Web	</a:t>
            </a:r>
            <a:r>
              <a:rPr lang="sv-SE" sz="4000" dirty="0" err="1">
                <a:latin typeface="Arial" panose="020B0604020202020204" pitchFamily="34" charset="0"/>
                <a:cs typeface="Arial" panose="020B0604020202020204" pitchFamily="34" charset="0"/>
              </a:rPr>
              <a:t>miun.se</a:t>
            </a:r>
            <a:b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22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1178"/>
            <a:ext cx="9831600" cy="1382378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686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50525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Mid Sweden University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26 000 students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508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Bachelor’s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1 200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108 professors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just over SEK 1,2 billion</a:t>
            </a:r>
          </a:p>
        </p:txBody>
      </p:sp>
    </p:spTree>
    <p:extLst>
      <p:ext uri="{BB962C8B-B14F-4D97-AF65-F5344CB8AC3E}">
        <p14:creationId xmlns:p14="http://schemas.microsoft.com/office/powerpoint/2010/main" val="234388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  <a:endParaRPr lang="sv-SE" dirty="0"/>
          </a:p>
        </p:txBody>
      </p:sp>
      <p:pic>
        <p:nvPicPr>
          <p:cNvPr id="6" name="Platshållare för innehåll 5" descr="Campus Sundsvall's buildings are reflected in the water of the Seångersån river. The sun shines on a cloudless day.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11502" r="17766" b="-455"/>
          <a:stretch/>
        </p:blipFill>
        <p:spPr>
          <a:xfrm>
            <a:off x="945182" y="2260853"/>
            <a:ext cx="3873331" cy="3298733"/>
          </a:xfrm>
        </p:spPr>
      </p:pic>
      <p:pic>
        <p:nvPicPr>
          <p:cNvPr id="5" name="Platshållare för innehåll 4" descr="Three women walk on the Östersund campus. One of them pulls a bicycle. The sun shines.&#10;&#10;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758" r="2969" b="178"/>
          <a:stretch/>
        </p:blipFill>
        <p:spPr>
          <a:xfrm>
            <a:off x="5534319" y="2260853"/>
            <a:ext cx="3888289" cy="3298733"/>
          </a:xfrm>
        </p:spPr>
      </p:pic>
      <p:sp>
        <p:nvSpPr>
          <p:cNvPr id="7" name="textruta 6"/>
          <p:cNvSpPr txBox="1"/>
          <p:nvPr/>
        </p:nvSpPr>
        <p:spPr>
          <a:xfrm>
            <a:off x="927986" y="5579876"/>
            <a:ext cx="210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Campus Sundsvall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411084" y="5626515"/>
            <a:ext cx="299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Campus Östersund</a:t>
            </a:r>
          </a:p>
        </p:txBody>
      </p:sp>
    </p:spTree>
    <p:extLst>
      <p:ext uri="{BB962C8B-B14F-4D97-AF65-F5344CB8AC3E}">
        <p14:creationId xmlns:p14="http://schemas.microsoft.com/office/powerpoint/2010/main" val="130268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2415"/>
            <a:ext cx="10514999" cy="65214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0" y="2235599"/>
            <a:ext cx="5180400" cy="394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707 916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usages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e-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articles</a:t>
            </a:r>
            <a:endParaRPr lang="sv-SE" dirty="0"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34 054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loans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(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printed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books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92 883 visits (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during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pandemic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3 551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participants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in the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university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library’s</a:t>
            </a:r>
            <a:r>
              <a:rPr lang="sv-SE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 workshops</a:t>
            </a:r>
          </a:p>
          <a:p>
            <a:endParaRPr lang="sv-SE" dirty="0"/>
          </a:p>
        </p:txBody>
      </p:sp>
      <p:pic>
        <p:nvPicPr>
          <p:cNvPr id="5" name="Platshållare för bild 4" descr="The picture is taken from above and below you can see people sitting in pairs at different tables. A staircase to the left in the picture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21608"/>
          <a:stretch/>
        </p:blipFill>
        <p:spPr>
          <a:xfrm>
            <a:off x="6173999" y="2235599"/>
            <a:ext cx="5180400" cy="3942000"/>
          </a:xfrm>
        </p:spPr>
      </p:pic>
    </p:spTree>
    <p:extLst>
      <p:ext uri="{BB962C8B-B14F-4D97-AF65-F5344CB8AC3E}">
        <p14:creationId xmlns:p14="http://schemas.microsoft.com/office/powerpoint/2010/main" val="216473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">
            <a:extLst>
              <a:ext uri="{FF2B5EF4-FFF2-40B4-BE49-F238E27FC236}">
                <a16:creationId xmlns:a16="http://schemas.microsoft.com/office/drawing/2014/main" id="{40B785CE-D345-D849-9F5D-36FA23881218}"/>
              </a:ext>
            </a:extLst>
          </p:cNvPr>
          <p:cNvCxnSpPr/>
          <p:nvPr/>
        </p:nvCxnSpPr>
        <p:spPr>
          <a:xfrm>
            <a:off x="5230939" y="622300"/>
            <a:ext cx="3151" cy="1047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6B474940-3B15-4141-826F-2E28E465018A}"/>
              </a:ext>
            </a:extLst>
          </p:cNvPr>
          <p:cNvSpPr/>
          <p:nvPr/>
        </p:nvSpPr>
        <p:spPr>
          <a:xfrm>
            <a:off x="4485996" y="1521660"/>
            <a:ext cx="1671861" cy="521960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60000"/>
              </a:lnSpc>
            </a:pPr>
            <a:endParaRPr lang="sv-SE" sz="1100" dirty="0"/>
          </a:p>
          <a:p>
            <a:pPr>
              <a:lnSpc>
                <a:spcPct val="110000"/>
              </a:lnSpc>
            </a:pP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FACULTY OF SCIENCE, TECHNOLOGY AND MEDIA</a:t>
            </a: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Ecothecnology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Electronics Design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Computer and</a:t>
            </a:r>
          </a:p>
          <a:p>
            <a:pPr>
              <a:lnSpc>
                <a:spcPct val="90000"/>
              </a:lnSpc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System Science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Systems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and Science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Media and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br>
              <a:rPr lang="sv-SE" sz="1100" dirty="0"/>
            </a:br>
            <a:br>
              <a:rPr lang="sv-SE" sz="1100" dirty="0"/>
            </a:br>
            <a:endParaRPr lang="sv-SE" sz="11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500A3F8-21F8-C54A-89D6-0A80BB16CB08}"/>
              </a:ext>
            </a:extLst>
          </p:cNvPr>
          <p:cNvSpPr/>
          <p:nvPr/>
        </p:nvSpPr>
        <p:spPr>
          <a:xfrm>
            <a:off x="2684025" y="1521660"/>
            <a:ext cx="1671861" cy="29627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60000"/>
              </a:lnSpc>
            </a:pPr>
            <a:endParaRPr lang="sv-SE" sz="1100" dirty="0"/>
          </a:p>
          <a:p>
            <a:pPr>
              <a:lnSpc>
                <a:spcPct val="110000"/>
              </a:lnSpc>
            </a:pP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FAHUMAN SCIENCES</a:t>
            </a:r>
          </a:p>
          <a:p>
            <a:pPr>
              <a:lnSpc>
                <a:spcPct val="110000"/>
              </a:lnSpc>
            </a:pP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CULTY OF</a:t>
            </a: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and Social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Health Sciences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and Social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BBFC6CC-D27E-BE4C-A446-9499AD94FFD6}"/>
              </a:ext>
            </a:extLst>
          </p:cNvPr>
          <p:cNvSpPr/>
          <p:nvPr/>
        </p:nvSpPr>
        <p:spPr>
          <a:xfrm>
            <a:off x="6249867" y="1521660"/>
            <a:ext cx="1671861" cy="449976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60000"/>
              </a:lnSpc>
            </a:pPr>
            <a:endParaRPr lang="sv-SE" sz="1100" dirty="0"/>
          </a:p>
          <a:p>
            <a:pPr>
              <a:lnSpc>
                <a:spcPct val="110000"/>
              </a:lnSpc>
            </a:pP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Communications</a:t>
            </a:r>
          </a:p>
          <a:p>
            <a:pPr>
              <a:lnSpc>
                <a:spcPct val="90000"/>
              </a:lnSpc>
            </a:pPr>
            <a:b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Infratructure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Research and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Administration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The Vice-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Chancellor’s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3B88B39-CAD3-6C42-A17B-93A9850DC9E9}"/>
              </a:ext>
            </a:extLst>
          </p:cNvPr>
          <p:cNvSpPr/>
          <p:nvPr/>
        </p:nvSpPr>
        <p:spPr>
          <a:xfrm>
            <a:off x="3757810" y="368300"/>
            <a:ext cx="2939955" cy="40005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60000"/>
              </a:lnSpc>
            </a:pPr>
            <a:endParaRPr lang="sv-SE" sz="1100" dirty="0"/>
          </a:p>
          <a:p>
            <a:pPr algn="ctr">
              <a:lnSpc>
                <a:spcPct val="90000"/>
              </a:lnSpc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UNIVERSITY BOARD</a:t>
            </a:r>
          </a:p>
          <a:p>
            <a:pPr algn="ctr"/>
            <a:endParaRPr lang="sv-SE" sz="11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BE45853-3B1C-E54D-8DA1-CE2274F391D8}"/>
              </a:ext>
            </a:extLst>
          </p:cNvPr>
          <p:cNvSpPr/>
          <p:nvPr/>
        </p:nvSpPr>
        <p:spPr>
          <a:xfrm>
            <a:off x="3757810" y="863600"/>
            <a:ext cx="2939955" cy="40005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60000"/>
              </a:lnSpc>
            </a:pPr>
            <a:endParaRPr lang="sv-SE" sz="1100" dirty="0"/>
          </a:p>
          <a:p>
            <a:pPr algn="ctr"/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VICE-CHANCELLOR/PRO-VICE-CHANCELLOR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C6BEBAD-8960-404F-96A2-C88732128629}"/>
              </a:ext>
            </a:extLst>
          </p:cNvPr>
          <p:cNvSpPr/>
          <p:nvPr/>
        </p:nvSpPr>
        <p:spPr>
          <a:xfrm>
            <a:off x="901738" y="368300"/>
            <a:ext cx="2762250" cy="40005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60000"/>
              </a:lnSpc>
            </a:pPr>
            <a:endParaRPr lang="sv-SE" sz="1100" dirty="0"/>
          </a:p>
          <a:p>
            <a:pPr algn="ctr">
              <a:lnSpc>
                <a:spcPct val="90000"/>
              </a:lnSpc>
            </a:pPr>
            <a:r>
              <a:rPr lang="sv-SE" sz="1100" b="1" dirty="0">
                <a:latin typeface="Arial" panose="020B0604020202020204" pitchFamily="34" charset="0"/>
                <a:cs typeface="Arial" panose="020B0604020202020204" pitchFamily="34" charset="0"/>
              </a:rPr>
              <a:t>INTERNAL AFFAIRS</a:t>
            </a:r>
          </a:p>
          <a:p>
            <a:pPr algn="ctr"/>
            <a:endParaRPr lang="sv-SE" sz="110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A44B7E60-9309-484B-ADD3-BB12A2D377C0}"/>
              </a:ext>
            </a:extLst>
          </p:cNvPr>
          <p:cNvCxnSpPr/>
          <p:nvPr/>
        </p:nvCxnSpPr>
        <p:spPr>
          <a:xfrm>
            <a:off x="3516415" y="1380922"/>
            <a:ext cx="35693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DF5039D5-8D35-0144-9361-3449EAD1FC9E}"/>
              </a:ext>
            </a:extLst>
          </p:cNvPr>
          <p:cNvCxnSpPr/>
          <p:nvPr/>
        </p:nvCxnSpPr>
        <p:spPr>
          <a:xfrm>
            <a:off x="7069240" y="1384300"/>
            <a:ext cx="0" cy="285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B7001C78-1132-EC4D-8D31-1821F1A8428E}"/>
              </a:ext>
            </a:extLst>
          </p:cNvPr>
          <p:cNvCxnSpPr/>
          <p:nvPr/>
        </p:nvCxnSpPr>
        <p:spPr>
          <a:xfrm>
            <a:off x="3516415" y="1384300"/>
            <a:ext cx="0" cy="285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5F5A8870-6D3D-6947-8E5D-49DA919A0BF1}"/>
              </a:ext>
            </a:extLst>
          </p:cNvPr>
          <p:cNvCxnSpPr>
            <a:stCxn id="8" idx="3"/>
          </p:cNvCxnSpPr>
          <p:nvPr/>
        </p:nvCxnSpPr>
        <p:spPr>
          <a:xfrm flipV="1">
            <a:off x="3663988" y="565150"/>
            <a:ext cx="354077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23">
            <a:extLst>
              <a:ext uri="{FF2B5EF4-FFF2-40B4-BE49-F238E27FC236}">
                <a16:creationId xmlns:a16="http://schemas.microsoft.com/office/drawing/2014/main" id="{7B7379FB-B269-6445-9AF4-549718C7637F}"/>
              </a:ext>
            </a:extLst>
          </p:cNvPr>
          <p:cNvCxnSpPr/>
          <p:nvPr/>
        </p:nvCxnSpPr>
        <p:spPr>
          <a:xfrm>
            <a:off x="7816716" y="5794086"/>
            <a:ext cx="3137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ruta 25">
            <a:extLst>
              <a:ext uri="{FF2B5EF4-FFF2-40B4-BE49-F238E27FC236}">
                <a16:creationId xmlns:a16="http://schemas.microsoft.com/office/drawing/2014/main" id="{015E8430-5BF5-BF4B-BFE5-A09F5159AC13}"/>
              </a:ext>
            </a:extLst>
          </p:cNvPr>
          <p:cNvSpPr txBox="1"/>
          <p:nvPr/>
        </p:nvSpPr>
        <p:spPr>
          <a:xfrm>
            <a:off x="8193422" y="256426"/>
            <a:ext cx="244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92054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91332"/>
            <a:ext cx="10515600" cy="650875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Strategy and vision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26BC02-AD69-EE48-BFE4-E431172B5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1" y="1335916"/>
            <a:ext cx="8491064" cy="49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CN 16.9.potx" id="{37F6D8C5-9675-4404-900A-E86DC592998E}" vid="{45E6DD0E-98EE-4F9C-B324-6ACD77EA76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8552</TotalTime>
  <Words>2785</Words>
  <Application>Microsoft Macintosh PowerPoint</Application>
  <PresentationFormat>Bredbild</PresentationFormat>
  <Paragraphs>335</Paragraphs>
  <Slides>33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</vt:lpstr>
      <vt:lpstr>Office-tema</vt:lpstr>
      <vt:lpstr>Mid Sweden University </vt:lpstr>
      <vt:lpstr>Mid Sweden University works for</vt:lpstr>
      <vt:lpstr>The university’s contribution to the region</vt:lpstr>
      <vt:lpstr>Facts about  Mid Sweden University</vt:lpstr>
      <vt:lpstr>Mid Sweden University in numbers</vt:lpstr>
      <vt:lpstr>Two campuses</vt:lpstr>
      <vt:lpstr>The University Library in numbers 2021</vt:lpstr>
      <vt:lpstr>PowerPoint-presentation</vt:lpstr>
      <vt:lpstr>Strategy and vision</vt:lpstr>
      <vt:lpstr>Vision</vt:lpstr>
      <vt:lpstr>Overall goals</vt:lpstr>
      <vt:lpstr>Together we realize opportunities</vt:lpstr>
      <vt:lpstr>Wide range of  programmes and courses</vt:lpstr>
      <vt:lpstr>Attractive courses and programmes of high quality – for lifelong learning</vt:lpstr>
      <vt:lpstr>The distribution of students between the two campuses  </vt:lpstr>
      <vt:lpstr>Number of full-time equivalent (FTE)</vt:lpstr>
      <vt:lpstr>Where are the students from?</vt:lpstr>
      <vt:lpstr>Programmes at Mid Sweden University</vt:lpstr>
      <vt:lpstr>Development of applicants (first hand choice)</vt:lpstr>
      <vt:lpstr>Closeness to new knowledge by means of collaboration</vt:lpstr>
      <vt:lpstr>Useful research of high quality</vt:lpstr>
      <vt:lpstr>Research of high academic quality  relevant to the surrounding society</vt:lpstr>
      <vt:lpstr>Development of research 2005–2021</vt:lpstr>
      <vt:lpstr>Research at Mid Sweden University</vt:lpstr>
      <vt:lpstr>Profiled research areas</vt:lpstr>
      <vt:lpstr>Research centres</vt:lpstr>
      <vt:lpstr>Research centres</vt:lpstr>
      <vt:lpstr>Subject research</vt:lpstr>
      <vt:lpstr>Utilization of research</vt:lpstr>
      <vt:lpstr>Mid Sweden University 2021 – Infographics</vt:lpstr>
      <vt:lpstr>PowerPoint-presentation</vt:lpstr>
      <vt:lpstr>PowerPoint-presentation</vt:lpstr>
      <vt:lpstr>Contact  Phone +46 10 142 80 00 E-mail kontakt@miun.se Web miun.se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Mittuniversitetet – Ett globalt universitet med regionalt engagemang  där vi forskar och utbildar för hela livet</dc:title>
  <dc:creator>Mittuniversitetet</dc:creator>
  <cp:lastModifiedBy>Engholm, Victoria</cp:lastModifiedBy>
  <cp:revision>64</cp:revision>
  <cp:lastPrinted>2015-05-26T13:42:18Z</cp:lastPrinted>
  <dcterms:created xsi:type="dcterms:W3CDTF">2022-04-04T13:41:43Z</dcterms:created>
  <dcterms:modified xsi:type="dcterms:W3CDTF">2022-04-29T12:53:40Z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FileProperties" visible="true"/>
      </mso:documentControls>
    </mso:qat>
  </mso:ribbon>
</mso:customUI>
</file>