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741" r:id="rId3"/>
    <p:sldId id="782" r:id="rId4"/>
    <p:sldId id="269" r:id="rId5"/>
    <p:sldId id="292" r:id="rId6"/>
    <p:sldId id="749" r:id="rId7"/>
    <p:sldId id="750" r:id="rId8"/>
    <p:sldId id="322" r:id="rId9"/>
    <p:sldId id="323" r:id="rId10"/>
    <p:sldId id="268" r:id="rId11"/>
    <p:sldId id="301" r:id="rId12"/>
    <p:sldId id="775" r:id="rId13"/>
    <p:sldId id="753" r:id="rId14"/>
    <p:sldId id="294" r:id="rId15"/>
    <p:sldId id="330" r:id="rId16"/>
    <p:sldId id="756" r:id="rId17"/>
    <p:sldId id="327" r:id="rId18"/>
    <p:sldId id="298" r:id="rId19"/>
    <p:sldId id="757" r:id="rId20"/>
    <p:sldId id="776" r:id="rId21"/>
    <p:sldId id="336" r:id="rId22"/>
    <p:sldId id="337" r:id="rId23"/>
    <p:sldId id="338" r:id="rId24"/>
    <p:sldId id="299" r:id="rId25"/>
    <p:sldId id="343" r:id="rId26"/>
    <p:sldId id="339" r:id="rId27"/>
    <p:sldId id="340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00"/>
    <a:srgbClr val="FF9900"/>
    <a:srgbClr val="0066CC"/>
    <a:srgbClr val="FF9933"/>
    <a:srgbClr val="33CCCC"/>
    <a:srgbClr val="66CCFF"/>
    <a:srgbClr val="33CCFF"/>
    <a:srgbClr val="FFB34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7590" autoAdjust="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Andel teknisk-, administrativ och bibliotekspersonal</a:t>
            </a:r>
            <a:r>
              <a:rPr lang="en-US" sz="1200" b="1" baseline="0"/>
              <a:t> </a:t>
            </a:r>
          </a:p>
          <a:p>
            <a:pPr>
              <a:defRPr sz="1200" b="1"/>
            </a:pPr>
            <a:r>
              <a:rPr lang="en-US" sz="1200" b="1" baseline="0"/>
              <a:t>i andel av total personal</a:t>
            </a:r>
            <a:endParaRPr lang="en-US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'Sammanställning '!$G$15</c:f>
              <c:strCache>
                <c:ptCount val="1"/>
                <c:pt idx="0">
                  <c:v>Årsarbetskrafter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'Sammanställning '!$F$16:$F$22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'Sammanställning '!$G$16:$G$22</c:f>
              <c:numCache>
                <c:formatCode>0%</c:formatCode>
                <c:ptCount val="7"/>
                <c:pt idx="0">
                  <c:v>0.36342321219226259</c:v>
                </c:pt>
                <c:pt idx="1">
                  <c:v>0.36848203939745078</c:v>
                </c:pt>
                <c:pt idx="2">
                  <c:v>0.36951501154734412</c:v>
                </c:pt>
                <c:pt idx="3">
                  <c:v>0.35353535353535354</c:v>
                </c:pt>
                <c:pt idx="4">
                  <c:v>0.34219269102990035</c:v>
                </c:pt>
                <c:pt idx="5">
                  <c:v>0.32339955849889623</c:v>
                </c:pt>
                <c:pt idx="6">
                  <c:v>0.31917211328976036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E-450F-805A-4758A4B0B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8089616"/>
        <c:axId val="2039173808"/>
      </c:barChart>
      <c:catAx>
        <c:axId val="203808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9173808"/>
        <c:crosses val="autoZero"/>
        <c:auto val="1"/>
        <c:lblAlgn val="ctr"/>
        <c:lblOffset val="100"/>
        <c:noMultiLvlLbl val="0"/>
      </c:catAx>
      <c:valAx>
        <c:axId val="203917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3808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err="1"/>
              <a:t>Stödverksamhet</a:t>
            </a:r>
            <a:r>
              <a:rPr lang="en-US" sz="1200" b="1" dirty="0"/>
              <a:t> </a:t>
            </a:r>
            <a:r>
              <a:rPr lang="en-US" sz="900" b="0" dirty="0"/>
              <a:t>(</a:t>
            </a:r>
            <a:r>
              <a:rPr lang="en-US" sz="900" b="0" dirty="0" err="1"/>
              <a:t>inkl</a:t>
            </a:r>
            <a:r>
              <a:rPr lang="en-US" sz="900" b="0" dirty="0"/>
              <a:t> </a:t>
            </a:r>
            <a:r>
              <a:rPr lang="en-US" sz="900" b="0" dirty="0" err="1"/>
              <a:t>vissa</a:t>
            </a:r>
            <a:r>
              <a:rPr lang="en-US" sz="900" b="0" dirty="0"/>
              <a:t> </a:t>
            </a:r>
            <a:r>
              <a:rPr lang="en-US" sz="900" b="0" dirty="0" err="1"/>
              <a:t>direkta</a:t>
            </a:r>
            <a:r>
              <a:rPr lang="en-US" sz="900" b="0" dirty="0"/>
              <a:t> </a:t>
            </a:r>
            <a:r>
              <a:rPr lang="en-US" sz="900" b="0" dirty="0" err="1"/>
              <a:t>kostnader</a:t>
            </a:r>
            <a:r>
              <a:rPr lang="en-US" sz="900" b="0" dirty="0"/>
              <a:t>) </a:t>
            </a:r>
          </a:p>
          <a:p>
            <a:pPr>
              <a:defRPr sz="1200"/>
            </a:pPr>
            <a:r>
              <a:rPr lang="en-US" sz="1200" b="1" dirty="0"/>
              <a:t>av </a:t>
            </a:r>
            <a:r>
              <a:rPr lang="en-US" sz="1200" b="1" dirty="0" err="1"/>
              <a:t>totala</a:t>
            </a:r>
            <a:r>
              <a:rPr lang="en-US" sz="1200" b="1" dirty="0"/>
              <a:t> </a:t>
            </a:r>
            <a:r>
              <a:rPr lang="en-US" sz="1200" b="1" dirty="0" err="1"/>
              <a:t>kostnader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Sammanst t rektor '!$B$30</c:f>
              <c:strCache>
                <c:ptCount val="1"/>
                <c:pt idx="0">
                  <c:v>Univ gem inkl FÖRV, ram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 Sammanst t rektor '!$F$29:$P$29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' Sammanst t rektor '!$F$30:$P$30</c:f>
              <c:numCache>
                <c:formatCode>0%</c:formatCode>
                <c:ptCount val="11"/>
                <c:pt idx="0">
                  <c:v>0.24571197041763276</c:v>
                </c:pt>
                <c:pt idx="1">
                  <c:v>0.24706854721032848</c:v>
                </c:pt>
                <c:pt idx="2">
                  <c:v>0.2576914619488524</c:v>
                </c:pt>
                <c:pt idx="3">
                  <c:v>0.25170332938802792</c:v>
                </c:pt>
                <c:pt idx="4">
                  <c:v>0.25317579359653852</c:v>
                </c:pt>
                <c:pt idx="5">
                  <c:v>0.2560241152293839</c:v>
                </c:pt>
                <c:pt idx="6">
                  <c:v>0.26386851773424602</c:v>
                </c:pt>
                <c:pt idx="7">
                  <c:v>0.25481588156828489</c:v>
                </c:pt>
                <c:pt idx="8">
                  <c:v>0.24993615715249878</c:v>
                </c:pt>
                <c:pt idx="9">
                  <c:v>0.24725363146179474</c:v>
                </c:pt>
                <c:pt idx="10">
                  <c:v>0.24709661081456755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221-4552-BD11-4A26F91C88A1}"/>
            </c:ext>
          </c:extLst>
        </c:ser>
        <c:ser>
          <c:idx val="1"/>
          <c:order val="1"/>
          <c:tx>
            <c:strRef>
              <c:f>' Sammanst t rektor '!$B$31</c:f>
              <c:strCache>
                <c:ptCount val="1"/>
                <c:pt idx="0">
                  <c:v>Fakultets- och inst. -gem adm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 Sammanst t rektor '!$F$29:$P$29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' Sammanst t rektor '!$F$31:$P$31</c:f>
              <c:numCache>
                <c:formatCode>0%</c:formatCode>
                <c:ptCount val="11"/>
                <c:pt idx="0">
                  <c:v>8.6599886684038813E-2</c:v>
                </c:pt>
                <c:pt idx="1">
                  <c:v>9.0894637575736459E-2</c:v>
                </c:pt>
                <c:pt idx="2">
                  <c:v>9.1735000821931256E-2</c:v>
                </c:pt>
                <c:pt idx="3">
                  <c:v>9.0913736817467269E-2</c:v>
                </c:pt>
                <c:pt idx="4">
                  <c:v>9.1459638568751569E-2</c:v>
                </c:pt>
                <c:pt idx="5">
                  <c:v>9.051876431129853E-2</c:v>
                </c:pt>
                <c:pt idx="6">
                  <c:v>9.269024970008867E-2</c:v>
                </c:pt>
                <c:pt idx="7">
                  <c:v>9.277036813717715E-2</c:v>
                </c:pt>
                <c:pt idx="8">
                  <c:v>9.3999387379646276E-2</c:v>
                </c:pt>
                <c:pt idx="9">
                  <c:v>8.5444486492695274E-2</c:v>
                </c:pt>
                <c:pt idx="10">
                  <c:v>8.897081790652496E-2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221-4552-BD11-4A26F91C8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6517952"/>
        <c:axId val="1133197696"/>
      </c:barChart>
      <c:catAx>
        <c:axId val="11665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33197696"/>
        <c:crosses val="autoZero"/>
        <c:auto val="1"/>
        <c:lblAlgn val="ctr"/>
        <c:lblOffset val="100"/>
        <c:noMultiLvlLbl val="0"/>
      </c:catAx>
      <c:valAx>
        <c:axId val="113319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6651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pPr/>
              <a:t>2024-05-17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9303F-2999-2375-CC5A-AA97787B7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D23F89E-6F3B-8B0B-E719-EA12083A6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5C0EBE1-DE38-72AF-7727-FBADE231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F63E463-CC99-4E56-7BD3-FA70643AF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02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Enligt </a:t>
            </a:r>
            <a:r>
              <a:rPr lang="sv-SE" dirty="0" err="1"/>
              <a:t>SUHF´s</a:t>
            </a:r>
            <a:r>
              <a:rPr lang="sv-SE" dirty="0"/>
              <a:t> modell rekommenderas</a:t>
            </a:r>
            <a:r>
              <a:rPr lang="sv-SE" baseline="0" dirty="0"/>
              <a:t> att vissa direkta kostnader räknas in i OH-massan för att förenklat </a:t>
            </a:r>
            <a:r>
              <a:rPr lang="sv-SE" baseline="0" dirty="0" err="1"/>
              <a:t>nyckla</a:t>
            </a:r>
            <a:r>
              <a:rPr lang="sv-SE" baseline="0" dirty="0"/>
              <a:t> ut kostnaderna på ämnen och projekt</a:t>
            </a:r>
          </a:p>
          <a:p>
            <a:r>
              <a:rPr lang="sv-SE" baseline="0" dirty="0"/>
              <a:t>Inom </a:t>
            </a:r>
            <a:r>
              <a:rPr lang="sv-SE" baseline="0" dirty="0" err="1"/>
              <a:t>Miun</a:t>
            </a:r>
            <a:r>
              <a:rPr lang="sv-SE" baseline="0" dirty="0"/>
              <a:t> har vi lagt till ytterligare direkta kostnader för att förenkla utfördelning </a:t>
            </a:r>
          </a:p>
          <a:p>
            <a:r>
              <a:rPr lang="sv-SE" baseline="0" dirty="0"/>
              <a:t>Ex datasalar bokades tidigare manuellt ut på grundutbildningen som direkt kostnad men fördelas nu ut via OH% på GU</a:t>
            </a:r>
          </a:p>
          <a:p>
            <a:r>
              <a:rPr lang="sv-SE" baseline="0" dirty="0"/>
              <a:t>Kostnad för Campusresor, all telefoni </a:t>
            </a:r>
            <a:r>
              <a:rPr lang="sv-SE" baseline="0" dirty="0" err="1"/>
              <a:t>etc</a:t>
            </a:r>
            <a:r>
              <a:rPr lang="sv-SE" baseline="0" dirty="0"/>
              <a:t> </a:t>
            </a:r>
            <a:r>
              <a:rPr lang="sv-SE" baseline="0" dirty="0" err="1"/>
              <a:t>nycklas</a:t>
            </a:r>
            <a:r>
              <a:rPr lang="sv-SE" baseline="0" dirty="0"/>
              <a:t> ut via OH%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093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57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D3D4E-F142-C0CD-D162-5FB0D391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B7077C3-3066-706A-4CDA-1BB2B35B0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F5628F1-CA5C-EA5F-71DC-EE2E35EEF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8DEA65-8124-67DB-9E89-5FF08D404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182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Fram till och</a:t>
            </a:r>
            <a:r>
              <a:rPr lang="sv-SE" baseline="0" dirty="0"/>
              <a:t> med 2020 var fördelningsbasen direkta löner för både utbildning och forskning</a:t>
            </a:r>
          </a:p>
          <a:p>
            <a:r>
              <a:rPr lang="sv-SE" baseline="0" dirty="0"/>
              <a:t>Fr o m 2021 inkluderas konsulter i fördelningsbas för utbildning d v s GU o UTB-</a:t>
            </a:r>
            <a:r>
              <a:rPr lang="sv-SE" baseline="0" dirty="0" err="1"/>
              <a:t>proj</a:t>
            </a:r>
            <a:endParaRPr lang="sv-SE" baseline="0" dirty="0"/>
          </a:p>
          <a:p>
            <a:r>
              <a:rPr lang="sv-SE" baseline="0" dirty="0"/>
              <a:t>Fr o m 2021 har </a:t>
            </a:r>
            <a:r>
              <a:rPr lang="sv-SE" baseline="0" dirty="0" err="1"/>
              <a:t>SUHFs</a:t>
            </a:r>
            <a:r>
              <a:rPr lang="sv-SE" baseline="0" dirty="0"/>
              <a:t> rekommenderade modell reviderats och för lärosäten med fördelningsbas inklusive driftskostnader ska konsultkostnader från andra lärosäten exkluderas från OH-påslag. D v s säljande lärosäte finansierar sin stödverksamhet via påslag på lönekostnad</a:t>
            </a:r>
          </a:p>
          <a:p>
            <a:r>
              <a:rPr lang="sv-SE" baseline="0" dirty="0"/>
              <a:t>Köpande lärosäte med </a:t>
            </a:r>
            <a:r>
              <a:rPr lang="sv-SE" baseline="0" dirty="0" err="1"/>
              <a:t>fördelningbas</a:t>
            </a:r>
            <a:r>
              <a:rPr lang="sv-SE" baseline="0" dirty="0"/>
              <a:t> </a:t>
            </a:r>
            <a:r>
              <a:rPr lang="sv-SE" baseline="0" dirty="0" err="1"/>
              <a:t>inkl</a:t>
            </a:r>
            <a:r>
              <a:rPr lang="sv-SE" baseline="0" dirty="0"/>
              <a:t> driftkostnad exkluderar konsultkostnad från andra lärosäten vid påslag för stödverksamhet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695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C1B8-22C0-FCFE-9FF7-06878849F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073FB02-DFF0-8C9C-6F9A-04C5374ED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2D93940-AF8D-9895-D70A-1697E5C31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Fram</a:t>
            </a:r>
            <a:r>
              <a:rPr lang="sv-SE" baseline="0" dirty="0"/>
              <a:t> t o m 2016 har OH% beräknats för varje år på varje års budgetvärden</a:t>
            </a:r>
          </a:p>
          <a:p>
            <a:r>
              <a:rPr lang="sv-SE" baseline="0" dirty="0" err="1"/>
              <a:t>Miun</a:t>
            </a:r>
            <a:r>
              <a:rPr lang="sv-SE" baseline="0" dirty="0"/>
              <a:t> har stor finansiering av EU-medel </a:t>
            </a:r>
          </a:p>
          <a:p>
            <a:r>
              <a:rPr lang="sv-SE" baseline="0" dirty="0"/>
              <a:t>Med anledning av stora tillfälliga svängningar i framförallt extern forskningsfinansiering </a:t>
            </a:r>
            <a:r>
              <a:rPr lang="sv-SE" baseline="0" dirty="0" err="1"/>
              <a:t>bl</a:t>
            </a:r>
            <a:r>
              <a:rPr lang="sv-SE" baseline="0" dirty="0"/>
              <a:t> a kopplat till </a:t>
            </a:r>
            <a:r>
              <a:rPr lang="sv-SE" baseline="0" dirty="0" err="1"/>
              <a:t>EU´s</a:t>
            </a:r>
            <a:r>
              <a:rPr lang="sv-SE" baseline="0" dirty="0"/>
              <a:t> programperioder kan OH% svänga för mycket mellan åren när forskningsintäkterna minskar tillfälligt i början och slutet av programperioden. </a:t>
            </a:r>
          </a:p>
          <a:p>
            <a:r>
              <a:rPr lang="sv-SE" baseline="0" dirty="0"/>
              <a:t>Budgetvärden användes </a:t>
            </a:r>
            <a:r>
              <a:rPr lang="sv-SE" baseline="0" dirty="0" err="1"/>
              <a:t>enl</a:t>
            </a:r>
            <a:r>
              <a:rPr lang="sv-SE" baseline="0" dirty="0"/>
              <a:t> rekommenderad modellen t o m 2016 och vi såg svårigheter i vissa perioder att beräkna externa forskningsintäkter d v s i början av programperioden beräknades vissa år mer intäkter i budget än verkligt utfall. </a:t>
            </a:r>
          </a:p>
          <a:p>
            <a:r>
              <a:rPr lang="sv-SE" baseline="0" dirty="0"/>
              <a:t>Differenserna var </a:t>
            </a:r>
            <a:r>
              <a:rPr lang="sv-SE" baseline="0" dirty="0" err="1"/>
              <a:t>bl</a:t>
            </a:r>
            <a:r>
              <a:rPr lang="sv-SE" baseline="0" dirty="0"/>
              <a:t> a kopplat till försenade EU-beslut i början av perioden. </a:t>
            </a:r>
          </a:p>
          <a:p>
            <a:r>
              <a:rPr lang="sv-SE" baseline="0" dirty="0"/>
              <a:t>Detta gav för  låga OH% och vi fick därmed inte full täckning för kostnaderna för stödverksamheten.</a:t>
            </a:r>
          </a:p>
          <a:p>
            <a:r>
              <a:rPr lang="sv-SE" baseline="0" dirty="0"/>
              <a:t>Med anledning av detta genomfördes en beräkningsmodell som baseras på snitt% för 4 år.</a:t>
            </a:r>
          </a:p>
          <a:p>
            <a:r>
              <a:rPr lang="sv-SE" baseline="0" dirty="0"/>
              <a:t>Fördelar med detta  enligt +punkterna i bild</a:t>
            </a:r>
          </a:p>
          <a:p>
            <a:endParaRPr lang="sv-SE" baseline="0" dirty="0"/>
          </a:p>
          <a:p>
            <a:r>
              <a:rPr lang="sv-SE" baseline="0" dirty="0"/>
              <a:t>Snitt% var 2017 övergångsmodell m 3 </a:t>
            </a:r>
            <a:r>
              <a:rPr lang="sv-SE" baseline="0" dirty="0" err="1"/>
              <a:t>fg</a:t>
            </a:r>
            <a:r>
              <a:rPr lang="sv-SE" baseline="0" dirty="0"/>
              <a:t> år (2 utfall + 1 budget) </a:t>
            </a:r>
          </a:p>
          <a:p>
            <a:r>
              <a:rPr lang="sv-SE" baseline="0" dirty="0"/>
              <a:t>2018-2020 4 </a:t>
            </a:r>
            <a:r>
              <a:rPr lang="sv-SE" baseline="0" dirty="0" err="1"/>
              <a:t>fg</a:t>
            </a:r>
            <a:r>
              <a:rPr lang="sv-SE" baseline="0" dirty="0"/>
              <a:t> år d v s 3 utfall + 1 budget</a:t>
            </a:r>
          </a:p>
          <a:p>
            <a:r>
              <a:rPr lang="sv-SE" baseline="0" dirty="0"/>
              <a:t>Budget fick dock stor påverkan trots ¼ främst inom FO där budget ofta högre lönekostnader är utfall och därmed valdes 4 </a:t>
            </a:r>
            <a:r>
              <a:rPr lang="sv-SE" baseline="0" dirty="0" err="1"/>
              <a:t>fg</a:t>
            </a:r>
            <a:r>
              <a:rPr lang="sv-SE" baseline="0" dirty="0"/>
              <a:t> </a:t>
            </a:r>
            <a:r>
              <a:rPr lang="sv-SE" baseline="0" dirty="0" err="1"/>
              <a:t>utfallsår</a:t>
            </a:r>
            <a:r>
              <a:rPr lang="sv-SE" baseline="0" dirty="0"/>
              <a:t> fr o m 2021</a:t>
            </a:r>
          </a:p>
          <a:p>
            <a:r>
              <a:rPr lang="sv-SE" baseline="0" dirty="0"/>
              <a:t>Målet med modellen så stabil OH% som möjligt mellan åren </a:t>
            </a:r>
          </a:p>
          <a:p>
            <a:endParaRPr lang="sv-SE" baseline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B6087B-72FF-FF63-4748-36955A286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362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20061-A94C-8F88-82FF-7163B0808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DECE591-FB1C-C887-7C0F-B529AE126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7A3C613-F830-62F0-7A96-C75231C86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9C1BE1-4060-6D62-CDA6-6705A1E21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2268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SUHF är tydlig</a:t>
            </a:r>
            <a:r>
              <a:rPr lang="sv-SE" baseline="0" dirty="0"/>
              <a:t> med att det </a:t>
            </a:r>
            <a:r>
              <a:rPr lang="sv-SE" b="1" baseline="0" dirty="0">
                <a:solidFill>
                  <a:srgbClr val="FF0000"/>
                </a:solidFill>
              </a:rPr>
              <a:t>inte</a:t>
            </a:r>
            <a:r>
              <a:rPr lang="sv-SE" baseline="0" dirty="0"/>
              <a:t> går jämföra procentsatserna mellan lärosäten</a:t>
            </a:r>
          </a:p>
          <a:p>
            <a:r>
              <a:rPr lang="sv-SE" baseline="0" dirty="0"/>
              <a:t>Dels har vi enligt modellen olika baser att beräkna påslaget på </a:t>
            </a:r>
          </a:p>
          <a:p>
            <a:r>
              <a:rPr lang="sv-SE" baseline="0" dirty="0" err="1"/>
              <a:t>Miun</a:t>
            </a:r>
            <a:r>
              <a:rPr lang="sv-SE" baseline="0" dirty="0"/>
              <a:t> har grundmodellen t o m 2020 d  v s löner för lärare och forskare samt har för </a:t>
            </a:r>
            <a:r>
              <a:rPr lang="sv-SE" baseline="0" dirty="0" err="1"/>
              <a:t>utb</a:t>
            </a:r>
            <a:r>
              <a:rPr lang="sv-SE" baseline="0" dirty="0"/>
              <a:t> (GU o </a:t>
            </a:r>
            <a:r>
              <a:rPr lang="sv-SE" baseline="0" dirty="0" err="1"/>
              <a:t>UTB_proj</a:t>
            </a:r>
            <a:r>
              <a:rPr lang="sv-SE" baseline="0" dirty="0"/>
              <a:t>) inkluderat konsulter</a:t>
            </a:r>
          </a:p>
          <a:p>
            <a:r>
              <a:rPr lang="sv-SE" baseline="0" dirty="0"/>
              <a:t>Lärosäten med medicinska fakulteter och rekommenderas ha alla kostnader som fördelningsbas p g a mer laborativ verksamhet</a:t>
            </a:r>
          </a:p>
          <a:p>
            <a:endParaRPr lang="sv-SE" dirty="0"/>
          </a:p>
          <a:p>
            <a:r>
              <a:rPr lang="sv-SE" dirty="0" err="1"/>
              <a:t>SUHF´s</a:t>
            </a:r>
            <a:r>
              <a:rPr lang="sv-SE" baseline="0" dirty="0"/>
              <a:t> modell är en rekommenderad modell och vissa olikheter finns mellan tillämpning d v s vilka kostnader som räknas in i OH-massan eller ej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12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544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Sveriges universitets-</a:t>
            </a:r>
            <a:r>
              <a:rPr lang="sv-SE" baseline="0" dirty="0"/>
              <a:t> och högskolors förbund (SUHF) </a:t>
            </a:r>
            <a:r>
              <a:rPr lang="sv-SE" baseline="30000" dirty="0"/>
              <a:t>1)  </a:t>
            </a:r>
            <a:r>
              <a:rPr lang="sv-SE" baseline="0" dirty="0"/>
              <a:t> arbetade 2007 fram en redovisningsmodell för fullständig kostnadsfördelning d v s en beräkningsmodell för att man enkelt och transparent ska beräkna och fördela kostnader så alla verksamheter och aktiviteter – och därmed alla finansiärer- ska bära/finansiera sina egna genererade kostnader och sin andel av gemensamma kostnader.  </a:t>
            </a:r>
          </a:p>
          <a:p>
            <a:r>
              <a:rPr lang="sv-SE" baseline="0" dirty="0"/>
              <a:t>SUHF tog beslut i nov 2007 att rekommendera sina medlemmar att införa redovisningsmodellen.  Även kallad SUHF-modellen alt OH-modellen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err="1"/>
              <a:t>Miun</a:t>
            </a:r>
            <a:r>
              <a:rPr lang="sv-SE" baseline="0" dirty="0"/>
              <a:t> beslutade 2009 att införa modellen fr o m 2011. Internt kallas den OH-modellen</a:t>
            </a:r>
            <a:endParaRPr lang="sv-SE" baseline="30000" dirty="0"/>
          </a:p>
          <a:p>
            <a:endParaRPr lang="sv-SE" baseline="0" dirty="0"/>
          </a:p>
          <a:p>
            <a:r>
              <a:rPr lang="sv-SE" baseline="0" dirty="0" err="1"/>
              <a:t>Miun</a:t>
            </a:r>
            <a:r>
              <a:rPr lang="sv-SE" baseline="0" dirty="0"/>
              <a:t> hade sedan tidigare (2002-2010) en modell som i stora delar påminner om SUHF-s modell vilket i praktiken innebar en vidareutveckling av befintlig modell. </a:t>
            </a:r>
            <a:endParaRPr lang="sv-SE" baseline="30000" dirty="0"/>
          </a:p>
          <a:p>
            <a:endParaRPr lang="sv-SE" baseline="30000" dirty="0"/>
          </a:p>
          <a:p>
            <a:r>
              <a:rPr lang="sv-SE" sz="800" dirty="0">
                <a:effectLst/>
              </a:rPr>
              <a:t>1) Sveriges universitets- och högskoleförbund (SUHF) bildades 1995. SUHF tillvaratar universitetens och högskolornas intressen utåt och verkar inåt i frågor där samordning behövs. 37 universitet och högskolor är medlemmar på frivillig grund. </a:t>
            </a:r>
          </a:p>
          <a:p>
            <a:r>
              <a:rPr lang="sv-SE" sz="800" dirty="0">
                <a:effectLst/>
              </a:rPr>
              <a:t>SUHF är en arena för diskussioner och ställningstagande i högskolepolitiska frågor. Universiteten och högskolorna varierar i storlek och inriktning, vilket ger ett brett underlag för diskussioner i de många frågor som förenar dem.</a:t>
            </a:r>
          </a:p>
          <a:p>
            <a:r>
              <a:rPr lang="sv-SE" dirty="0">
                <a:effectLst/>
              </a:rPr>
              <a:t>SUHF arbetar internationellt genom </a:t>
            </a:r>
            <a:r>
              <a:rPr lang="sv-SE" dirty="0" err="1">
                <a:effectLst/>
              </a:rPr>
              <a:t>European</a:t>
            </a:r>
            <a:r>
              <a:rPr lang="sv-SE" dirty="0">
                <a:effectLst/>
              </a:rPr>
              <a:t> University Association (EUA), det Nordiska universitetssamarbetet (NUS) och International Association </a:t>
            </a:r>
            <a:r>
              <a:rPr lang="sv-SE" dirty="0" err="1">
                <a:effectLst/>
              </a:rPr>
              <a:t>of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Universities</a:t>
            </a:r>
            <a:r>
              <a:rPr lang="sv-SE" dirty="0">
                <a:effectLst/>
              </a:rPr>
              <a:t> (IAU).</a:t>
            </a:r>
          </a:p>
          <a:p>
            <a:r>
              <a:rPr lang="sv-SE" b="1" dirty="0">
                <a:effectLst/>
              </a:rPr>
              <a:t>Arbetsområden</a:t>
            </a:r>
          </a:p>
          <a:p>
            <a:r>
              <a:rPr lang="sv-SE" dirty="0">
                <a:effectLst/>
              </a:rPr>
              <a:t>SUHF behandlar frågor såväl av principiell som av mer praktisk karaktär. Bland förbundets aktiviteter finns konferenser, seminarier, remissvar, uppvaktningar och utredningar.</a:t>
            </a:r>
          </a:p>
          <a:p>
            <a:r>
              <a:rPr lang="sv-SE" dirty="0">
                <a:effectLst/>
              </a:rPr>
              <a:t>De frågor</a:t>
            </a:r>
            <a:r>
              <a:rPr lang="sv-SE" baseline="0" dirty="0">
                <a:effectLst/>
              </a:rPr>
              <a:t> de</a:t>
            </a:r>
            <a:r>
              <a:rPr lang="sv-SE" dirty="0">
                <a:effectLst/>
              </a:rPr>
              <a:t> arbetar med faller inom många områden:</a:t>
            </a:r>
          </a:p>
          <a:p>
            <a:r>
              <a:rPr lang="sv-SE" dirty="0">
                <a:effectLst/>
              </a:rPr>
              <a:t>Den grundläggande utbildningen</a:t>
            </a:r>
          </a:p>
          <a:p>
            <a:r>
              <a:rPr lang="sv-SE" dirty="0">
                <a:effectLst/>
              </a:rPr>
              <a:t>forskarutbildningen och forskningen</a:t>
            </a:r>
          </a:p>
          <a:p>
            <a:r>
              <a:rPr lang="sv-SE" dirty="0">
                <a:effectLst/>
              </a:rPr>
              <a:t>högskolan som organisation</a:t>
            </a:r>
          </a:p>
          <a:p>
            <a:r>
              <a:rPr lang="sv-SE" dirty="0">
                <a:effectLst/>
              </a:rPr>
              <a:t>samverkan mellan högskola och samhälle</a:t>
            </a:r>
          </a:p>
          <a:p>
            <a:r>
              <a:rPr lang="sv-SE" dirty="0">
                <a:effectLst/>
              </a:rPr>
              <a:t>arbetsfördelning mellan lärosätena</a:t>
            </a:r>
          </a:p>
          <a:p>
            <a:r>
              <a:rPr lang="sv-SE" dirty="0">
                <a:effectLst/>
              </a:rPr>
              <a:t>resurser för universitet- och högskolor inklusive full kostnadstäckning</a:t>
            </a:r>
          </a:p>
          <a:p>
            <a:r>
              <a:rPr lang="sv-SE" dirty="0">
                <a:effectLst/>
              </a:rPr>
              <a:t>samverkan med motsvarande organisationer i andra länder.</a:t>
            </a:r>
          </a:p>
          <a:p>
            <a:endParaRPr lang="sv-SE" baseline="30000" dirty="0"/>
          </a:p>
          <a:p>
            <a:endParaRPr lang="sv-SE" baseline="30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21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956AB-8BC4-CA7F-4276-0AADC21D8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F931F06-D47B-27F0-260F-38F5A0C30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021B1C0-6476-D6E1-D99D-53D5E03B1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800" b="0" baseline="0" dirty="0"/>
              <a:t>SUHF-modellen handlar om olika typer av kostnader och hur de ska redovisas</a:t>
            </a:r>
            <a:endParaRPr lang="sv-SE" sz="800" b="1" baseline="0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2B85508-744D-C0AD-F8FE-1D2A470422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33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FE390-D819-10B0-1FAA-FFDDEE1D6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E8EBC81-69BC-87E3-76A2-69C680897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FF3C60F-BE28-8EAD-A2DF-0048F942C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Inom </a:t>
            </a:r>
            <a:r>
              <a:rPr lang="sv-SE" dirty="0" err="1"/>
              <a:t>Miun</a:t>
            </a:r>
            <a:r>
              <a:rPr lang="sv-SE" dirty="0"/>
              <a:t> gäller </a:t>
            </a:r>
            <a:r>
              <a:rPr lang="sv-SE" dirty="0" err="1"/>
              <a:t>sk</a:t>
            </a:r>
            <a:r>
              <a:rPr lang="sv-SE" dirty="0"/>
              <a:t> full kostnadstäckning för all vår kärnverksamhet</a:t>
            </a:r>
          </a:p>
          <a:p>
            <a:r>
              <a:rPr lang="sv-SE" dirty="0"/>
              <a:t>D</a:t>
            </a:r>
            <a:r>
              <a:rPr lang="sv-SE" baseline="0" dirty="0"/>
              <a:t> v s all undervisning och forskning ska betala de kostnader den specifika verksamheten genererar/skapar </a:t>
            </a:r>
            <a:r>
              <a:rPr lang="sv-SE" i="1" baseline="0" dirty="0"/>
              <a:t>samt</a:t>
            </a:r>
            <a:r>
              <a:rPr lang="sv-SE" baseline="0" dirty="0"/>
              <a:t> sin andel av gemensam administration </a:t>
            </a:r>
            <a:r>
              <a:rPr lang="sv-SE" baseline="0" dirty="0" err="1"/>
              <a:t>sk</a:t>
            </a:r>
            <a:r>
              <a:rPr lang="sv-SE" baseline="0" dirty="0"/>
              <a:t> stödverksamhet,</a:t>
            </a:r>
          </a:p>
          <a:p>
            <a:r>
              <a:rPr lang="sv-SE" baseline="0" dirty="0"/>
              <a:t>Stödverksamhetens kostnader fördelas som ett påslag på lönekostnad inom forskare samt löner- och konsultkostnader inom utbildning</a:t>
            </a:r>
          </a:p>
          <a:p>
            <a:r>
              <a:rPr lang="sv-SE" baseline="0" dirty="0"/>
              <a:t>Stödverksamheten finansieras därmed av all vår undervisning och forskning och alla finansiärer.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AA08A0E-C9EE-F7C2-7DA8-97CF0FF7A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20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Grupperar vi verksamheten/organisationen  i var utbildning och forskning bedrivs</a:t>
            </a:r>
            <a:r>
              <a:rPr lang="sv-SE" baseline="0" dirty="0"/>
              <a:t> </a:t>
            </a:r>
            <a:r>
              <a:rPr lang="sv-SE" dirty="0" err="1"/>
              <a:t>sk</a:t>
            </a:r>
            <a:r>
              <a:rPr lang="sv-SE" dirty="0"/>
              <a:t> kärnverksamhet samt vara gemensam administration</a:t>
            </a:r>
            <a:r>
              <a:rPr lang="sv-SE" baseline="0" dirty="0"/>
              <a:t> bedrivs </a:t>
            </a:r>
            <a:r>
              <a:rPr lang="sv-SE" baseline="0" dirty="0" err="1"/>
              <a:t>sk</a:t>
            </a:r>
            <a:r>
              <a:rPr lang="sv-SE" baseline="0" dirty="0"/>
              <a:t>, </a:t>
            </a:r>
            <a:r>
              <a:rPr lang="sv-SE" dirty="0"/>
              <a:t>stödverksamhet </a:t>
            </a:r>
            <a:r>
              <a:rPr lang="sv-SE" baseline="0" dirty="0"/>
              <a:t> ger det en förenklad organisationsbild enligt denna. </a:t>
            </a:r>
          </a:p>
          <a:p>
            <a:r>
              <a:rPr lang="sv-SE" baseline="0" dirty="0"/>
              <a:t>Det blir den </a:t>
            </a:r>
            <a:r>
              <a:rPr lang="sv-SE" baseline="0" dirty="0" err="1"/>
              <a:t>org.bild</a:t>
            </a:r>
            <a:r>
              <a:rPr lang="sv-SE" baseline="0" dirty="0"/>
              <a:t> vi fortsättningsvis utgår när vi tittar lite närmre på hur modellen ser ut inom </a:t>
            </a:r>
            <a:r>
              <a:rPr lang="sv-SE" baseline="0" dirty="0" err="1"/>
              <a:t>Miun</a:t>
            </a:r>
            <a:r>
              <a:rPr lang="sv-SE" baseline="0" dirty="0"/>
              <a:t>.</a:t>
            </a:r>
          </a:p>
          <a:p>
            <a:endParaRPr lang="sv-SE" baseline="0" dirty="0"/>
          </a:p>
          <a:p>
            <a:r>
              <a:rPr lang="sv-SE" baseline="0" dirty="0"/>
              <a:t>Även inom förvaltningen finns </a:t>
            </a:r>
            <a:r>
              <a:rPr lang="sv-SE" baseline="0" dirty="0" err="1"/>
              <a:t>sk</a:t>
            </a:r>
            <a:r>
              <a:rPr lang="sv-SE" baseline="0" dirty="0"/>
              <a:t> kärnverksamhet d v s projektverksamhet som finansieras med externa medel och som inte utgör förvaltningens ordinarie adm.</a:t>
            </a:r>
          </a:p>
          <a:p>
            <a:r>
              <a:rPr lang="sv-SE" baseline="0" dirty="0"/>
              <a:t>Projekt inom förvaltningen som finansieras med rektors resurs ses </a:t>
            </a:r>
            <a:r>
              <a:rPr lang="sv-SE" baseline="0" dirty="0" err="1"/>
              <a:t>fn</a:t>
            </a:r>
            <a:r>
              <a:rPr lang="sv-SE" baseline="0" dirty="0"/>
              <a:t> som mer gem. </a:t>
            </a:r>
            <a:r>
              <a:rPr lang="sv-SE" baseline="0" dirty="0" err="1"/>
              <a:t>adm</a:t>
            </a:r>
            <a:r>
              <a:rPr lang="sv-SE" baseline="0" dirty="0"/>
              <a:t> och finansierar därmed inte </a:t>
            </a:r>
            <a:r>
              <a:rPr lang="sv-SE" baseline="0" dirty="0" err="1"/>
              <a:t>adm</a:t>
            </a:r>
            <a:r>
              <a:rPr lang="sv-SE" baseline="0" dirty="0"/>
              <a:t> via påslag på lönen</a:t>
            </a:r>
          </a:p>
          <a:p>
            <a:r>
              <a:rPr lang="sv-SE" baseline="0" dirty="0"/>
              <a:t>Projekt inom fakulteterna som finansieras med rektors strategiska medel bedöms dock som kärnverksamhet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11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</a:t>
            </a:r>
            <a:r>
              <a:rPr lang="sv-SE" baseline="0" dirty="0"/>
              <a:t> gem </a:t>
            </a:r>
            <a:r>
              <a:rPr lang="sv-SE" baseline="0" dirty="0" err="1"/>
              <a:t>adm</a:t>
            </a:r>
            <a:r>
              <a:rPr lang="sv-SE" baseline="0" dirty="0"/>
              <a:t>, stödverksamhet ska delas upp i vilken koppling </a:t>
            </a:r>
            <a:r>
              <a:rPr lang="sv-SE" baseline="0" dirty="0" err="1"/>
              <a:t>adm</a:t>
            </a:r>
            <a:r>
              <a:rPr lang="sv-SE" baseline="0" dirty="0"/>
              <a:t> har till utbildnings- och forskningsverksamhet</a:t>
            </a:r>
          </a:p>
          <a:p>
            <a:r>
              <a:rPr lang="sv-SE" baseline="0" dirty="0" err="1"/>
              <a:t>Utb</a:t>
            </a:r>
            <a:r>
              <a:rPr lang="sv-SE" baseline="0" dirty="0"/>
              <a:t> </a:t>
            </a:r>
            <a:r>
              <a:rPr lang="sv-SE" baseline="0" dirty="0" err="1"/>
              <a:t>adm</a:t>
            </a:r>
            <a:r>
              <a:rPr lang="sv-SE" baseline="0" dirty="0"/>
              <a:t> delas också vidare upp i koppling till grundutbildning och </a:t>
            </a:r>
            <a:r>
              <a:rPr lang="sv-SE" baseline="0" dirty="0" err="1"/>
              <a:t>utb</a:t>
            </a:r>
            <a:r>
              <a:rPr lang="sv-SE" baseline="0" dirty="0"/>
              <a:t> projekt då </a:t>
            </a:r>
            <a:r>
              <a:rPr lang="sv-SE" baseline="0" dirty="0" err="1"/>
              <a:t>grundutb</a:t>
            </a:r>
            <a:r>
              <a:rPr lang="sv-SE" baseline="0" dirty="0"/>
              <a:t> har mer </a:t>
            </a:r>
            <a:r>
              <a:rPr lang="sv-SE" baseline="0" dirty="0" err="1"/>
              <a:t>adm</a:t>
            </a:r>
            <a:r>
              <a:rPr lang="sv-SE" baseline="0" dirty="0"/>
              <a:t> såsom ex antagningskostnader, studenthälsa </a:t>
            </a:r>
            <a:r>
              <a:rPr lang="sv-SE" baseline="0" dirty="0" err="1"/>
              <a:t>etc</a:t>
            </a:r>
            <a:endParaRPr lang="sv-SE" baseline="0" dirty="0"/>
          </a:p>
          <a:p>
            <a:endParaRPr lang="sv-SE" baseline="0" dirty="0"/>
          </a:p>
          <a:p>
            <a:r>
              <a:rPr lang="sv-SE" baseline="0" dirty="0"/>
              <a:t>Uppdelning per verksamhet sker i första hand efter direkt koppling till </a:t>
            </a:r>
            <a:r>
              <a:rPr lang="sv-SE" baseline="0" dirty="0" err="1"/>
              <a:t>resp</a:t>
            </a:r>
            <a:r>
              <a:rPr lang="sv-SE" baseline="0" dirty="0"/>
              <a:t> verksamhet</a:t>
            </a:r>
          </a:p>
          <a:p>
            <a:r>
              <a:rPr lang="sv-SE" baseline="0" dirty="0"/>
              <a:t>I de fall </a:t>
            </a:r>
            <a:r>
              <a:rPr lang="sv-SE" baseline="0" dirty="0" err="1"/>
              <a:t>adm</a:t>
            </a:r>
            <a:r>
              <a:rPr lang="sv-SE" baseline="0" dirty="0"/>
              <a:t> bedöms stödja/Serva samtliga verksamheter lika mycket </a:t>
            </a:r>
            <a:r>
              <a:rPr lang="sv-SE" baseline="0" dirty="0" err="1"/>
              <a:t>scablonfördelas</a:t>
            </a:r>
            <a:r>
              <a:rPr lang="sv-SE" baseline="0" dirty="0"/>
              <a:t> stödet per verksamhet efter andelen löner inom FO samt </a:t>
            </a:r>
            <a:r>
              <a:rPr lang="sv-SE" baseline="0" dirty="0" err="1"/>
              <a:t>löner+konsulter</a:t>
            </a:r>
            <a:r>
              <a:rPr lang="sv-SE" baseline="0" dirty="0"/>
              <a:t> (fr o m 2021) inom GU o UTB-</a:t>
            </a:r>
            <a:r>
              <a:rPr lang="sv-SE" baseline="0" dirty="0" err="1"/>
              <a:t>proj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82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A09B3-1574-1D9A-2A6C-376BB9A64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AA1E1B2-E830-87B4-9E17-CBA8A0E30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87351D8-95AA-B492-7B77-345E0F7B8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E30D000-66D7-99E3-3189-7357827528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004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DDA64-1933-EB22-8346-284B4240D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E948892-0991-A2BC-EA43-2545644B4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0849D46-81C6-1D23-86EE-1FB4584A3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AE5395-3C89-CD45-B684-D1FF0BE43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0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2024-05-17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1462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2024-05-17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14999" cy="574296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800" y="2235600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800" y="3180015"/>
            <a:ext cx="5158800" cy="300964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4000" y="2235599"/>
            <a:ext cx="51588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4000" y="3180014"/>
            <a:ext cx="5158800" cy="300964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2024-05-17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800" y="1540800"/>
            <a:ext cx="10528878" cy="736844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2024-05-17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Stor rubrik</a:t>
            </a:r>
          </a:p>
        </p:txBody>
      </p:sp>
      <p:pic>
        <p:nvPicPr>
          <p:cNvPr id="5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0800"/>
            <a:ext cx="10550525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800" y="2237129"/>
            <a:ext cx="10550525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2024-05-17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2024-05-17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4000" y="2235600"/>
            <a:ext cx="5180400" cy="3942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2024-05-17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08"/>
            <a:ext cx="5180400" cy="39422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34963"/>
            <a:ext cx="51804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2024-05-17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800" y="1542415"/>
            <a:ext cx="1051499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3999" y="2235599"/>
            <a:ext cx="51804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2024-05-17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0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2024-05-17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hf.se/arbetsgrupper/suhf-modellen-full-kostnadstack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iun.se/medarbetare/gemensamt/Ekonomifragor/redovisa/OH-modelle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Mittuniversitetets ”OH-modell”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1" y="2208553"/>
            <a:ext cx="10350673" cy="1185999"/>
          </a:xfrm>
        </p:spPr>
        <p:txBody>
          <a:bodyPr>
            <a:noAutofit/>
          </a:bodyPr>
          <a:lstStyle/>
          <a:p>
            <a:r>
              <a:rPr lang="sv-SE" sz="2400" dirty="0"/>
              <a:t>Redovisningsmodell för direkta och indirekta kostnader fr o m 2021</a:t>
            </a:r>
          </a:p>
          <a:p>
            <a:r>
              <a:rPr lang="sv-SE" dirty="0"/>
              <a:t>2024-03-26</a:t>
            </a:r>
          </a:p>
        </p:txBody>
      </p:sp>
    </p:spTree>
    <p:extLst>
      <p:ext uri="{BB962C8B-B14F-4D97-AF65-F5344CB8AC3E}">
        <p14:creationId xmlns:p14="http://schemas.microsoft.com/office/powerpoint/2010/main" val="16241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4148" y="720607"/>
            <a:ext cx="11340909" cy="6521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0070C0"/>
                </a:solidFill>
              </a:rPr>
              <a:t>Förenklad organisationsbild </a:t>
            </a: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dirty="0">
                <a:solidFill>
                  <a:srgbClr val="0070C0"/>
                </a:solidFill>
              </a:rPr>
              <a:t>                                                                                        </a:t>
            </a:r>
            <a:r>
              <a:rPr lang="sv-SE" sz="1200" b="0" dirty="0">
                <a:solidFill>
                  <a:srgbClr val="0070C0"/>
                </a:solidFill>
              </a:rPr>
              <a:t>Inst.- och </a:t>
            </a:r>
            <a:r>
              <a:rPr lang="sv-SE" sz="1200" b="0" dirty="0" err="1">
                <a:solidFill>
                  <a:srgbClr val="0070C0"/>
                </a:solidFill>
              </a:rPr>
              <a:t>fak.gem</a:t>
            </a:r>
            <a:r>
              <a:rPr lang="sv-SE" sz="1200" b="0" dirty="0">
                <a:solidFill>
                  <a:srgbClr val="0070C0"/>
                </a:solidFill>
              </a:rPr>
              <a:t> stödverksamhet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							           summeras i ekonomisk redovisning på fakultetsgem. nivå</a:t>
            </a:r>
            <a:br>
              <a:rPr lang="sv-SE" sz="1200" b="0" dirty="0">
                <a:solidFill>
                  <a:srgbClr val="0070C0"/>
                </a:solidFill>
              </a:rPr>
            </a:br>
            <a:r>
              <a:rPr lang="sv-SE" sz="1200" b="0" dirty="0">
                <a:solidFill>
                  <a:srgbClr val="0070C0"/>
                </a:solidFill>
              </a:rPr>
              <a:t>						´                               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34907" y="1561382"/>
            <a:ext cx="4140678" cy="104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	</a:t>
            </a:r>
          </a:p>
          <a:p>
            <a:pPr algn="ctr"/>
            <a:r>
              <a:rPr lang="sv-SE" dirty="0"/>
              <a:t>         Ledning och Förvaltning,	</a:t>
            </a:r>
          </a:p>
          <a:p>
            <a:pPr algn="ctr"/>
            <a:r>
              <a:rPr lang="sv-SE" dirty="0" err="1"/>
              <a:t>Univ</a:t>
            </a:r>
            <a:r>
              <a:rPr lang="sv-SE" dirty="0"/>
              <a:t> gem stödverks</a:t>
            </a:r>
          </a:p>
        </p:txBody>
      </p:sp>
      <p:cxnSp>
        <p:nvCxnSpPr>
          <p:cNvPr id="6" name="Rak koppling 5"/>
          <p:cNvCxnSpPr/>
          <p:nvPr/>
        </p:nvCxnSpPr>
        <p:spPr>
          <a:xfrm flipH="1">
            <a:off x="4088921" y="2605178"/>
            <a:ext cx="1078302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>
            <a:stCxn id="4" idx="2"/>
            <a:endCxn id="17" idx="0"/>
          </p:cNvCxnSpPr>
          <p:nvPr/>
        </p:nvCxnSpPr>
        <p:spPr>
          <a:xfrm>
            <a:off x="5305246" y="2605178"/>
            <a:ext cx="1069675" cy="7504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3342737" y="3355675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Fak-</a:t>
            </a:r>
            <a:r>
              <a:rPr lang="sv-SE" dirty="0"/>
              <a:t> o </a:t>
            </a:r>
            <a:r>
              <a:rPr lang="sv-SE" dirty="0" err="1"/>
              <a:t>Inst.gem</a:t>
            </a:r>
            <a:r>
              <a:rPr lang="sv-SE" dirty="0"/>
              <a:t> stödverks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53300" y="1414145"/>
            <a:ext cx="1961023" cy="443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Stödverksamhet</a:t>
            </a:r>
          </a:p>
        </p:txBody>
      </p:sp>
      <p:sp>
        <p:nvSpPr>
          <p:cNvPr id="15" name="Rektangel 14"/>
          <p:cNvSpPr/>
          <p:nvPr/>
        </p:nvSpPr>
        <p:spPr>
          <a:xfrm>
            <a:off x="664264" y="3931920"/>
            <a:ext cx="1850059" cy="4819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Kärnverksamhet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462678" y="3355675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Fak-</a:t>
            </a:r>
            <a:r>
              <a:rPr lang="sv-SE" dirty="0"/>
              <a:t> o </a:t>
            </a:r>
            <a:r>
              <a:rPr lang="sv-SE" dirty="0" err="1"/>
              <a:t>Inst.gem</a:t>
            </a:r>
            <a:r>
              <a:rPr lang="sv-SE" dirty="0"/>
              <a:t> stödverks</a:t>
            </a:r>
          </a:p>
        </p:txBody>
      </p:sp>
      <p:sp>
        <p:nvSpPr>
          <p:cNvPr id="18" name="Rektangel 17"/>
          <p:cNvSpPr/>
          <p:nvPr/>
        </p:nvSpPr>
        <p:spPr>
          <a:xfrm>
            <a:off x="3342737" y="4133093"/>
            <a:ext cx="1824486" cy="20901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19" name="Rektangel 18"/>
          <p:cNvSpPr/>
          <p:nvPr/>
        </p:nvSpPr>
        <p:spPr>
          <a:xfrm>
            <a:off x="5471303" y="4107928"/>
            <a:ext cx="1824486" cy="21153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Utbildning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Forskning</a:t>
            </a:r>
          </a:p>
        </p:txBody>
      </p:sp>
      <p:sp>
        <p:nvSpPr>
          <p:cNvPr id="20" name="Rektangel 19"/>
          <p:cNvSpPr/>
          <p:nvPr/>
        </p:nvSpPr>
        <p:spPr>
          <a:xfrm>
            <a:off x="8450841" y="4413849"/>
            <a:ext cx="2225618" cy="5693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Exterfin</a:t>
            </a:r>
            <a:r>
              <a:rPr lang="sv-SE" dirty="0">
                <a:solidFill>
                  <a:schemeClr val="tx1"/>
                </a:solidFill>
              </a:rPr>
              <a:t>. Projekt </a:t>
            </a:r>
            <a:r>
              <a:rPr lang="sv-SE" dirty="0" err="1">
                <a:solidFill>
                  <a:schemeClr val="tx1"/>
                </a:solidFill>
              </a:rPr>
              <a:t>Utb</a:t>
            </a:r>
            <a:r>
              <a:rPr lang="sv-SE" dirty="0">
                <a:solidFill>
                  <a:schemeClr val="tx1"/>
                </a:solidFill>
              </a:rPr>
              <a:t>,/Fo</a:t>
            </a:r>
          </a:p>
        </p:txBody>
      </p:sp>
      <p:cxnSp>
        <p:nvCxnSpPr>
          <p:cNvPr id="22" name="Rak koppling 21"/>
          <p:cNvCxnSpPr>
            <a:endCxn id="20" idx="0"/>
          </p:cNvCxnSpPr>
          <p:nvPr/>
        </p:nvCxnSpPr>
        <p:spPr>
          <a:xfrm>
            <a:off x="7344587" y="2511649"/>
            <a:ext cx="2219063" cy="1902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/>
          <p:cNvSpPr/>
          <p:nvPr/>
        </p:nvSpPr>
        <p:spPr>
          <a:xfrm>
            <a:off x="8121770" y="1557267"/>
            <a:ext cx="2153607" cy="538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Internfin</a:t>
            </a:r>
            <a:r>
              <a:rPr lang="sv-SE" dirty="0"/>
              <a:t>. projekt </a:t>
            </a:r>
            <a:r>
              <a:rPr lang="sv-SE" dirty="0" err="1"/>
              <a:t>Utb</a:t>
            </a:r>
            <a:r>
              <a:rPr lang="sv-SE" dirty="0"/>
              <a:t>/Fo</a:t>
            </a:r>
          </a:p>
        </p:txBody>
      </p:sp>
      <p:cxnSp>
        <p:nvCxnSpPr>
          <p:cNvPr id="25" name="Rak koppling 24"/>
          <p:cNvCxnSpPr>
            <a:endCxn id="23" idx="1"/>
          </p:cNvCxnSpPr>
          <p:nvPr/>
        </p:nvCxnSpPr>
        <p:spPr>
          <a:xfrm>
            <a:off x="7375585" y="1826319"/>
            <a:ext cx="7461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828" y="5466514"/>
            <a:ext cx="613260" cy="62229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35" y="5466514"/>
            <a:ext cx="599009" cy="60752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148" y="5508749"/>
            <a:ext cx="878213" cy="65708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380" y="5508749"/>
            <a:ext cx="650792" cy="65708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025" y="2902054"/>
            <a:ext cx="855742" cy="550120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0428" y="1249325"/>
            <a:ext cx="830785" cy="534076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4187" y="2907965"/>
            <a:ext cx="859611" cy="554784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626" y="1264506"/>
            <a:ext cx="830785" cy="534076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824" y="1282166"/>
            <a:ext cx="830785" cy="534076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EC1DEF60-0E73-D0B7-47A2-853AD66C36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2169" y="5721504"/>
            <a:ext cx="643998" cy="5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6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65967" y="321385"/>
            <a:ext cx="9660066" cy="9625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2000" dirty="0">
                <a:solidFill>
                  <a:srgbClr val="0070C0"/>
                </a:solidFill>
              </a:rPr>
              <a:t>Stödverksamhet grupperas efter koppling till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FF9933"/>
                </a:solidFill>
              </a:rPr>
              <a:t>Grundutbildning, Utbildningsprojekt </a:t>
            </a:r>
            <a:r>
              <a:rPr lang="sv-SE" sz="2000" dirty="0">
                <a:solidFill>
                  <a:srgbClr val="0070C0"/>
                </a:solidFill>
              </a:rPr>
              <a:t>och </a:t>
            </a:r>
            <a:r>
              <a:rPr lang="sv-SE" sz="2000" dirty="0">
                <a:solidFill>
                  <a:srgbClr val="00B050"/>
                </a:solidFill>
              </a:rPr>
              <a:t>Forskningsprojekt</a:t>
            </a: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r>
              <a:rPr lang="sv-SE" sz="2000" dirty="0">
                <a:solidFill>
                  <a:srgbClr val="00B050"/>
                </a:solidFill>
              </a:rPr>
              <a:t>						              </a:t>
            </a:r>
            <a:r>
              <a:rPr lang="sv-SE" sz="1200" b="0" dirty="0" err="1">
                <a:solidFill>
                  <a:srgbClr val="0070C0"/>
                </a:solidFill>
              </a:rPr>
              <a:t>Inst</a:t>
            </a:r>
            <a:r>
              <a:rPr lang="sv-SE" sz="1200" b="0" dirty="0">
                <a:solidFill>
                  <a:srgbClr val="0070C0"/>
                </a:solidFill>
              </a:rPr>
              <a:t>- och </a:t>
            </a:r>
            <a:r>
              <a:rPr lang="sv-SE" sz="1200" b="0" dirty="0" err="1">
                <a:solidFill>
                  <a:srgbClr val="0070C0"/>
                </a:solidFill>
              </a:rPr>
              <a:t>fak</a:t>
            </a:r>
            <a:r>
              <a:rPr lang="sv-SE" sz="1200" b="0" dirty="0">
                <a:solidFill>
                  <a:srgbClr val="0070C0"/>
                </a:solidFill>
              </a:rPr>
              <a:t>. gem stödverksamhet</a:t>
            </a:r>
            <a:br>
              <a:rPr lang="sv-SE" sz="1800" dirty="0">
                <a:solidFill>
                  <a:srgbClr val="00B050"/>
                </a:solidFill>
              </a:rPr>
            </a:br>
            <a:br>
              <a:rPr lang="sv-SE" sz="1800" dirty="0">
                <a:solidFill>
                  <a:srgbClr val="0070C0"/>
                </a:solidFill>
              </a:rPr>
            </a:br>
            <a:br>
              <a:rPr lang="sv-SE" sz="1600" b="0" dirty="0">
                <a:solidFill>
                  <a:srgbClr val="FF0000"/>
                </a:solidFill>
              </a:rPr>
            </a:br>
            <a:r>
              <a:rPr lang="sv-SE" sz="1600" b="0" dirty="0">
                <a:solidFill>
                  <a:srgbClr val="FF0000"/>
                </a:solidFill>
              </a:rPr>
              <a:t>						</a:t>
            </a:r>
            <a:br>
              <a:rPr lang="sv-SE" sz="1400" dirty="0">
                <a:solidFill>
                  <a:srgbClr val="FF0000"/>
                </a:solidFill>
              </a:rPr>
            </a:b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34907" y="1561382"/>
            <a:ext cx="4140678" cy="1043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Ledning		Förv.</a:t>
            </a:r>
          </a:p>
          <a:p>
            <a:pPr algn="ctr"/>
            <a:r>
              <a:rPr lang="sv-SE" dirty="0"/>
              <a:t>KOM/SAM	</a:t>
            </a:r>
            <a:r>
              <a:rPr lang="sv-SE" dirty="0" err="1"/>
              <a:t>Bib</a:t>
            </a:r>
            <a:endParaRPr lang="sv-SE" dirty="0"/>
          </a:p>
        </p:txBody>
      </p:sp>
      <p:cxnSp>
        <p:nvCxnSpPr>
          <p:cNvPr id="6" name="Rak koppling 5"/>
          <p:cNvCxnSpPr/>
          <p:nvPr/>
        </p:nvCxnSpPr>
        <p:spPr>
          <a:xfrm flipH="1">
            <a:off x="4254981" y="2619812"/>
            <a:ext cx="1216323" cy="734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/>
          <p:cNvCxnSpPr>
            <a:endCxn id="17" idx="0"/>
          </p:cNvCxnSpPr>
          <p:nvPr/>
        </p:nvCxnSpPr>
        <p:spPr>
          <a:xfrm>
            <a:off x="5471304" y="2619812"/>
            <a:ext cx="923370" cy="7353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3325393" y="3374613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209274" y="1624234"/>
            <a:ext cx="1995446" cy="539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Stödverksamhet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77632" y="4142364"/>
            <a:ext cx="1945808" cy="5205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Kärnverksamhet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482431" y="3355171"/>
            <a:ext cx="1824486" cy="767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ktangel 17"/>
          <p:cNvSpPr/>
          <p:nvPr/>
        </p:nvSpPr>
        <p:spPr>
          <a:xfrm>
            <a:off x="3234907" y="4133093"/>
            <a:ext cx="1932316" cy="20280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HUV</a:t>
            </a:r>
          </a:p>
          <a:p>
            <a:r>
              <a:rPr lang="sv-SE" b="1" dirty="0" err="1">
                <a:solidFill>
                  <a:srgbClr val="FF9933"/>
                </a:solidFill>
              </a:rPr>
              <a:t>Utbildningsproj</a:t>
            </a:r>
            <a:r>
              <a:rPr lang="sv-SE" b="1" dirty="0">
                <a:solidFill>
                  <a:srgbClr val="FF6600"/>
                </a:solidFill>
              </a:rPr>
              <a:t>	</a:t>
            </a:r>
          </a:p>
          <a:p>
            <a:pPr algn="ctr"/>
            <a:r>
              <a:rPr lang="sv-SE" b="1" dirty="0">
                <a:solidFill>
                  <a:srgbClr val="00FF00"/>
                </a:solidFill>
              </a:rPr>
              <a:t>        </a:t>
            </a:r>
            <a:r>
              <a:rPr lang="sv-SE" b="1" dirty="0" err="1">
                <a:solidFill>
                  <a:srgbClr val="00FF00"/>
                </a:solidFill>
              </a:rPr>
              <a:t>Forskningsproj</a:t>
            </a:r>
            <a:endParaRPr lang="sv-SE" b="1" dirty="0">
              <a:solidFill>
                <a:srgbClr val="00FF00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393410" y="4123426"/>
            <a:ext cx="1974207" cy="20376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NMT</a:t>
            </a:r>
          </a:p>
          <a:p>
            <a:r>
              <a:rPr lang="sv-SE" b="1" dirty="0">
                <a:solidFill>
                  <a:srgbClr val="FF6600"/>
                </a:solidFill>
              </a:rPr>
              <a:t> </a:t>
            </a:r>
            <a:r>
              <a:rPr lang="sv-SE" b="1" dirty="0" err="1">
                <a:solidFill>
                  <a:srgbClr val="FF9933"/>
                </a:solidFill>
              </a:rPr>
              <a:t>Utbildningsproj</a:t>
            </a:r>
            <a:endParaRPr lang="sv-SE" b="1" dirty="0">
              <a:solidFill>
                <a:srgbClr val="FF9933"/>
              </a:solidFill>
            </a:endParaRPr>
          </a:p>
          <a:p>
            <a:endParaRPr lang="sv-SE" b="1" dirty="0">
              <a:solidFill>
                <a:srgbClr val="FF9933"/>
              </a:solidFill>
            </a:endParaRPr>
          </a:p>
          <a:p>
            <a:r>
              <a:rPr lang="sv-SE" b="1" dirty="0">
                <a:solidFill>
                  <a:srgbClr val="FF9933"/>
                </a:solidFill>
              </a:rPr>
              <a:t>         </a:t>
            </a:r>
            <a:r>
              <a:rPr lang="sv-SE" b="1" dirty="0" err="1">
                <a:solidFill>
                  <a:srgbClr val="00FF00"/>
                </a:solidFill>
              </a:rPr>
              <a:t>Forskningsproj</a:t>
            </a:r>
            <a:r>
              <a:rPr lang="sv-SE" b="1" dirty="0">
                <a:solidFill>
                  <a:srgbClr val="FF9933"/>
                </a:solidFill>
              </a:rPr>
              <a:t>	</a:t>
            </a:r>
          </a:p>
        </p:txBody>
      </p:sp>
      <p:sp>
        <p:nvSpPr>
          <p:cNvPr id="20" name="Rektangel 19"/>
          <p:cNvSpPr/>
          <p:nvPr/>
        </p:nvSpPr>
        <p:spPr>
          <a:xfrm>
            <a:off x="8286181" y="4142364"/>
            <a:ext cx="1824486" cy="6366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>
                <a:solidFill>
                  <a:schemeClr val="tx1"/>
                </a:solidFill>
              </a:rPr>
              <a:t>Exterfinansierader</a:t>
            </a:r>
            <a:r>
              <a:rPr lang="sv-SE" sz="1400" dirty="0">
                <a:solidFill>
                  <a:schemeClr val="tx1"/>
                </a:solidFill>
              </a:rPr>
              <a:t> Projekt </a:t>
            </a:r>
          </a:p>
          <a:p>
            <a:pPr algn="ctr"/>
            <a:r>
              <a:rPr lang="sv-SE" sz="1600" b="1" dirty="0" err="1">
                <a:solidFill>
                  <a:srgbClr val="FF9933"/>
                </a:solidFill>
              </a:rPr>
              <a:t>Utb</a:t>
            </a:r>
            <a:r>
              <a:rPr lang="sv-SE" sz="1600" b="1" dirty="0">
                <a:solidFill>
                  <a:srgbClr val="FF6600"/>
                </a:solidFill>
              </a:rPr>
              <a:t> </a:t>
            </a:r>
            <a:r>
              <a:rPr lang="sv-SE" sz="1600" dirty="0">
                <a:solidFill>
                  <a:schemeClr val="tx1"/>
                </a:solidFill>
              </a:rPr>
              <a:t> +  </a:t>
            </a:r>
            <a:r>
              <a:rPr lang="sv-SE" sz="1600" b="1" dirty="0">
                <a:solidFill>
                  <a:srgbClr val="00FF00"/>
                </a:solidFill>
              </a:rPr>
              <a:t>Fo</a:t>
            </a:r>
          </a:p>
        </p:txBody>
      </p:sp>
      <p:cxnSp>
        <p:nvCxnSpPr>
          <p:cNvPr id="22" name="Rak koppling 21"/>
          <p:cNvCxnSpPr>
            <a:cxnSpLocks/>
          </p:cNvCxnSpPr>
          <p:nvPr/>
        </p:nvCxnSpPr>
        <p:spPr>
          <a:xfrm>
            <a:off x="7317911" y="2601689"/>
            <a:ext cx="994119" cy="15567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/>
          <p:cNvSpPr/>
          <p:nvPr/>
        </p:nvSpPr>
        <p:spPr>
          <a:xfrm>
            <a:off x="8166484" y="1554896"/>
            <a:ext cx="1628900" cy="4503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Internfinansierade projekt </a:t>
            </a:r>
            <a:r>
              <a:rPr lang="sv-SE" sz="1400" dirty="0" err="1"/>
              <a:t>Utb</a:t>
            </a:r>
            <a:r>
              <a:rPr lang="sv-SE" sz="1400" dirty="0"/>
              <a:t>/Fo</a:t>
            </a:r>
          </a:p>
        </p:txBody>
      </p:sp>
      <p:cxnSp>
        <p:nvCxnSpPr>
          <p:cNvPr id="25" name="Rak koppling 24"/>
          <p:cNvCxnSpPr>
            <a:cxnSpLocks/>
          </p:cNvCxnSpPr>
          <p:nvPr/>
        </p:nvCxnSpPr>
        <p:spPr>
          <a:xfrm>
            <a:off x="7367617" y="1577448"/>
            <a:ext cx="8805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3221884" y="1598768"/>
            <a:ext cx="2146276" cy="983824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5483163" y="1577448"/>
            <a:ext cx="1825026" cy="1008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FO </a:t>
            </a:r>
            <a:r>
              <a:rPr lang="sv-SE" dirty="0" err="1">
                <a:solidFill>
                  <a:schemeClr val="tx1"/>
                </a:solidFill>
              </a:rPr>
              <a:t>adm</a:t>
            </a:r>
            <a:endParaRPr lang="sv-S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3314389" y="3405912"/>
            <a:ext cx="908467" cy="680737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4299343" y="3390654"/>
            <a:ext cx="784451" cy="6862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FO </a:t>
            </a:r>
            <a:r>
              <a:rPr lang="sv-SE" sz="1000" dirty="0" err="1">
                <a:solidFill>
                  <a:schemeClr val="tx1"/>
                </a:solidFill>
              </a:rPr>
              <a:t>adm</a:t>
            </a:r>
            <a:endParaRPr lang="sv-SE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5469607" y="3364426"/>
            <a:ext cx="936194" cy="722223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6440268" y="3364426"/>
            <a:ext cx="843176" cy="7277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FO </a:t>
            </a:r>
            <a:r>
              <a:rPr lang="sv-SE" sz="1000" dirty="0" err="1">
                <a:solidFill>
                  <a:schemeClr val="tx1"/>
                </a:solidFill>
              </a:rPr>
              <a:t>adm</a:t>
            </a:r>
            <a:endParaRPr lang="sv-SE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3234907" y="1627322"/>
            <a:ext cx="1213107" cy="93941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GU </a:t>
            </a:r>
            <a:r>
              <a:rPr lang="sv-SE" dirty="0" err="1">
                <a:solidFill>
                  <a:schemeClr val="tx1"/>
                </a:solidFill>
              </a:rPr>
              <a:t>adm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4514220" y="1620253"/>
            <a:ext cx="879190" cy="94648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Utb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proj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adm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3314389" y="3425124"/>
            <a:ext cx="535718" cy="66152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GU </a:t>
            </a:r>
            <a:r>
              <a:rPr lang="sv-SE" sz="1000" dirty="0" err="1">
                <a:solidFill>
                  <a:schemeClr val="tx1"/>
                </a:solidFill>
              </a:rPr>
              <a:t>adm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5470359" y="3400925"/>
            <a:ext cx="537996" cy="68572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chemeClr val="tx1"/>
                </a:solidFill>
              </a:rPr>
              <a:t>GU </a:t>
            </a:r>
            <a:r>
              <a:rPr lang="sv-SE" sz="1000" dirty="0" err="1">
                <a:solidFill>
                  <a:schemeClr val="tx1"/>
                </a:solidFill>
              </a:rPr>
              <a:t>adm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37" name="Rektangel 36"/>
          <p:cNvSpPr/>
          <p:nvPr/>
        </p:nvSpPr>
        <p:spPr>
          <a:xfrm flipH="1">
            <a:off x="3866144" y="3416969"/>
            <a:ext cx="398732" cy="6935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err="1">
                <a:solidFill>
                  <a:schemeClr val="tx1"/>
                </a:solidFill>
              </a:rPr>
              <a:t>Utb</a:t>
            </a:r>
            <a:r>
              <a:rPr lang="sv-SE" sz="900" dirty="0">
                <a:solidFill>
                  <a:schemeClr val="tx1"/>
                </a:solidFill>
              </a:rPr>
              <a:t> </a:t>
            </a:r>
            <a:r>
              <a:rPr lang="sv-SE" sz="900" dirty="0" err="1">
                <a:solidFill>
                  <a:schemeClr val="tx1"/>
                </a:solidFill>
              </a:rPr>
              <a:t>proj</a:t>
            </a:r>
            <a:endParaRPr lang="sv-SE" sz="900" dirty="0">
              <a:solidFill>
                <a:schemeClr val="tx1"/>
              </a:solidFill>
            </a:endParaRPr>
          </a:p>
          <a:p>
            <a:pPr algn="ctr"/>
            <a:r>
              <a:rPr lang="sv-SE" sz="900" dirty="0" err="1">
                <a:solidFill>
                  <a:schemeClr val="tx1"/>
                </a:solidFill>
              </a:rPr>
              <a:t>adm</a:t>
            </a:r>
            <a:endParaRPr lang="sv-SE" sz="900" dirty="0">
              <a:solidFill>
                <a:schemeClr val="tx1"/>
              </a:solidFill>
            </a:endParaRPr>
          </a:p>
        </p:txBody>
      </p:sp>
      <p:sp>
        <p:nvSpPr>
          <p:cNvPr id="38" name="Rektangel 37"/>
          <p:cNvSpPr/>
          <p:nvPr/>
        </p:nvSpPr>
        <p:spPr>
          <a:xfrm flipH="1">
            <a:off x="6031828" y="3400926"/>
            <a:ext cx="397446" cy="70045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err="1">
                <a:solidFill>
                  <a:schemeClr val="tx1"/>
                </a:solidFill>
              </a:rPr>
              <a:t>Utb</a:t>
            </a:r>
            <a:r>
              <a:rPr lang="sv-SE" sz="900" dirty="0">
                <a:solidFill>
                  <a:schemeClr val="tx1"/>
                </a:solidFill>
              </a:rPr>
              <a:t> </a:t>
            </a:r>
            <a:r>
              <a:rPr lang="sv-SE" sz="900" dirty="0" err="1">
                <a:solidFill>
                  <a:schemeClr val="tx1"/>
                </a:solidFill>
              </a:rPr>
              <a:t>proj</a:t>
            </a:r>
            <a:endParaRPr lang="sv-SE" sz="900" dirty="0">
              <a:solidFill>
                <a:schemeClr val="tx1"/>
              </a:solidFill>
            </a:endParaRPr>
          </a:p>
          <a:p>
            <a:pPr algn="ctr"/>
            <a:r>
              <a:rPr lang="sv-SE" sz="900" dirty="0" err="1">
                <a:solidFill>
                  <a:schemeClr val="tx1"/>
                </a:solidFill>
              </a:rPr>
              <a:t>adm</a:t>
            </a:r>
            <a:endParaRPr lang="sv-SE" sz="900" dirty="0">
              <a:solidFill>
                <a:schemeClr val="tx1"/>
              </a:solidFill>
            </a:endParaRPr>
          </a:p>
        </p:txBody>
      </p:sp>
      <p:sp>
        <p:nvSpPr>
          <p:cNvPr id="3" name="Höger klammerparentes 2">
            <a:extLst>
              <a:ext uri="{FF2B5EF4-FFF2-40B4-BE49-F238E27FC236}">
                <a16:creationId xmlns:a16="http://schemas.microsoft.com/office/drawing/2014/main" id="{F5F620E8-2873-2F89-BF05-9E65627462F3}"/>
              </a:ext>
            </a:extLst>
          </p:cNvPr>
          <p:cNvSpPr/>
          <p:nvPr/>
        </p:nvSpPr>
        <p:spPr>
          <a:xfrm>
            <a:off x="7306917" y="3354504"/>
            <a:ext cx="422351" cy="7677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15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8ED76-E443-673C-C555-2C02B5C7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2D57614-A43C-D578-5FC2-2716E01AA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33" y="938273"/>
            <a:ext cx="8462075" cy="1642820"/>
          </a:xfrm>
        </p:spPr>
        <p:txBody>
          <a:bodyPr/>
          <a:lstStyle/>
          <a:p>
            <a:pPr>
              <a:buNone/>
            </a:pPr>
            <a:r>
              <a:rPr lang="sv-SE" b="1" dirty="0">
                <a:solidFill>
                  <a:srgbClr val="0070C0"/>
                </a:solidFill>
              </a:rPr>
              <a:t>Stödverksamhetens uppdelning i administration för</a:t>
            </a:r>
          </a:p>
          <a:p>
            <a:pPr>
              <a:buNone/>
            </a:pPr>
            <a:r>
              <a:rPr lang="sv-SE" b="1" dirty="0">
                <a:solidFill>
                  <a:srgbClr val="FF6600"/>
                </a:solidFill>
              </a:rPr>
              <a:t>Grundutbildning, utbildningsprojekt </a:t>
            </a:r>
            <a:r>
              <a:rPr lang="sv-SE" dirty="0">
                <a:solidFill>
                  <a:srgbClr val="0070C0"/>
                </a:solidFill>
              </a:rPr>
              <a:t>och</a:t>
            </a:r>
            <a:r>
              <a:rPr lang="sv-SE" dirty="0"/>
              <a:t> </a:t>
            </a:r>
            <a:r>
              <a:rPr lang="sv-SE" b="1" dirty="0">
                <a:solidFill>
                  <a:srgbClr val="00B050"/>
                </a:solidFill>
              </a:rPr>
              <a:t>forskningsprojekt</a:t>
            </a:r>
          </a:p>
          <a:p>
            <a:pPr>
              <a:buNone/>
            </a:pPr>
            <a:r>
              <a:rPr lang="sv-SE" b="1" dirty="0">
                <a:solidFill>
                  <a:srgbClr val="0070C0"/>
                </a:solidFill>
              </a:rPr>
              <a:t>medför olika procentsatser: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4B920B3-8283-7629-964C-426918ADB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87" y="2979175"/>
            <a:ext cx="3052901" cy="79133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4C42ECB-EA56-4EBD-0237-03399A49F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853" y="3849104"/>
            <a:ext cx="7300489" cy="179153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0A5A13A-A1EE-DA97-066F-3C0A5B501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487" y="2224114"/>
            <a:ext cx="3054361" cy="792549"/>
          </a:xfrm>
          <a:prstGeom prst="rect">
            <a:avLst/>
          </a:prstGeom>
        </p:spPr>
      </p:pic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E881B19D-0F3A-2AC9-4F8B-E6D09FAC7C96}"/>
              </a:ext>
            </a:extLst>
          </p:cNvPr>
          <p:cNvCxnSpPr/>
          <p:nvPr/>
        </p:nvCxnSpPr>
        <p:spPr>
          <a:xfrm>
            <a:off x="6936828" y="3008896"/>
            <a:ext cx="298056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B656654B-FDC4-DF04-76D0-47F002DBA5C4}"/>
              </a:ext>
            </a:extLst>
          </p:cNvPr>
          <p:cNvCxnSpPr>
            <a:cxnSpLocks/>
          </p:cNvCxnSpPr>
          <p:nvPr/>
        </p:nvCxnSpPr>
        <p:spPr>
          <a:xfrm>
            <a:off x="8482288" y="2224114"/>
            <a:ext cx="0" cy="1546399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46D3E-B93F-C92F-90FD-5ABB8C765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40DA27-C757-01D4-56E7-8EB8C2C2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11" y="1367858"/>
            <a:ext cx="11938997" cy="6233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>
                <a:solidFill>
                  <a:srgbClr val="0070C0"/>
                </a:solidFill>
              </a:rPr>
              <a:t>Finansiering gemensam stödverksamhet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 via kostnadspåslag i kärnverksamheten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							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B050"/>
                </a:solidFill>
              </a:rPr>
              <a:t>						             </a:t>
            </a:r>
            <a:r>
              <a:rPr lang="sv-SE" sz="1400" dirty="0">
                <a:solidFill>
                  <a:srgbClr val="0070C0"/>
                </a:solidFill>
              </a:rPr>
              <a:t>Universitetsgemensamt </a:t>
            </a:r>
            <a:r>
              <a:rPr lang="sv-SE" sz="1400" dirty="0" err="1">
                <a:solidFill>
                  <a:srgbClr val="0070C0"/>
                </a:solidFill>
              </a:rPr>
              <a:t>inkl</a:t>
            </a:r>
            <a:r>
              <a:rPr lang="sv-SE" sz="1400" dirty="0">
                <a:solidFill>
                  <a:srgbClr val="0070C0"/>
                </a:solidFill>
              </a:rPr>
              <a:t> förvaltning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						</a:t>
            </a:r>
            <a:br>
              <a:rPr lang="sv-SE" sz="2000" dirty="0">
                <a:solidFill>
                  <a:srgbClr val="0070C0"/>
                </a:solidFill>
              </a:rPr>
            </a:br>
            <a:r>
              <a:rPr lang="sv-SE" sz="2000" dirty="0">
                <a:solidFill>
                  <a:srgbClr val="0070C0"/>
                </a:solidFill>
              </a:rPr>
              <a:t>							</a:t>
            </a:r>
            <a:r>
              <a:rPr lang="sv-SE" sz="1400" dirty="0">
                <a:solidFill>
                  <a:srgbClr val="0070C0"/>
                </a:solidFill>
              </a:rPr>
              <a:t>Fakultets- och institutionsgem adm. (per </a:t>
            </a:r>
            <a:r>
              <a:rPr lang="sv-SE" sz="1400" dirty="0" err="1">
                <a:solidFill>
                  <a:srgbClr val="0070C0"/>
                </a:solidFill>
              </a:rPr>
              <a:t>fak</a:t>
            </a:r>
            <a:r>
              <a:rPr lang="sv-SE" sz="1400" dirty="0">
                <a:solidFill>
                  <a:srgbClr val="0070C0"/>
                </a:solidFill>
              </a:rPr>
              <a:t>)</a:t>
            </a:r>
            <a:br>
              <a:rPr lang="sv-SE" sz="1400" dirty="0">
                <a:solidFill>
                  <a:srgbClr val="0070C0"/>
                </a:solidFill>
              </a:rPr>
            </a:br>
            <a:br>
              <a:rPr lang="sv-SE" sz="1200" dirty="0">
                <a:solidFill>
                  <a:srgbClr val="0070C0"/>
                </a:solidFill>
              </a:rPr>
            </a:br>
            <a:br>
              <a:rPr lang="sv-SE" sz="1200" dirty="0"/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r>
              <a:rPr lang="sv-SE" sz="2000" dirty="0"/>
              <a:t>       </a:t>
            </a:r>
            <a:r>
              <a:rPr lang="sv-SE" sz="900" dirty="0"/>
              <a:t>OBS! </a:t>
            </a:r>
            <a:r>
              <a:rPr lang="sv-SE" sz="900" b="0" dirty="0"/>
              <a:t>periodiserade löner, konsulter genererar ej OH-påslag konsultkostnader lärosäten genererar ej OH-påslag</a:t>
            </a:r>
            <a:br>
              <a:rPr lang="sv-SE" sz="2000" b="0" dirty="0">
                <a:solidFill>
                  <a:srgbClr val="00B050"/>
                </a:solidFill>
              </a:rPr>
            </a:br>
            <a:br>
              <a:rPr lang="sv-SE" sz="2000" b="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B050"/>
                </a:solidFill>
              </a:rPr>
            </a:br>
            <a:br>
              <a:rPr lang="sv-SE" sz="2000" dirty="0">
                <a:solidFill>
                  <a:srgbClr val="0070C0"/>
                </a:solidFill>
              </a:rPr>
            </a:br>
            <a:br>
              <a:rPr lang="sv-SE" sz="2000" dirty="0">
                <a:solidFill>
                  <a:srgbClr val="FF0000"/>
                </a:solidFill>
              </a:rPr>
            </a:br>
            <a:r>
              <a:rPr lang="sv-SE" sz="1600" b="0" dirty="0">
                <a:solidFill>
                  <a:srgbClr val="FF0000"/>
                </a:solidFill>
              </a:rPr>
              <a:t>						</a:t>
            </a:r>
            <a:br>
              <a:rPr lang="sv-SE" sz="1400" dirty="0">
                <a:solidFill>
                  <a:srgbClr val="FF0000"/>
                </a:solidFill>
              </a:rPr>
            </a:b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BD34022-620F-0476-0062-8A586BF2FE59}"/>
              </a:ext>
            </a:extLst>
          </p:cNvPr>
          <p:cNvSpPr/>
          <p:nvPr/>
        </p:nvSpPr>
        <p:spPr>
          <a:xfrm>
            <a:off x="2566585" y="4166560"/>
            <a:ext cx="1027953" cy="16036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+ konsulter </a:t>
            </a:r>
          </a:p>
          <a:p>
            <a:pPr algn="ctr"/>
            <a:r>
              <a:rPr lang="sv-SE" sz="1400" b="1" dirty="0">
                <a:solidFill>
                  <a:schemeClr val="accent1"/>
                </a:solidFill>
              </a:rPr>
              <a:t>GU-</a:t>
            </a:r>
            <a:r>
              <a:rPr lang="sv-SE" sz="1400" b="1" dirty="0" err="1">
                <a:solidFill>
                  <a:schemeClr val="accent1"/>
                </a:solidFill>
              </a:rPr>
              <a:t>proj</a:t>
            </a:r>
            <a:r>
              <a:rPr lang="sv-SE" sz="1400" b="1" dirty="0">
                <a:solidFill>
                  <a:schemeClr val="accent1"/>
                </a:solidFill>
              </a:rPr>
              <a:t>/ämne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A09618D-FFAF-E9E4-CEAC-6B769DE348E5}"/>
              </a:ext>
            </a:extLst>
          </p:cNvPr>
          <p:cNvSpPr/>
          <p:nvPr/>
        </p:nvSpPr>
        <p:spPr>
          <a:xfrm>
            <a:off x="3327300" y="2665114"/>
            <a:ext cx="821882" cy="6904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BD62F5B-DE4B-9569-B627-24EF2A64CDAE}"/>
              </a:ext>
            </a:extLst>
          </p:cNvPr>
          <p:cNvSpPr/>
          <p:nvPr/>
        </p:nvSpPr>
        <p:spPr>
          <a:xfrm>
            <a:off x="5174296" y="2930328"/>
            <a:ext cx="1196024" cy="4413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Nedåtpil 27">
            <a:extLst>
              <a:ext uri="{FF2B5EF4-FFF2-40B4-BE49-F238E27FC236}">
                <a16:creationId xmlns:a16="http://schemas.microsoft.com/office/drawing/2014/main" id="{D5B31E29-2AA5-0685-9BE5-3FF9F2CA3174}"/>
              </a:ext>
            </a:extLst>
          </p:cNvPr>
          <p:cNvSpPr/>
          <p:nvPr/>
        </p:nvSpPr>
        <p:spPr>
          <a:xfrm>
            <a:off x="4039451" y="3218615"/>
            <a:ext cx="281928" cy="941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Nedåtpil 40">
            <a:extLst>
              <a:ext uri="{FF2B5EF4-FFF2-40B4-BE49-F238E27FC236}">
                <a16:creationId xmlns:a16="http://schemas.microsoft.com/office/drawing/2014/main" id="{651EC5DA-C265-1D51-9720-C83B7F7C57E4}"/>
              </a:ext>
            </a:extLst>
          </p:cNvPr>
          <p:cNvSpPr/>
          <p:nvPr/>
        </p:nvSpPr>
        <p:spPr>
          <a:xfrm>
            <a:off x="5653072" y="3392238"/>
            <a:ext cx="281928" cy="774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Nedåtpil 41">
            <a:extLst>
              <a:ext uri="{FF2B5EF4-FFF2-40B4-BE49-F238E27FC236}">
                <a16:creationId xmlns:a16="http://schemas.microsoft.com/office/drawing/2014/main" id="{06E6FACA-E8CB-DC29-F2A5-547FDD386CC0}"/>
              </a:ext>
            </a:extLst>
          </p:cNvPr>
          <p:cNvSpPr/>
          <p:nvPr/>
        </p:nvSpPr>
        <p:spPr>
          <a:xfrm>
            <a:off x="2921801" y="3133820"/>
            <a:ext cx="281929" cy="1032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4AF84E-247A-8B1B-125D-FECC9DC96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946" y="2937407"/>
            <a:ext cx="1914630" cy="43428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FAF0AD71-BDA1-1FCF-332D-DB7F85D3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946" y="2441369"/>
            <a:ext cx="1914630" cy="505137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81A36B9A-F201-979C-1D87-DD6AD5D022E0}"/>
              </a:ext>
            </a:extLst>
          </p:cNvPr>
          <p:cNvSpPr/>
          <p:nvPr/>
        </p:nvSpPr>
        <p:spPr>
          <a:xfrm>
            <a:off x="5174296" y="2425191"/>
            <a:ext cx="1196024" cy="505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öger klammerparentes 2">
            <a:extLst>
              <a:ext uri="{FF2B5EF4-FFF2-40B4-BE49-F238E27FC236}">
                <a16:creationId xmlns:a16="http://schemas.microsoft.com/office/drawing/2014/main" id="{BF719E4D-526E-F60E-2C88-FB1C1D223FC3}"/>
              </a:ext>
            </a:extLst>
          </p:cNvPr>
          <p:cNvSpPr/>
          <p:nvPr/>
        </p:nvSpPr>
        <p:spPr>
          <a:xfrm>
            <a:off x="6437954" y="2425190"/>
            <a:ext cx="217823" cy="479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FD85181-428A-3DB2-DABE-686E28158BAF}"/>
              </a:ext>
            </a:extLst>
          </p:cNvPr>
          <p:cNvSpPr/>
          <p:nvPr/>
        </p:nvSpPr>
        <p:spPr>
          <a:xfrm>
            <a:off x="5174296" y="2875085"/>
            <a:ext cx="1196024" cy="496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FO </a:t>
            </a:r>
            <a:r>
              <a:rPr lang="sv-SE" sz="1000" b="1" dirty="0" err="1">
                <a:solidFill>
                  <a:schemeClr val="tx1"/>
                </a:solidFill>
              </a:rPr>
              <a:t>adm</a:t>
            </a:r>
            <a:endParaRPr lang="sv-SE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öger klammerparentes 3">
            <a:extLst>
              <a:ext uri="{FF2B5EF4-FFF2-40B4-BE49-F238E27FC236}">
                <a16:creationId xmlns:a16="http://schemas.microsoft.com/office/drawing/2014/main" id="{11AB9673-2E4F-14BA-381B-5415E98E4D3D}"/>
              </a:ext>
            </a:extLst>
          </p:cNvPr>
          <p:cNvSpPr/>
          <p:nvPr/>
        </p:nvSpPr>
        <p:spPr>
          <a:xfrm>
            <a:off x="6447010" y="2930327"/>
            <a:ext cx="208767" cy="4413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1643B1E-4B55-B4D0-E5A9-66861EE722E1}"/>
              </a:ext>
            </a:extLst>
          </p:cNvPr>
          <p:cNvSpPr/>
          <p:nvPr/>
        </p:nvSpPr>
        <p:spPr>
          <a:xfrm>
            <a:off x="3666438" y="4166560"/>
            <a:ext cx="1027953" cy="9415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+ konsulter </a:t>
            </a:r>
          </a:p>
          <a:p>
            <a:pPr algn="ctr"/>
            <a:r>
              <a:rPr lang="sv-SE" sz="1400" b="1" dirty="0">
                <a:solidFill>
                  <a:schemeClr val="accent1"/>
                </a:solidFill>
              </a:rPr>
              <a:t>UTB-</a:t>
            </a:r>
            <a:r>
              <a:rPr lang="sv-SE" sz="1400" b="1" dirty="0" err="1">
                <a:solidFill>
                  <a:schemeClr val="accent1"/>
                </a:solidFill>
              </a:rPr>
              <a:t>proj</a:t>
            </a:r>
            <a:r>
              <a:rPr lang="sv-SE" sz="14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91A7157-F534-9DFC-2DE5-8875E2324574}"/>
              </a:ext>
            </a:extLst>
          </p:cNvPr>
          <p:cNvSpPr/>
          <p:nvPr/>
        </p:nvSpPr>
        <p:spPr>
          <a:xfrm>
            <a:off x="5280059" y="4160172"/>
            <a:ext cx="1027953" cy="16036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 anchorCtr="0"/>
          <a:lstStyle/>
          <a:p>
            <a:pPr algn="ctr"/>
            <a:r>
              <a:rPr lang="sv-SE" sz="1400" b="1" dirty="0">
                <a:solidFill>
                  <a:schemeClr val="accent1"/>
                </a:solidFill>
              </a:rPr>
              <a:t>Löner FO-</a:t>
            </a:r>
            <a:r>
              <a:rPr lang="sv-SE" sz="1400" b="1" dirty="0" err="1">
                <a:solidFill>
                  <a:schemeClr val="accent1"/>
                </a:solidFill>
              </a:rPr>
              <a:t>proj</a:t>
            </a:r>
            <a:r>
              <a:rPr lang="sv-SE" sz="1400" b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70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119" y="1837173"/>
            <a:ext cx="10550525" cy="652145"/>
          </a:xfrm>
        </p:spPr>
        <p:txBody>
          <a:bodyPr/>
          <a:lstStyle/>
          <a:p>
            <a:r>
              <a:rPr lang="sv-SE" sz="4000" dirty="0">
                <a:solidFill>
                  <a:srgbClr val="0070C0"/>
                </a:solidFill>
              </a:rPr>
              <a:t>OBS!</a:t>
            </a:r>
            <a:br>
              <a:rPr lang="sv-SE" sz="4000" dirty="0">
                <a:solidFill>
                  <a:srgbClr val="0070C0"/>
                </a:solidFill>
              </a:rPr>
            </a:br>
            <a:endParaRPr lang="sv-SE" sz="4000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4119" y="2271141"/>
            <a:ext cx="10876462" cy="3836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sz="2400" b="1" dirty="0">
                <a:solidFill>
                  <a:srgbClr val="0070C0"/>
                </a:solidFill>
              </a:rPr>
              <a:t>I OH-procent ingår stödverksamhet men även:</a:t>
            </a:r>
            <a:endParaRPr lang="sv-SE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2400" dirty="0">
                <a:solidFill>
                  <a:srgbClr val="0070C0"/>
                </a:solidFill>
              </a:rPr>
              <a:t>Vissa </a:t>
            </a:r>
            <a:r>
              <a:rPr lang="sv-SE" sz="2400" b="1" dirty="0">
                <a:solidFill>
                  <a:srgbClr val="FF0000"/>
                </a:solidFill>
              </a:rPr>
              <a:t>direkta kostnader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dirty="0">
                <a:solidFill>
                  <a:srgbClr val="0070C0"/>
                </a:solidFill>
              </a:rPr>
              <a:t>enligt </a:t>
            </a:r>
            <a:r>
              <a:rPr lang="sv-SE" sz="2400" dirty="0" err="1">
                <a:solidFill>
                  <a:srgbClr val="0070C0"/>
                </a:solidFill>
              </a:rPr>
              <a:t>SUHF´s</a:t>
            </a:r>
            <a:r>
              <a:rPr lang="sv-SE" sz="2400" dirty="0">
                <a:solidFill>
                  <a:srgbClr val="0070C0"/>
                </a:solidFill>
              </a:rPr>
              <a:t> rekommendationer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2400" dirty="0">
                <a:solidFill>
                  <a:srgbClr val="0070C0"/>
                </a:solidFill>
              </a:rPr>
              <a:t>Vissa</a:t>
            </a:r>
            <a:r>
              <a:rPr lang="sv-SE" sz="2400" dirty="0">
                <a:solidFill>
                  <a:srgbClr val="FF0000"/>
                </a:solidFill>
              </a:rPr>
              <a:t> </a:t>
            </a:r>
            <a:r>
              <a:rPr lang="sv-SE" sz="2400" b="1" dirty="0">
                <a:solidFill>
                  <a:srgbClr val="FF0000"/>
                </a:solidFill>
              </a:rPr>
              <a:t>direkta kostnader </a:t>
            </a:r>
            <a:r>
              <a:rPr lang="sv-SE" sz="2400" dirty="0">
                <a:solidFill>
                  <a:srgbClr val="0070C0"/>
                </a:solidFill>
              </a:rPr>
              <a:t>enligt </a:t>
            </a:r>
            <a:r>
              <a:rPr lang="sv-SE" sz="2400" dirty="0" err="1">
                <a:solidFill>
                  <a:srgbClr val="0070C0"/>
                </a:solidFill>
              </a:rPr>
              <a:t>Miun´s</a:t>
            </a:r>
            <a:r>
              <a:rPr lang="sv-SE" sz="2400" dirty="0">
                <a:solidFill>
                  <a:srgbClr val="0070C0"/>
                </a:solidFill>
              </a:rPr>
              <a:t> modell för förenklad fördelningsmodell på kostnadsbärare/aktiviteter</a:t>
            </a:r>
          </a:p>
          <a:p>
            <a:pPr marL="0" indent="0">
              <a:spcBef>
                <a:spcPts val="600"/>
              </a:spcBef>
              <a:buNone/>
            </a:pPr>
            <a:endParaRPr lang="sv-SE" sz="1400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600" b="1" dirty="0">
                <a:solidFill>
                  <a:srgbClr val="0070C0"/>
                </a:solidFill>
              </a:rPr>
              <a:t>Förenklar utfördelning av kostnader på ämnen och projekt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b="1" dirty="0">
                <a:solidFill>
                  <a:srgbClr val="0070C0"/>
                </a:solidFill>
              </a:rPr>
              <a:t>Ökar procentsatser för OH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b="1" dirty="0">
                <a:solidFill>
                  <a:srgbClr val="0070C0"/>
                </a:solidFill>
              </a:rPr>
              <a:t>Innebär ingen kostnadsökning totalt sett</a:t>
            </a:r>
          </a:p>
          <a:p>
            <a:pPr marL="0" indent="0">
              <a:buNone/>
            </a:pPr>
            <a:endParaRPr lang="sv-S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7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500" y="680400"/>
            <a:ext cx="10514999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Exempel Direkta kostnader som inräknas i stödverksamhet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5599" y="1553222"/>
            <a:ext cx="5180400" cy="394225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200" b="1" dirty="0">
                <a:solidFill>
                  <a:srgbClr val="0070C0"/>
                </a:solidFill>
              </a:rPr>
              <a:t>Exempel direkta kostnader inom förvaltningen &gt;70 mnkr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Stina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Urkund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Bonus Presskopia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Central antagningskostnader </a:t>
            </a:r>
            <a:r>
              <a:rPr lang="sv-SE" sz="1200" dirty="0" err="1"/>
              <a:t>inkl</a:t>
            </a:r>
            <a:r>
              <a:rPr lang="sv-SE" sz="1200" dirty="0"/>
              <a:t> drift avd. antagning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Examina</a:t>
            </a:r>
          </a:p>
          <a:p>
            <a:pPr>
              <a:spcBef>
                <a:spcPts val="0"/>
              </a:spcBef>
            </a:pPr>
            <a:r>
              <a:rPr lang="sv-SE" sz="1200" dirty="0" err="1"/>
              <a:t>Ladok</a:t>
            </a:r>
            <a:r>
              <a:rPr lang="sv-SE" sz="1200" dirty="0"/>
              <a:t>, Atlas </a:t>
            </a:r>
            <a:r>
              <a:rPr lang="sv-SE" sz="1200" dirty="0" err="1"/>
              <a:t>inkl</a:t>
            </a:r>
            <a:r>
              <a:rPr lang="sv-SE" sz="1200" dirty="0"/>
              <a:t> drift avd.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FO databas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Campusresor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Studentkåren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Studenthälsa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Studievägledning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Tentamen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Lokalbokning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Funktionshindrade studenter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Datasalar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Telefoni, porto, kopiering, kontorsmaterial, pausdrycker, frukt kärnverksamhet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Internat. </a:t>
            </a:r>
            <a:r>
              <a:rPr lang="sv-SE" sz="1200" dirty="0" err="1"/>
              <a:t>office</a:t>
            </a:r>
            <a:endParaRPr lang="sv-SE" sz="1200" dirty="0"/>
          </a:p>
          <a:p>
            <a:pPr>
              <a:spcBef>
                <a:spcPts val="0"/>
              </a:spcBef>
            </a:pPr>
            <a:r>
              <a:rPr lang="sv-SE" sz="1200" dirty="0"/>
              <a:t>Studentförsäkring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RUN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Ped. stöd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Studentrekrytering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Fo kommunikation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FO nära tjänster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4448CC-AA67-33F9-9BC4-C0EE9AA2E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553477"/>
            <a:ext cx="5180400" cy="394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200" b="1" dirty="0">
                <a:solidFill>
                  <a:srgbClr val="0070C0"/>
                </a:solidFill>
              </a:rPr>
              <a:t>Exempel direkta kostnader inom fakultets- och institutionsstödverksamhet ca 5-10 mnkr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Internationalisering inst.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Rehab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IT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Rekrytering inst. personal</a:t>
            </a:r>
          </a:p>
          <a:p>
            <a:pPr>
              <a:spcBef>
                <a:spcPts val="0"/>
              </a:spcBef>
            </a:pPr>
            <a:r>
              <a:rPr lang="sv-SE" sz="1200" dirty="0"/>
              <a:t>Biblioteksråd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454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C813-6F71-F631-A216-31906B07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B20F2-2938-BF8A-DC37-F783F16B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08" y="575367"/>
            <a:ext cx="10550525" cy="652145"/>
          </a:xfrm>
        </p:spPr>
        <p:txBody>
          <a:bodyPr/>
          <a:lstStyle/>
          <a:p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2699E08-2159-440F-8B2B-77A1FDC0C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425" y="4189059"/>
            <a:ext cx="10550525" cy="3836963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8D90AF2-7C1D-859A-24B1-96101EC3D563}"/>
              </a:ext>
            </a:extLst>
          </p:cNvPr>
          <p:cNvSpPr txBox="1"/>
          <p:nvPr/>
        </p:nvSpPr>
        <p:spPr>
          <a:xfrm>
            <a:off x="866853" y="4564781"/>
            <a:ext cx="412599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Teknisk och administrativ-personal utgör adm. enligt definition i årsredovisningen.</a:t>
            </a:r>
          </a:p>
          <a:p>
            <a:r>
              <a:rPr lang="sv-SE" sz="1100" dirty="0"/>
              <a:t>Forskare som i Primula kodas som TA-personal ingår i annan undervisande och forskande personal.</a:t>
            </a:r>
          </a:p>
          <a:p>
            <a:r>
              <a:rPr lang="sv-SE" sz="1100" dirty="0"/>
              <a:t>Källa: Årsredovisning Tabell Årsarbetskrafter och individer för månadsavlönade per personalkategori. I tabellen exkluderas timanställda (ingår i tabellen väsentliga uppgifter).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4A65C2-E2D5-A6EE-B918-7F6DBD36D171}"/>
              </a:ext>
            </a:extLst>
          </p:cNvPr>
          <p:cNvGraphicFramePr>
            <a:graphicFrameLocks/>
          </p:cNvGraphicFramePr>
          <p:nvPr/>
        </p:nvGraphicFramePr>
        <p:xfrm>
          <a:off x="534010" y="1439501"/>
          <a:ext cx="4721005" cy="306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8E32DB6-81E5-4FE2-97A5-F104C7BDEBCB}"/>
              </a:ext>
            </a:extLst>
          </p:cNvPr>
          <p:cNvGraphicFramePr>
            <a:graphicFrameLocks/>
          </p:cNvGraphicFramePr>
          <p:nvPr/>
        </p:nvGraphicFramePr>
        <p:xfrm>
          <a:off x="5656606" y="1283607"/>
          <a:ext cx="6001384" cy="321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596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Beräkningsmodell</a:t>
            </a:r>
          </a:p>
        </p:txBody>
      </p:sp>
    </p:spTree>
    <p:extLst>
      <p:ext uri="{BB962C8B-B14F-4D97-AF65-F5344CB8AC3E}">
        <p14:creationId xmlns:p14="http://schemas.microsoft.com/office/powerpoint/2010/main" val="201080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70706" y="1046468"/>
            <a:ext cx="8131912" cy="6389501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sv-SE" dirty="0"/>
            </a:br>
            <a:r>
              <a:rPr lang="sv-SE" dirty="0"/>
              <a:t>Beräkningsmodell OH%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r>
              <a:rPr lang="sv-SE" sz="1000" b="0" dirty="0"/>
              <a:t>OBS! Periodiserade löner och konsulter genererar ej OH-påslag</a:t>
            </a:r>
            <a:br>
              <a:rPr lang="sv-SE" sz="1000" b="0" dirty="0"/>
            </a:br>
            <a:r>
              <a:rPr lang="sv-SE" sz="1000" b="0" dirty="0"/>
              <a:t>          Konsultkostnader från andra lärosäten exkluderas från OH-påslag</a:t>
            </a:r>
            <a:br>
              <a:rPr lang="sv-SE" sz="1600" b="0" dirty="0"/>
            </a:br>
            <a:br>
              <a:rPr lang="sv-SE" sz="1600" b="0" dirty="0"/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17771" y="1999281"/>
            <a:ext cx="8347663" cy="3323217"/>
          </a:xfrm>
        </p:spPr>
        <p:txBody>
          <a:bodyPr/>
          <a:lstStyle/>
          <a:p>
            <a:pPr marL="0" indent="0">
              <a:buNone/>
            </a:pPr>
            <a:r>
              <a:rPr lang="sv-SE" sz="1400" u="sng" dirty="0">
                <a:solidFill>
                  <a:srgbClr val="0070C0"/>
                </a:solidFill>
              </a:rPr>
              <a:t>S:a kostnader gem </a:t>
            </a:r>
            <a:r>
              <a:rPr lang="sv-SE" sz="1400" b="1" u="sng" dirty="0">
                <a:solidFill>
                  <a:srgbClr val="0070C0"/>
                </a:solidFill>
              </a:rPr>
              <a:t>stödverks GU </a:t>
            </a:r>
            <a:r>
              <a:rPr lang="sv-SE" sz="1400" i="1" u="sng" dirty="0">
                <a:solidFill>
                  <a:srgbClr val="C00000"/>
                </a:solidFill>
              </a:rPr>
              <a:t>+</a:t>
            </a:r>
            <a:r>
              <a:rPr lang="sv-SE" sz="1400" i="1" u="sng" dirty="0">
                <a:solidFill>
                  <a:srgbClr val="0070C0"/>
                </a:solidFill>
              </a:rPr>
              <a:t> </a:t>
            </a:r>
            <a:r>
              <a:rPr lang="sv-SE" sz="1400" i="1" u="sng" dirty="0">
                <a:solidFill>
                  <a:srgbClr val="C00000"/>
                </a:solidFill>
              </a:rPr>
              <a:t>vissa direkta </a:t>
            </a:r>
            <a:r>
              <a:rPr lang="sv-SE" sz="1400" i="1" dirty="0">
                <a:solidFill>
                  <a:srgbClr val="C00000"/>
                </a:solidFill>
              </a:rPr>
              <a:t>   </a:t>
            </a:r>
            <a:r>
              <a:rPr lang="sv-SE" sz="1400" dirty="0">
                <a:solidFill>
                  <a:srgbClr val="FF0000"/>
                </a:solidFill>
              </a:rPr>
              <a:t>	 </a:t>
            </a:r>
            <a:r>
              <a:rPr lang="sv-SE" sz="1400" dirty="0">
                <a:solidFill>
                  <a:srgbClr val="0070C0"/>
                </a:solidFill>
              </a:rPr>
              <a:t>=  </a:t>
            </a:r>
            <a:r>
              <a:rPr lang="sv-SE" sz="1400" b="1" dirty="0">
                <a:solidFill>
                  <a:srgbClr val="0070C0"/>
                </a:solidFill>
              </a:rPr>
              <a:t>OH% GU ämnen</a:t>
            </a:r>
            <a:endParaRPr lang="sv-SE" sz="1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   S:a</a:t>
            </a:r>
            <a:r>
              <a:rPr lang="sv-SE" sz="1400" b="1" dirty="0">
                <a:solidFill>
                  <a:srgbClr val="0070C0"/>
                </a:solidFill>
              </a:rPr>
              <a:t> </a:t>
            </a:r>
            <a:r>
              <a:rPr lang="sv-SE" sz="1400" b="1" i="1" dirty="0" err="1"/>
              <a:t>löner+konsulter</a:t>
            </a:r>
            <a:r>
              <a:rPr lang="sv-SE" sz="1400" b="1" i="1" dirty="0"/>
              <a:t> </a:t>
            </a:r>
            <a:r>
              <a:rPr lang="sv-SE" sz="1400" b="1" dirty="0">
                <a:solidFill>
                  <a:srgbClr val="0070C0"/>
                </a:solidFill>
              </a:rPr>
              <a:t>kärnverks. GU</a:t>
            </a:r>
          </a:p>
          <a:p>
            <a:pPr marL="0" indent="0">
              <a:buNone/>
            </a:pPr>
            <a:endParaRPr lang="sv-SE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b="1" u="sng" dirty="0">
                <a:solidFill>
                  <a:srgbClr val="0070C0"/>
                </a:solidFill>
              </a:rPr>
              <a:t> </a:t>
            </a:r>
            <a:r>
              <a:rPr lang="sv-SE" sz="1400" u="sng" dirty="0">
                <a:solidFill>
                  <a:srgbClr val="0070C0"/>
                </a:solidFill>
              </a:rPr>
              <a:t>S:a kostnader gem </a:t>
            </a:r>
            <a:r>
              <a:rPr lang="sv-SE" sz="1400" b="1" u="sng" dirty="0">
                <a:solidFill>
                  <a:srgbClr val="0070C0"/>
                </a:solidFill>
              </a:rPr>
              <a:t>stödverks UTB </a:t>
            </a:r>
            <a:r>
              <a:rPr lang="sv-SE" sz="1400" b="1" u="sng" dirty="0" err="1">
                <a:solidFill>
                  <a:srgbClr val="0070C0"/>
                </a:solidFill>
              </a:rPr>
              <a:t>proj</a:t>
            </a:r>
            <a:r>
              <a:rPr lang="sv-SE" sz="1400" b="1" u="sng" dirty="0">
                <a:solidFill>
                  <a:srgbClr val="0070C0"/>
                </a:solidFill>
              </a:rPr>
              <a:t> </a:t>
            </a:r>
            <a:r>
              <a:rPr lang="sv-SE" sz="1400" i="1" u="sng" dirty="0">
                <a:solidFill>
                  <a:srgbClr val="C00000"/>
                </a:solidFill>
              </a:rPr>
              <a:t>+</a:t>
            </a:r>
            <a:r>
              <a:rPr lang="sv-SE" sz="1400" i="1" u="sng" dirty="0">
                <a:solidFill>
                  <a:srgbClr val="0070C0"/>
                </a:solidFill>
              </a:rPr>
              <a:t> </a:t>
            </a:r>
            <a:r>
              <a:rPr lang="sv-SE" sz="1400" i="1" u="sng" dirty="0">
                <a:solidFill>
                  <a:srgbClr val="C00000"/>
                </a:solidFill>
              </a:rPr>
              <a:t>vissa direkta</a:t>
            </a:r>
            <a:r>
              <a:rPr lang="sv-SE" sz="1400" dirty="0">
                <a:solidFill>
                  <a:srgbClr val="0070C0"/>
                </a:solidFill>
              </a:rPr>
              <a:t>	 =  </a:t>
            </a:r>
            <a:r>
              <a:rPr lang="sv-SE" sz="1400" b="1" dirty="0">
                <a:solidFill>
                  <a:srgbClr val="0070C0"/>
                </a:solidFill>
              </a:rPr>
              <a:t>OH% UTB proj</a:t>
            </a:r>
            <a:endParaRPr lang="sv-SE" sz="1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    S:a </a:t>
            </a:r>
            <a:r>
              <a:rPr lang="sv-SE" sz="1400" b="1" i="1" dirty="0" err="1"/>
              <a:t>löner+konsulter</a:t>
            </a:r>
            <a:r>
              <a:rPr lang="sv-SE" sz="1400" i="1" dirty="0"/>
              <a:t> </a:t>
            </a:r>
            <a:r>
              <a:rPr lang="sv-SE" sz="1400" b="1" dirty="0">
                <a:solidFill>
                  <a:srgbClr val="0070C0"/>
                </a:solidFill>
              </a:rPr>
              <a:t>kärnverks. UTB </a:t>
            </a:r>
            <a:r>
              <a:rPr lang="sv-SE" sz="1400" b="1" dirty="0" err="1">
                <a:solidFill>
                  <a:srgbClr val="0070C0"/>
                </a:solidFill>
              </a:rPr>
              <a:t>proj</a:t>
            </a:r>
            <a:r>
              <a:rPr lang="sv-SE" sz="14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sv-SE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b="1" u="sng" dirty="0">
                <a:solidFill>
                  <a:srgbClr val="0070C0"/>
                </a:solidFill>
              </a:rPr>
              <a:t> </a:t>
            </a:r>
            <a:r>
              <a:rPr lang="sv-SE" sz="1400" u="sng" dirty="0">
                <a:solidFill>
                  <a:srgbClr val="0070C0"/>
                </a:solidFill>
              </a:rPr>
              <a:t>S:a kostnader gem </a:t>
            </a:r>
            <a:r>
              <a:rPr lang="sv-SE" sz="1400" b="1" u="sng" dirty="0">
                <a:solidFill>
                  <a:srgbClr val="0070C0"/>
                </a:solidFill>
              </a:rPr>
              <a:t>stödverks FO </a:t>
            </a:r>
            <a:r>
              <a:rPr lang="sv-SE" sz="1400" b="1" u="sng" dirty="0" err="1">
                <a:solidFill>
                  <a:srgbClr val="0070C0"/>
                </a:solidFill>
              </a:rPr>
              <a:t>proj</a:t>
            </a:r>
            <a:r>
              <a:rPr lang="sv-SE" sz="1400" b="1" u="sng" dirty="0">
                <a:solidFill>
                  <a:srgbClr val="0070C0"/>
                </a:solidFill>
              </a:rPr>
              <a:t>  </a:t>
            </a:r>
            <a:r>
              <a:rPr lang="sv-SE" sz="1400" i="1" u="sng" dirty="0">
                <a:solidFill>
                  <a:srgbClr val="C00000"/>
                </a:solidFill>
              </a:rPr>
              <a:t>+ vissa direkta</a:t>
            </a:r>
            <a:r>
              <a:rPr lang="sv-SE" sz="1400" i="1" dirty="0">
                <a:solidFill>
                  <a:srgbClr val="C00000"/>
                </a:solidFill>
              </a:rPr>
              <a:t>      </a:t>
            </a:r>
            <a:r>
              <a:rPr lang="sv-SE" sz="1400" dirty="0">
                <a:solidFill>
                  <a:srgbClr val="0070C0"/>
                </a:solidFill>
              </a:rPr>
              <a:t>= </a:t>
            </a:r>
            <a:r>
              <a:rPr lang="sv-SE" sz="1400" b="1" dirty="0">
                <a:solidFill>
                  <a:srgbClr val="0070C0"/>
                </a:solidFill>
              </a:rPr>
              <a:t>OH%</a:t>
            </a:r>
            <a:r>
              <a:rPr lang="sv-SE" sz="1400" dirty="0">
                <a:solidFill>
                  <a:srgbClr val="0070C0"/>
                </a:solidFill>
              </a:rPr>
              <a:t> </a:t>
            </a:r>
            <a:r>
              <a:rPr lang="sv-SE" sz="1400" b="1" dirty="0">
                <a:solidFill>
                  <a:srgbClr val="0070C0"/>
                </a:solidFill>
              </a:rPr>
              <a:t>FO proj</a:t>
            </a:r>
            <a:endParaRPr lang="sv-SE" sz="1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v-SE" sz="1400" dirty="0">
                <a:solidFill>
                  <a:srgbClr val="0070C0"/>
                </a:solidFill>
              </a:rPr>
              <a:t>                   S:a </a:t>
            </a:r>
            <a:r>
              <a:rPr lang="sv-SE" sz="1400" b="1" i="1" dirty="0"/>
              <a:t>löner</a:t>
            </a:r>
            <a:r>
              <a:rPr lang="sv-SE" sz="1400" i="1" dirty="0"/>
              <a:t> </a:t>
            </a:r>
            <a:r>
              <a:rPr lang="sv-SE" sz="1400" b="1" dirty="0">
                <a:solidFill>
                  <a:srgbClr val="0070C0"/>
                </a:solidFill>
              </a:rPr>
              <a:t>kärnverks. FO </a:t>
            </a:r>
            <a:r>
              <a:rPr lang="sv-SE" sz="1400" b="1" dirty="0" err="1">
                <a:solidFill>
                  <a:srgbClr val="0070C0"/>
                </a:solidFill>
              </a:rPr>
              <a:t>proj</a:t>
            </a:r>
            <a:r>
              <a:rPr lang="sv-SE" sz="1400" b="1" dirty="0">
                <a:solidFill>
                  <a:srgbClr val="0070C0"/>
                </a:solidFill>
              </a:rPr>
              <a:t>.</a:t>
            </a:r>
            <a:endParaRPr lang="sv-SE" sz="1800" b="1" dirty="0">
              <a:solidFill>
                <a:srgbClr val="0070C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733355" y="1990521"/>
            <a:ext cx="7201216" cy="3229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CAFF488-EEEF-5D88-ECDD-085BC29E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714" y="2743375"/>
            <a:ext cx="3201755" cy="1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6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066B4-1A0F-7CDC-40B2-AC4929925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5B2667-DBA4-45D5-6808-0943D6E6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895" y="799176"/>
            <a:ext cx="8731769" cy="5311444"/>
          </a:xfrm>
        </p:spPr>
        <p:txBody>
          <a:bodyPr/>
          <a:lstStyle/>
          <a:p>
            <a:pPr marL="0" indent="0">
              <a:buNone/>
            </a:pPr>
            <a:endParaRPr lang="sv-SE" sz="100" b="1" dirty="0"/>
          </a:p>
          <a:p>
            <a:pPr marL="0" indent="0">
              <a:spcBef>
                <a:spcPts val="0"/>
              </a:spcBef>
              <a:buNone/>
            </a:pPr>
            <a:r>
              <a:rPr lang="sv-SE" sz="2200" b="1" dirty="0">
                <a:solidFill>
                  <a:srgbClr val="0070C0"/>
                </a:solidFill>
              </a:rPr>
              <a:t>Fr o m 2018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200" b="1" dirty="0">
                <a:solidFill>
                  <a:srgbClr val="0070C0"/>
                </a:solidFill>
              </a:rPr>
              <a:t>Rullande snittprocent beräknat på 4 </a:t>
            </a:r>
            <a:r>
              <a:rPr lang="sv-SE" sz="2200" b="1" dirty="0" err="1">
                <a:solidFill>
                  <a:srgbClr val="0070C0"/>
                </a:solidFill>
              </a:rPr>
              <a:t>fg</a:t>
            </a:r>
            <a:r>
              <a:rPr lang="sv-SE" sz="2200" b="1" dirty="0">
                <a:solidFill>
                  <a:srgbClr val="0070C0"/>
                </a:solidFill>
              </a:rPr>
              <a:t> år</a:t>
            </a:r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b="1" dirty="0"/>
              <a:t> </a:t>
            </a:r>
            <a:r>
              <a:rPr lang="sv-SE" sz="1600" dirty="0"/>
              <a:t>Beräknas tidigt i budgetprocessen </a:t>
            </a:r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sz="1600" dirty="0"/>
              <a:t> Verksamheter med stora förändringar mellan åren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dirty="0"/>
              <a:t>+</a:t>
            </a:r>
            <a:r>
              <a:rPr lang="sv-SE" sz="1600" dirty="0"/>
              <a:t> Full finansiering av stödverksamhet på </a:t>
            </a:r>
            <a:r>
              <a:rPr lang="sv-SE" sz="1600" u="sng" dirty="0"/>
              <a:t>några års sikt </a:t>
            </a:r>
            <a:r>
              <a:rPr lang="sv-SE" sz="1600" dirty="0"/>
              <a:t>samt med viss fördröjning </a:t>
            </a:r>
          </a:p>
          <a:p>
            <a:pPr marL="0" indent="0">
              <a:buNone/>
            </a:pPr>
            <a:r>
              <a:rPr lang="sv-SE" sz="1600" dirty="0"/>
              <a:t>+ 3 </a:t>
            </a:r>
            <a:r>
              <a:rPr lang="sv-SE" sz="1600" dirty="0" err="1"/>
              <a:t>utfallsår</a:t>
            </a:r>
            <a:r>
              <a:rPr lang="sv-SE" sz="1600" dirty="0"/>
              <a:t> och 1 budget år t o m 2019, fr o m 2020 4 </a:t>
            </a:r>
            <a:r>
              <a:rPr lang="sv-SE" sz="1600" dirty="0" err="1"/>
              <a:t>fg</a:t>
            </a:r>
            <a:r>
              <a:rPr lang="sv-SE" sz="1600" dirty="0"/>
              <a:t> </a:t>
            </a:r>
            <a:r>
              <a:rPr lang="sv-SE" sz="1600" dirty="0" err="1"/>
              <a:t>utfallsår</a:t>
            </a: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sv-SE" sz="1600" b="1" i="1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sv-SE" sz="16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v-SE" sz="100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9F15488-5A2E-35DC-474A-51E14FD15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2114123"/>
            <a:ext cx="5872480" cy="31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6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58713-D3A6-EE7A-0B48-0EC8F9F55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F14825-0B99-370D-5869-6F388E44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01" y="1357357"/>
            <a:ext cx="10514999" cy="652145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Behov av modell för finansiering av gemensamma kostnader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F1020C-65BB-8804-2E0F-4D12E0F96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800" y="2155372"/>
            <a:ext cx="5180400" cy="4021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rgbClr val="0070C0"/>
                </a:solidFill>
              </a:rPr>
              <a:t>Tidigare: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Finansierade många högskolor gemensamma kostnader (indirekta kostnader)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genom </a:t>
            </a:r>
            <a:r>
              <a:rPr lang="sv-SE" dirty="0">
                <a:solidFill>
                  <a:srgbClr val="0070C0"/>
                </a:solidFill>
              </a:rPr>
              <a:t>avlyft </a:t>
            </a:r>
            <a:r>
              <a:rPr lang="sv-SE" dirty="0"/>
              <a:t>från anslag och inbetalda externa medel.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Detta motsvarade inte parternas andel av kostnaderna.</a:t>
            </a:r>
          </a:p>
          <a:p>
            <a:pPr marL="0" indent="0">
              <a:buNone/>
            </a:pPr>
            <a:r>
              <a:rPr lang="sv-SE" dirty="0"/>
              <a:t>Revisorer påpekade, på vissa högskolor, </a:t>
            </a:r>
            <a:r>
              <a:rPr lang="sv-SE" dirty="0">
                <a:solidFill>
                  <a:srgbClr val="0070C0"/>
                </a:solidFill>
              </a:rPr>
              <a:t>felaktigheter i redovisad finansiering </a:t>
            </a:r>
            <a:r>
              <a:rPr lang="sv-SE" dirty="0"/>
              <a:t>av indirekta kostnader.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9F0E6DB-303F-7263-A50A-753CD4BA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312" y="2218748"/>
            <a:ext cx="6466046" cy="35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A09EA-E809-C262-A1C9-EA47F1B7F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9B374-A5BF-EA78-943E-94C23D720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033" y="961810"/>
            <a:ext cx="9788759" cy="5809122"/>
          </a:xfrm>
        </p:spPr>
        <p:txBody>
          <a:bodyPr/>
          <a:lstStyle/>
          <a:p>
            <a:pPr marL="0" indent="0">
              <a:buNone/>
            </a:pPr>
            <a:r>
              <a:rPr lang="sv-SE" sz="2200" b="1" dirty="0"/>
              <a:t>Vad påverkar procentsats OH-påslag?</a:t>
            </a:r>
          </a:p>
          <a:p>
            <a:r>
              <a:rPr lang="sv-SE" dirty="0">
                <a:solidFill>
                  <a:srgbClr val="0070C0"/>
                </a:solidFill>
              </a:rPr>
              <a:t>Tolkning av vilka kostnader som ingår </a:t>
            </a:r>
          </a:p>
          <a:p>
            <a:r>
              <a:rPr lang="sv-SE" dirty="0">
                <a:solidFill>
                  <a:srgbClr val="0070C0"/>
                </a:solidFill>
              </a:rPr>
              <a:t>Ökade/minskade kostnader stödverksamhet </a:t>
            </a:r>
          </a:p>
          <a:p>
            <a:r>
              <a:rPr lang="sv-SE" dirty="0">
                <a:solidFill>
                  <a:srgbClr val="0070C0"/>
                </a:solidFill>
              </a:rPr>
              <a:t>Gruppering stödverksamhet mot UTB och FO</a:t>
            </a:r>
            <a:endParaRPr lang="sv-SE" sz="1800" dirty="0"/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</a:endParaRPr>
          </a:p>
          <a:p>
            <a:r>
              <a:rPr lang="sv-SE" dirty="0">
                <a:solidFill>
                  <a:srgbClr val="0070C0"/>
                </a:solidFill>
              </a:rPr>
              <a:t>Ökad/minskade kostnader kärnverksamhet (fördelningsbas)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800" dirty="0"/>
              <a:t>  </a:t>
            </a:r>
            <a:r>
              <a:rPr lang="sv-SE" sz="1600" dirty="0"/>
              <a:t>   löner, löner + konsulter, Direkta löner + övriga </a:t>
            </a:r>
            <a:r>
              <a:rPr lang="sv-SE" sz="1600"/>
              <a:t>driftkostnader 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/>
          </a:p>
          <a:p>
            <a:pPr>
              <a:spcBef>
                <a:spcPts val="600"/>
              </a:spcBef>
            </a:pPr>
            <a:r>
              <a:rPr lang="sv-SE" dirty="0">
                <a:solidFill>
                  <a:srgbClr val="0070C0"/>
                </a:solidFill>
              </a:rPr>
              <a:t>Ändrad fördelningsbas</a:t>
            </a:r>
            <a:endParaRPr lang="sv-SE" sz="18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v-SE" dirty="0">
                <a:solidFill>
                  <a:srgbClr val="0070C0"/>
                </a:solidFill>
              </a:rPr>
              <a:t>Beräkningsmodell %</a:t>
            </a:r>
            <a:r>
              <a:rPr lang="sv-SE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    </a:t>
            </a:r>
            <a:r>
              <a:rPr lang="sv-SE" sz="1600" dirty="0"/>
              <a:t>årsbasis, flerårsbasis, fast procentsats, utfall, budgetvärden..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 dirty="0"/>
          </a:p>
          <a:p>
            <a:pPr>
              <a:spcBef>
                <a:spcPts val="0"/>
              </a:spcBef>
            </a:pPr>
            <a:r>
              <a:rPr lang="sv-SE" dirty="0">
                <a:solidFill>
                  <a:srgbClr val="0070C0"/>
                </a:solidFill>
              </a:rPr>
              <a:t>Ev. ytterligare fördelningsmodeller för gemensamma kostnader än OH%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dirty="0">
                <a:solidFill>
                  <a:srgbClr val="0070C0"/>
                </a:solidFill>
              </a:rPr>
              <a:t>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100" dirty="0"/>
              <a:t> </a:t>
            </a:r>
            <a:endParaRPr lang="sv-SE" dirty="0"/>
          </a:p>
          <a:p>
            <a:pPr marL="0" indent="0">
              <a:spcBef>
                <a:spcPts val="600"/>
              </a:spcBef>
              <a:buNone/>
            </a:pPr>
            <a:endParaRPr lang="sv-SE" dirty="0"/>
          </a:p>
        </p:txBody>
      </p:sp>
      <p:sp>
        <p:nvSpPr>
          <p:cNvPr id="9" name="Vänster klammerparentes 8">
            <a:extLst>
              <a:ext uri="{FF2B5EF4-FFF2-40B4-BE49-F238E27FC236}">
                <a16:creationId xmlns:a16="http://schemas.microsoft.com/office/drawing/2014/main" id="{812CC68F-EE2B-DBB1-67C8-0321C411A2E9}"/>
              </a:ext>
            </a:extLst>
          </p:cNvPr>
          <p:cNvSpPr/>
          <p:nvPr/>
        </p:nvSpPr>
        <p:spPr>
          <a:xfrm>
            <a:off x="7507835" y="1393222"/>
            <a:ext cx="764123" cy="1205504"/>
          </a:xfrm>
          <a:prstGeom prst="leftBrace">
            <a:avLst>
              <a:gd name="adj1" fmla="val 8333"/>
              <a:gd name="adj2" fmla="val 512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Vänster klammerparentes 17">
            <a:extLst>
              <a:ext uri="{FF2B5EF4-FFF2-40B4-BE49-F238E27FC236}">
                <a16:creationId xmlns:a16="http://schemas.microsoft.com/office/drawing/2014/main" id="{9BD1E3AF-1A6C-CA42-1410-EC5EE16EE258}"/>
              </a:ext>
            </a:extLst>
          </p:cNvPr>
          <p:cNvSpPr/>
          <p:nvPr/>
        </p:nvSpPr>
        <p:spPr>
          <a:xfrm rot="16200000">
            <a:off x="9093486" y="2626010"/>
            <a:ext cx="243903" cy="1685925"/>
          </a:xfrm>
          <a:prstGeom prst="leftBrace">
            <a:avLst>
              <a:gd name="adj1" fmla="val 1211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CE47517-ABD8-AED7-2EF5-FD8C03EA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958" y="1800957"/>
            <a:ext cx="3725446" cy="15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Administration som direkt kostnad</a:t>
            </a:r>
          </a:p>
        </p:txBody>
      </p:sp>
    </p:spTree>
    <p:extLst>
      <p:ext uri="{BB962C8B-B14F-4D97-AF65-F5344CB8AC3E}">
        <p14:creationId xmlns:p14="http://schemas.microsoft.com/office/powerpoint/2010/main" val="4022862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Direktdebitering av administration i kärnverksamhet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Fr o m 2021 ska direktdebitering av administration göras på projekt - </a:t>
            </a:r>
            <a:r>
              <a:rPr lang="sv-SE" i="1" dirty="0"/>
              <a:t>när så är möjligt</a:t>
            </a:r>
          </a:p>
          <a:p>
            <a:pPr marL="0" indent="0">
              <a:buNone/>
            </a:pPr>
            <a:r>
              <a:rPr lang="sv-SE" i="1" dirty="0"/>
              <a:t>  </a:t>
            </a:r>
            <a:r>
              <a:rPr lang="sv-SE" dirty="0"/>
              <a:t>- Styrs av finansiärers villkor</a:t>
            </a:r>
          </a:p>
          <a:p>
            <a:pPr marL="0" indent="0">
              <a:buNone/>
            </a:pPr>
            <a:r>
              <a:rPr lang="sv-SE" dirty="0"/>
              <a:t>  - Större projekt – administration utöver OH-påslag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600" dirty="0">
                <a:solidFill>
                  <a:srgbClr val="0070C0"/>
                </a:solidFill>
              </a:rPr>
              <a:t>Direktdebiterad administration exkluderas därmed i OH-kostnaderna som fördelas via påslag på kärnverksamhet</a:t>
            </a:r>
          </a:p>
        </p:txBody>
      </p:sp>
    </p:spTree>
    <p:extLst>
      <p:ext uri="{BB962C8B-B14F-4D97-AF65-F5344CB8AC3E}">
        <p14:creationId xmlns:p14="http://schemas.microsoft.com/office/powerpoint/2010/main" val="3372237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Andra lärosäten</a:t>
            </a:r>
          </a:p>
        </p:txBody>
      </p:sp>
    </p:spTree>
    <p:extLst>
      <p:ext uri="{BB962C8B-B14F-4D97-AF65-F5344CB8AC3E}">
        <p14:creationId xmlns:p14="http://schemas.microsoft.com/office/powerpoint/2010/main" val="512029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185" y="414745"/>
            <a:ext cx="10550525" cy="652145"/>
          </a:xfrm>
        </p:spPr>
        <p:txBody>
          <a:bodyPr/>
          <a:lstStyle/>
          <a:p>
            <a:r>
              <a:rPr lang="sv-SE" sz="2800" dirty="0">
                <a:solidFill>
                  <a:srgbClr val="0070C0"/>
                </a:solidFill>
              </a:rPr>
              <a:t>OH-procent </a:t>
            </a:r>
            <a:r>
              <a:rPr lang="sv-SE" sz="2800" u="sng" dirty="0">
                <a:solidFill>
                  <a:srgbClr val="0070C0"/>
                </a:solidFill>
              </a:rPr>
              <a:t>ej</a:t>
            </a:r>
            <a:r>
              <a:rPr lang="sv-SE" sz="2800" dirty="0">
                <a:solidFill>
                  <a:srgbClr val="0070C0"/>
                </a:solidFill>
              </a:rPr>
              <a:t> jämförbar mellan lärosäten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2185" y="1066890"/>
            <a:ext cx="10982543" cy="4559324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>
                <a:solidFill>
                  <a:srgbClr val="0070C0"/>
                </a:solidFill>
              </a:rPr>
              <a:t>Gemensam modell, men i delar olika anpassningar och tolkningar</a:t>
            </a:r>
          </a:p>
          <a:p>
            <a:r>
              <a:rPr lang="sv-SE" sz="2400" dirty="0">
                <a:solidFill>
                  <a:srgbClr val="0070C0"/>
                </a:solidFill>
              </a:rPr>
              <a:t>Lärosäten kan fördela ut OH på olika kostnadsslag: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dirty="0"/>
              <a:t>   </a:t>
            </a:r>
            <a:r>
              <a:rPr lang="sv-SE" sz="1600" dirty="0"/>
              <a:t>- löner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löner och konsulter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samtliga direkta kostnader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>
                <a:solidFill>
                  <a:srgbClr val="00B050"/>
                </a:solidFill>
              </a:rPr>
              <a:t>Ju fler kostnader som räknas in i fördelningsbasen ju lägre OH%, men samma kostnader totalt sett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dirty="0"/>
          </a:p>
          <a:p>
            <a:pPr>
              <a:spcBef>
                <a:spcPts val="0"/>
              </a:spcBef>
            </a:pPr>
            <a:r>
              <a:rPr lang="sv-SE" sz="2400" dirty="0">
                <a:solidFill>
                  <a:srgbClr val="0070C0"/>
                </a:solidFill>
              </a:rPr>
              <a:t>Variation i vilka kostnader som inräknas och fördelas ut via OH-påslag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dirty="0"/>
              <a:t>   </a:t>
            </a:r>
            <a:r>
              <a:rPr lang="sv-SE" sz="1600" dirty="0"/>
              <a:t>- </a:t>
            </a:r>
            <a:r>
              <a:rPr lang="sv-SE" sz="1600" dirty="0" err="1"/>
              <a:t>inkl</a:t>
            </a:r>
            <a:r>
              <a:rPr lang="sv-SE" sz="1600" dirty="0"/>
              <a:t>/</a:t>
            </a:r>
            <a:r>
              <a:rPr lang="sv-SE" sz="1600" dirty="0" err="1"/>
              <a:t>exkl</a:t>
            </a:r>
            <a:r>
              <a:rPr lang="sv-SE" sz="1600" dirty="0"/>
              <a:t> vissa direkta kostnader enligt </a:t>
            </a:r>
            <a:r>
              <a:rPr lang="sv-SE" sz="1600" dirty="0" err="1"/>
              <a:t>SUHF´s</a:t>
            </a:r>
            <a:r>
              <a:rPr lang="sv-SE" sz="1600" dirty="0"/>
              <a:t> rekommendationer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</a:t>
            </a:r>
            <a:r>
              <a:rPr lang="sv-SE" sz="1600" dirty="0" err="1"/>
              <a:t>inkl</a:t>
            </a:r>
            <a:r>
              <a:rPr lang="sv-SE" sz="1600" dirty="0"/>
              <a:t>/</a:t>
            </a:r>
            <a:r>
              <a:rPr lang="sv-SE" sz="1600" dirty="0" err="1"/>
              <a:t>exkl</a:t>
            </a:r>
            <a:r>
              <a:rPr lang="sv-SE" sz="1600" dirty="0"/>
              <a:t> vissa övriga direkta kostnader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olika stora andelar projektförda kostnader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/>
              <a:t>    - viss administration </a:t>
            </a:r>
            <a:r>
              <a:rPr lang="sv-SE" sz="1600" dirty="0" err="1"/>
              <a:t>interndebiteras</a:t>
            </a:r>
            <a:r>
              <a:rPr lang="sv-SE" sz="1600" dirty="0"/>
              <a:t> alt. ingår i OH-påslag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>
                <a:solidFill>
                  <a:srgbClr val="00B050"/>
                </a:solidFill>
              </a:rPr>
              <a:t>Ju färre kostnader som räknas in i OH-kostnader, ju lägre OH%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>
                <a:solidFill>
                  <a:srgbClr val="00B050"/>
                </a:solidFill>
              </a:rPr>
              <a:t>Kostnader som inte räknas in i OH-kostnader </a:t>
            </a:r>
            <a:r>
              <a:rPr lang="sv-SE" sz="1600" dirty="0" err="1">
                <a:solidFill>
                  <a:srgbClr val="00B050"/>
                </a:solidFill>
              </a:rPr>
              <a:t>interndebiteras</a:t>
            </a:r>
            <a:r>
              <a:rPr lang="sv-SE" sz="1600" dirty="0">
                <a:solidFill>
                  <a:srgbClr val="00B050"/>
                </a:solidFill>
              </a:rPr>
              <a:t> eller fördelas på annat sätt och blir direkt kostnad istället</a:t>
            </a:r>
          </a:p>
        </p:txBody>
      </p:sp>
    </p:spTree>
    <p:extLst>
      <p:ext uri="{BB962C8B-B14F-4D97-AF65-F5344CB8AC3E}">
        <p14:creationId xmlns:p14="http://schemas.microsoft.com/office/powerpoint/2010/main" val="2351755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E17307-B9C1-55D7-B4A7-9FE27AF0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1061207"/>
            <a:ext cx="10550525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Att tänka på: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694645-D423-E11E-6963-6D2B864C1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99" y="1725400"/>
            <a:ext cx="11267475" cy="4071393"/>
          </a:xfrm>
        </p:spPr>
        <p:txBody>
          <a:bodyPr/>
          <a:lstStyle/>
          <a:p>
            <a:r>
              <a:rPr lang="sv-SE" dirty="0"/>
              <a:t>Olika tillämpningar och tolkningar av SUHF-modellen finns mellan lärosäten</a:t>
            </a:r>
          </a:p>
          <a:p>
            <a:r>
              <a:rPr lang="sv-SE" dirty="0"/>
              <a:t>Mittuniversitetet eftersträvar </a:t>
            </a:r>
            <a:r>
              <a:rPr lang="sv-SE" dirty="0">
                <a:solidFill>
                  <a:srgbClr val="0070C0"/>
                </a:solidFill>
              </a:rPr>
              <a:t>intern enhetlighet</a:t>
            </a:r>
            <a:r>
              <a:rPr lang="sv-SE" dirty="0"/>
              <a:t>, inom vald modell och vald tillämpning av SUHF-modellen. </a:t>
            </a:r>
          </a:p>
          <a:p>
            <a:pPr marL="0" indent="0">
              <a:buNone/>
            </a:pPr>
            <a:r>
              <a:rPr lang="sv-SE" dirty="0"/>
              <a:t>   Helhetstänk för alla gemensam stödverksamhet.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   	D v s :</a:t>
            </a:r>
          </a:p>
          <a:p>
            <a:pPr marL="0" indent="0">
              <a:buNone/>
            </a:pPr>
            <a:r>
              <a:rPr lang="sv-SE" dirty="0"/>
              <a:t>   	 - vilka kostnader för gemensam verksamhet och ev. övriga direkta som ska ingå i 	det som fördelas på kärnverksamheten via påslag</a:t>
            </a:r>
          </a:p>
          <a:p>
            <a:pPr marL="0" indent="0">
              <a:buNone/>
            </a:pPr>
            <a:r>
              <a:rPr lang="sv-SE" dirty="0"/>
              <a:t>	- vilka kostnader ska eventuellt fördelas via direkt fördelning  </a:t>
            </a:r>
          </a:p>
          <a:p>
            <a:pPr marL="0" indent="0">
              <a:buNone/>
            </a:pPr>
            <a:r>
              <a:rPr lang="sv-SE" dirty="0"/>
              <a:t>	- interndebitering eller ej och om interndebitering för vad/vilken typ av kostnader</a:t>
            </a:r>
          </a:p>
          <a:p>
            <a:r>
              <a:rPr lang="sv-SE" dirty="0"/>
              <a:t>Beskriv/informera vilka kostnader som ingår och på vilka nivåer d v s inom FÖRV eller </a:t>
            </a:r>
            <a:r>
              <a:rPr lang="sv-SE" dirty="0" err="1"/>
              <a:t>Fak.gem</a:t>
            </a:r>
            <a:r>
              <a:rPr lang="sv-SE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/>
              <a:t>	   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67700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Samfinansiering ej avtalad OH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602841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4839" y="767077"/>
            <a:ext cx="10550525" cy="652145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Samfinansiering ej avtalad OH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439" y="1524611"/>
            <a:ext cx="7780151" cy="45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4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DCF6C-1C18-3197-64BF-3FF96971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0763A6B-A205-F788-13B1-433EB7C1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98" y="161016"/>
            <a:ext cx="10514999" cy="652145"/>
          </a:xfrm>
        </p:spPr>
        <p:txBody>
          <a:bodyPr/>
          <a:lstStyle/>
          <a:p>
            <a:r>
              <a:rPr lang="sv-SE" dirty="0"/>
              <a:t>Kort om </a:t>
            </a:r>
            <a:r>
              <a:rPr lang="sv-SE" sz="2800" dirty="0"/>
              <a:t>SUHF-modellen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9B521C0-4F88-2080-0430-0163E5722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599" y="813161"/>
            <a:ext cx="5180400" cy="3942255"/>
          </a:xfrm>
        </p:spPr>
        <p:txBody>
          <a:bodyPr/>
          <a:lstStyle/>
          <a:p>
            <a:r>
              <a:rPr lang="sv-SE" sz="1800" dirty="0"/>
              <a:t>Modell för fördelning av kostnader</a:t>
            </a:r>
          </a:p>
          <a:p>
            <a:r>
              <a:rPr lang="sv-SE" sz="1800" dirty="0"/>
              <a:t>Verksamhet delas in i kärn- respektive stödverksamhet</a:t>
            </a:r>
          </a:p>
          <a:p>
            <a:r>
              <a:rPr lang="sv-SE" sz="1800"/>
              <a:t>Indirekta/gemensamma kostnader på olika organisatoriska nivåer</a:t>
            </a:r>
            <a:endParaRPr lang="sv-SE" sz="1800" dirty="0"/>
          </a:p>
          <a:p>
            <a:r>
              <a:rPr lang="sv-SE" sz="1800" dirty="0"/>
              <a:t>Rättvisande redovisning och kalkylering</a:t>
            </a:r>
          </a:p>
          <a:p>
            <a:r>
              <a:rPr lang="sv-SE" sz="1800" dirty="0"/>
              <a:t>Gemensam mellan/inom lärosäten</a:t>
            </a:r>
          </a:p>
          <a:p>
            <a:r>
              <a:rPr lang="sv-SE" sz="1800" dirty="0"/>
              <a:t>Transparent </a:t>
            </a:r>
          </a:p>
          <a:p>
            <a:r>
              <a:rPr lang="sv-SE" sz="1800" dirty="0"/>
              <a:t>Stödjer lärosätets behov av tillförlitliga beslutsunderlag för styrning och uppföljning</a:t>
            </a:r>
          </a:p>
          <a:p>
            <a:r>
              <a:rPr lang="sv-SE" sz="1800" dirty="0"/>
              <a:t>Bättre uppföljning av full kostnadstäckning</a:t>
            </a:r>
          </a:p>
          <a:p>
            <a:r>
              <a:rPr lang="sv-SE" sz="1800" dirty="0"/>
              <a:t>Ökat förtroende hos finansiärerna</a:t>
            </a:r>
          </a:p>
          <a:p>
            <a:r>
              <a:rPr lang="sv-SE" sz="1800" dirty="0"/>
              <a:t>Sidoordnad gruppering i sex funktioner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4F64F60-0DE7-86A7-A58F-C6ADA9971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097" y="1296445"/>
            <a:ext cx="5180400" cy="3942000"/>
          </a:xfrm>
        </p:spPr>
        <p:txBody>
          <a:bodyPr/>
          <a:lstStyle/>
          <a:p>
            <a:r>
              <a:rPr lang="sv-SE" sz="1800" dirty="0"/>
              <a:t>SUHF-modellen gör inte anspråk på att vara ”rättvis”.</a:t>
            </a:r>
          </a:p>
          <a:p>
            <a:r>
              <a:rPr lang="sv-SE" sz="1800" dirty="0"/>
              <a:t>Indirekta kostnader är per definition inte kopplade till faktiskt nyttjande</a:t>
            </a:r>
          </a:p>
          <a:p>
            <a:r>
              <a:rPr lang="sv-SE" sz="1800" dirty="0"/>
              <a:t>SUHF-modellen är tänkt att vara resurseffektiv – undantagshantering är resurskrävande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798F5E9-C760-D749-9740-4F8D131B8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158" y="3788230"/>
            <a:ext cx="3930154" cy="22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5843" y="1283491"/>
            <a:ext cx="10550525" cy="652145"/>
          </a:xfrm>
        </p:spPr>
        <p:txBody>
          <a:bodyPr/>
          <a:lstStyle/>
          <a:p>
            <a:r>
              <a:rPr lang="sv-SE" sz="2800" dirty="0"/>
              <a:t>Modell redovisning och finansiering kostnader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5842" y="2088532"/>
            <a:ext cx="10550525" cy="3836963"/>
          </a:xfrm>
        </p:spPr>
        <p:txBody>
          <a:bodyPr/>
          <a:lstStyle/>
          <a:p>
            <a:r>
              <a:rPr lang="sv-SE" sz="1800" dirty="0"/>
              <a:t>Sveriges universitets- och högskolors förbund - </a:t>
            </a:r>
            <a:r>
              <a:rPr lang="sv-SE" sz="1800" dirty="0" err="1"/>
              <a:t>SUHF´s</a:t>
            </a:r>
            <a:r>
              <a:rPr lang="sv-SE" sz="1800" dirty="0"/>
              <a:t> rekommenderade redovisningsmodell </a:t>
            </a:r>
          </a:p>
          <a:p>
            <a:pPr marL="0" indent="0">
              <a:buNone/>
            </a:pPr>
            <a:r>
              <a:rPr lang="sv-SE" sz="1800" dirty="0"/>
              <a:t>    inklusive revideringar 2020-11-26 (konsultkostnader mellan lärosäten exkluderas i fördelningsbas)</a:t>
            </a:r>
          </a:p>
          <a:p>
            <a:pPr marL="0" indent="0">
              <a:buNone/>
            </a:pPr>
            <a:r>
              <a:rPr lang="sv-SE" sz="1800" dirty="0">
                <a:hlinkClick r:id="rId3"/>
              </a:rPr>
              <a:t>https://suhf.se/arbetsgrupper/suhf-modellen-full-kostnadstackning/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Mittuniversitetets tillämpning av SUHF-modellen, internt även kallad ”OH-modellen”</a:t>
            </a:r>
          </a:p>
          <a:p>
            <a:pPr marL="0" indent="0">
              <a:buNone/>
            </a:pPr>
            <a:r>
              <a:rPr lang="sv-SE" sz="1800" dirty="0">
                <a:hlinkClick r:id="rId4"/>
              </a:rPr>
              <a:t>https://www.miun.se/medarbetare/gemensamt/Ekonomifragor/redovisa/OH-modellen/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58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”OH-modell” </a:t>
            </a:r>
            <a:br>
              <a:rPr lang="sv-SE" sz="3600" dirty="0"/>
            </a:br>
            <a:r>
              <a:rPr lang="sv-SE" sz="3200" b="0" dirty="0"/>
              <a:t>Redovisningsmodell för direkta och indirekta kostnader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Översiktlig beskrivning</a:t>
            </a:r>
          </a:p>
        </p:txBody>
      </p:sp>
    </p:spTree>
    <p:extLst>
      <p:ext uri="{BB962C8B-B14F-4D97-AF65-F5344CB8AC3E}">
        <p14:creationId xmlns:p14="http://schemas.microsoft.com/office/powerpoint/2010/main" val="181953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DBB85-D44B-F68C-12E3-B7765CEE1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EE94C-4465-8EAF-1A36-D694A106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7" y="170284"/>
            <a:ext cx="11862486" cy="65120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0070C0"/>
                </a:solidFill>
              </a:rPr>
              <a:t>Ekonomisk redovisning i blandade verksamheter med flera olika finansiärer</a:t>
            </a:r>
            <a:br>
              <a:rPr lang="sv-SE" dirty="0"/>
            </a:br>
            <a:r>
              <a:rPr lang="sv-SE" dirty="0"/>
              <a:t>				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</a:t>
            </a:r>
            <a:r>
              <a:rPr lang="sv-SE" dirty="0">
                <a:solidFill>
                  <a:srgbClr val="0070C0"/>
                </a:solidFill>
              </a:rPr>
              <a:t>Gemensam 						</a:t>
            </a:r>
            <a:r>
              <a:rPr lang="sv-SE" sz="2000" b="0" dirty="0">
                <a:solidFill>
                  <a:srgbClr val="0070C0"/>
                </a:solidFill>
              </a:rPr>
              <a:t>Här uppstår kostnader 	</a:t>
            </a:r>
            <a:r>
              <a:rPr lang="sv-SE" dirty="0">
                <a:solidFill>
                  <a:srgbClr val="0070C0"/>
                </a:solidFill>
              </a:rPr>
              <a:t>	        administration</a:t>
            </a:r>
            <a:r>
              <a:rPr lang="sv-SE" dirty="0"/>
              <a:t>						</a:t>
            </a:r>
            <a:r>
              <a:rPr lang="sv-SE" sz="2000" b="0" dirty="0">
                <a:solidFill>
                  <a:srgbClr val="0070C0"/>
                </a:solidFill>
              </a:rPr>
              <a:t>gemensamma för flera</a:t>
            </a:r>
            <a:br>
              <a:rPr lang="sv-SE" sz="2000" b="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									verksamheter </a:t>
            </a:r>
            <a:r>
              <a:rPr lang="sv-SE" sz="2000" b="0" dirty="0" err="1">
                <a:solidFill>
                  <a:srgbClr val="0070C0"/>
                </a:solidFill>
              </a:rPr>
              <a:t>sk.</a:t>
            </a:r>
            <a:br>
              <a:rPr lang="sv-SE" sz="2000" b="0" dirty="0">
                <a:solidFill>
                  <a:srgbClr val="0070C0"/>
                </a:solidFill>
              </a:rPr>
            </a:br>
            <a:r>
              <a:rPr lang="sv-SE" sz="2000" b="0" dirty="0">
                <a:solidFill>
                  <a:srgbClr val="0070C0"/>
                </a:solidFill>
              </a:rPr>
              <a:t>									</a:t>
            </a:r>
            <a:r>
              <a:rPr lang="sv-SE" sz="2000" dirty="0">
                <a:solidFill>
                  <a:srgbClr val="0070C0"/>
                </a:solidFill>
              </a:rPr>
              <a:t>indirekta kostnader</a:t>
            </a: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				</a:t>
            </a:r>
            <a:br>
              <a:rPr lang="sv-SE" sz="1600" dirty="0">
                <a:solidFill>
                  <a:srgbClr val="0070C0"/>
                </a:solidFill>
              </a:rPr>
            </a:br>
            <a:r>
              <a:rPr lang="sv-SE" sz="1600" dirty="0">
                <a:solidFill>
                  <a:srgbClr val="0070C0"/>
                </a:solidFill>
              </a:rPr>
              <a:t>				  </a:t>
            </a:r>
            <a:r>
              <a:rPr lang="sv-SE" sz="1050" dirty="0">
                <a:solidFill>
                  <a:schemeClr val="accent1">
                    <a:lumMod val="75000"/>
                  </a:schemeClr>
                </a:solidFill>
              </a:rPr>
              <a:t>		             </a:t>
            </a:r>
            <a:br>
              <a:rPr lang="sv-SE" sz="1050" b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1050" b="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br>
              <a:rPr lang="sv-SE" dirty="0"/>
            </a:br>
            <a:br>
              <a:rPr lang="sv-SE" dirty="0"/>
            </a:br>
            <a:r>
              <a:rPr lang="sv-SE" sz="160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br>
              <a:rPr lang="sv-SE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1600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Producerar					  	</a:t>
            </a: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Finansieras av</a:t>
            </a: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		Utbildning och 					många olika finansiärer</a:t>
            </a: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		Forskning 						</a:t>
            </a: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		i samverkan</a:t>
            </a: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						Här genereras kostnader </a:t>
            </a: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									med </a:t>
            </a:r>
            <a:r>
              <a:rPr lang="sv-SE" sz="2000" dirty="0">
                <a:solidFill>
                  <a:schemeClr val="accent2">
                    <a:lumMod val="75000"/>
                  </a:schemeClr>
                </a:solidFill>
              </a:rPr>
              <a:t>direkt koppling </a:t>
            </a: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till</a:t>
            </a: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									genomförda aktiviteter</a:t>
            </a: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  <a:t>									</a:t>
            </a: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sv-SE" sz="2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sv-SE" sz="2000" b="0" dirty="0">
                <a:solidFill>
                  <a:schemeClr val="accent2">
                    <a:lumMod val="75000"/>
                  </a:schemeClr>
                </a:solidFill>
              </a:rPr>
            </a:br>
            <a:endParaRPr lang="sv-S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1BD6B83-85AA-7748-5FA0-FA97A63FCDFC}"/>
              </a:ext>
            </a:extLst>
          </p:cNvPr>
          <p:cNvSpPr/>
          <p:nvPr/>
        </p:nvSpPr>
        <p:spPr>
          <a:xfrm>
            <a:off x="1714794" y="851732"/>
            <a:ext cx="1568986" cy="435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/>
              <a:t>Stödverksamhet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1E477DA-3285-528B-3574-4CBCD3457216}"/>
              </a:ext>
            </a:extLst>
          </p:cNvPr>
          <p:cNvSpPr/>
          <p:nvPr/>
        </p:nvSpPr>
        <p:spPr>
          <a:xfrm>
            <a:off x="1714794" y="3426290"/>
            <a:ext cx="1568986" cy="392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 dirty="0">
                <a:solidFill>
                  <a:schemeClr val="tx1"/>
                </a:solidFill>
              </a:rPr>
              <a:t>Kärnverksamhet</a:t>
            </a:r>
          </a:p>
        </p:txBody>
      </p:sp>
      <p:pic>
        <p:nvPicPr>
          <p:cNvPr id="18" name="Platshållare för innehåll 17">
            <a:extLst>
              <a:ext uri="{FF2B5EF4-FFF2-40B4-BE49-F238E27FC236}">
                <a16:creationId xmlns:a16="http://schemas.microsoft.com/office/drawing/2014/main" id="{F9B13E3D-635F-897A-7DF4-039DE3A2D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4797" y="1423682"/>
            <a:ext cx="4246339" cy="4789400"/>
          </a:xfr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14FB73A-C294-B195-323F-E46D65A0E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944" y="1626617"/>
            <a:ext cx="1024217" cy="65842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D9F94BE-48A4-3F25-4FC5-9952255C3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874" y="2216595"/>
            <a:ext cx="1024217" cy="658425"/>
          </a:xfrm>
          <a:prstGeom prst="rect">
            <a:avLst/>
          </a:prstGeom>
        </p:spPr>
      </p:pic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93312183-C3F3-D042-EC28-8A3E25B89171}"/>
              </a:ext>
            </a:extLst>
          </p:cNvPr>
          <p:cNvSpPr/>
          <p:nvPr/>
        </p:nvSpPr>
        <p:spPr>
          <a:xfrm>
            <a:off x="4014797" y="1530542"/>
            <a:ext cx="4329103" cy="1947259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D7465D26-0FF7-2AD5-DA5C-F90624322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100" y="5271503"/>
            <a:ext cx="852932" cy="676784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3F4B6B1D-1A52-A0E1-202C-4D505A52E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652" y="5088729"/>
            <a:ext cx="582385" cy="590965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83A8FA60-1D3E-B5A5-82D4-3FF2D8B65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529" y="5133569"/>
            <a:ext cx="673525" cy="686056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611E97D-DB73-80B0-A358-F41A766C5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6059" y="5825233"/>
            <a:ext cx="582502" cy="590784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B2E7E1E1-C690-1F04-4170-F9154780A2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9078" y="5778763"/>
            <a:ext cx="564959" cy="625753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8908DDA9-FA7F-40E0-40FF-EAD5EBD929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2033" y="3477801"/>
            <a:ext cx="2987299" cy="29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2CB6A-EF92-900B-645F-533D12752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780A8-8BD2-6F57-268F-C3BAF932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24" y="100551"/>
            <a:ext cx="9517244" cy="6089122"/>
          </a:xfrm>
          <a:ln>
            <a:solidFill>
              <a:srgbClr val="0070C0"/>
            </a:solidFill>
          </a:ln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sv-SE" sz="2400" b="1" dirty="0">
                <a:solidFill>
                  <a:srgbClr val="0070C0"/>
                </a:solidFill>
              </a:rPr>
              <a:t>	</a:t>
            </a:r>
            <a:endParaRPr lang="sv-SE" sz="1200" dirty="0"/>
          </a:p>
          <a:p>
            <a:pPr marL="0" indent="0">
              <a:spcBef>
                <a:spcPts val="600"/>
              </a:spcBef>
              <a:buNone/>
            </a:pPr>
            <a:endParaRPr lang="sv-SE" sz="1200" b="1" dirty="0">
              <a:solidFill>
                <a:srgbClr val="00B05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200" b="1" dirty="0">
                <a:solidFill>
                  <a:srgbClr val="00B050"/>
                </a:solidFill>
              </a:rPr>
              <a:t>							</a:t>
            </a:r>
            <a:r>
              <a:rPr lang="sv-SE" sz="1800" b="1" dirty="0">
                <a:solidFill>
                  <a:srgbClr val="0070C0"/>
                </a:solidFill>
              </a:rPr>
              <a:t>Stödverksamhet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				</a:t>
            </a:r>
            <a:r>
              <a:rPr lang="sv-SE" sz="1400" dirty="0">
                <a:solidFill>
                  <a:srgbClr val="0070C0"/>
                </a:solidFill>
              </a:rPr>
              <a:t>Gemensam administration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							inom förvaltning,									fakulteter och institutioner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						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>
                <a:solidFill>
                  <a:srgbClr val="0070C0"/>
                </a:solidFill>
              </a:rPr>
              <a:t>							</a:t>
            </a:r>
            <a:r>
              <a:rPr lang="sv-SE" sz="1800" b="1" dirty="0">
                <a:solidFill>
                  <a:srgbClr val="0070C0"/>
                </a:solidFill>
              </a:rPr>
              <a:t>Finansieras via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800" b="1" dirty="0">
                <a:solidFill>
                  <a:srgbClr val="0070C0"/>
                </a:solidFill>
              </a:rPr>
              <a:t>							påslag på: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							- lönekostnad forskning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solidFill>
                  <a:srgbClr val="0070C0"/>
                </a:solidFill>
              </a:rPr>
              <a:t>							- löne- o konsultkostnad utbildning</a:t>
            </a: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rgbClr val="00B05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800" b="1" dirty="0">
                <a:solidFill>
                  <a:schemeClr val="accent2">
                    <a:lumMod val="75000"/>
                  </a:schemeClr>
                </a:solidFill>
              </a:rPr>
              <a:t>Kärnverksamhet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Undervisning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Forskning</a:t>
            </a: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800" b="1" dirty="0">
                <a:solidFill>
                  <a:schemeClr val="accent2">
                    <a:lumMod val="75000"/>
                  </a:schemeClr>
                </a:solidFill>
              </a:rPr>
              <a:t>Finansieras via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Anslag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Avgifter/uppdrag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400" dirty="0">
                <a:solidFill>
                  <a:schemeClr val="accent2">
                    <a:lumMod val="75000"/>
                  </a:schemeClr>
                </a:solidFill>
              </a:rPr>
              <a:t>Bidrag</a:t>
            </a: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>
                <a:solidFill>
                  <a:srgbClr val="FF0000"/>
                </a:solidFill>
              </a:rPr>
              <a:t>							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EB405F2-3DFE-723F-DFEF-5A88CA45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712" y="1309728"/>
            <a:ext cx="1110608" cy="712238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92B7A747-BC99-7B87-B63A-6F7214A79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95" y="1960490"/>
            <a:ext cx="1259853" cy="712237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CEECFD5-D692-0441-784D-24651A40B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432" y="1389059"/>
            <a:ext cx="4354479" cy="4911301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1B52116C-856C-2A20-D076-DE2AB8A20324}"/>
              </a:ext>
            </a:extLst>
          </p:cNvPr>
          <p:cNvSpPr/>
          <p:nvPr/>
        </p:nvSpPr>
        <p:spPr>
          <a:xfrm>
            <a:off x="2411858" y="804985"/>
            <a:ext cx="7748462" cy="262401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F52D9CB-CAF7-5E21-48E9-1C74DA1EA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528" y="5175076"/>
            <a:ext cx="902286" cy="71329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7220950-A907-7E20-FFDE-382F2B6D9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2333" y="5024772"/>
            <a:ext cx="731583" cy="73768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721C5DC-8BF4-82D7-815A-EEB4E2936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6328" y="5419739"/>
            <a:ext cx="737680" cy="749873"/>
          </a:xfrm>
          <a:prstGeom prst="rect">
            <a:avLst/>
          </a:prstGeom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083D06DD-0396-D9AC-9DC4-370D002D8296}"/>
              </a:ext>
            </a:extLst>
          </p:cNvPr>
          <p:cNvSpPr/>
          <p:nvPr/>
        </p:nvSpPr>
        <p:spPr>
          <a:xfrm>
            <a:off x="298090" y="3429000"/>
            <a:ext cx="5046453" cy="276067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90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21580" y="831618"/>
            <a:ext cx="7912894" cy="652145"/>
          </a:xfrm>
        </p:spPr>
        <p:txBody>
          <a:bodyPr/>
          <a:lstStyle/>
          <a:p>
            <a:r>
              <a:rPr lang="sv-SE" dirty="0"/>
              <a:t>Definitioner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07008" y="1675787"/>
            <a:ext cx="10625328" cy="4627576"/>
          </a:xfrm>
        </p:spPr>
        <p:txBody>
          <a:bodyPr/>
          <a:lstStyle/>
          <a:p>
            <a:r>
              <a:rPr lang="sv-SE" b="1" dirty="0">
                <a:solidFill>
                  <a:srgbClr val="0070C0"/>
                </a:solidFill>
              </a:rPr>
              <a:t>Direkta kostnader:  </a:t>
            </a:r>
            <a:r>
              <a:rPr lang="sv-SE" dirty="0"/>
              <a:t>	</a:t>
            </a:r>
            <a:r>
              <a:rPr lang="sv-SE" sz="1600" dirty="0"/>
              <a:t>Direkt koppling till aktivitet. Uppstår när specifik aktivitet 						genomförs inom vår </a:t>
            </a:r>
            <a:r>
              <a:rPr lang="sv-SE" b="1" dirty="0">
                <a:solidFill>
                  <a:srgbClr val="0070C0"/>
                </a:solidFill>
              </a:rPr>
              <a:t>kärnverksamhet</a:t>
            </a:r>
            <a:r>
              <a:rPr lang="sv-SE" sz="1600" dirty="0"/>
              <a:t> (utbildning och forskning)</a:t>
            </a:r>
          </a:p>
          <a:p>
            <a:r>
              <a:rPr lang="sv-SE" b="1" dirty="0">
                <a:solidFill>
                  <a:srgbClr val="0070C0"/>
                </a:solidFill>
              </a:rPr>
              <a:t>Indirekta kostnader:</a:t>
            </a:r>
            <a:r>
              <a:rPr lang="sv-SE" b="1" dirty="0"/>
              <a:t> </a:t>
            </a:r>
            <a:r>
              <a:rPr lang="sv-SE" dirty="0"/>
              <a:t>	</a:t>
            </a:r>
            <a:r>
              <a:rPr lang="sv-SE" sz="1600" dirty="0"/>
              <a:t>Gemensamma för flera eller samtliga aktiviteter</a:t>
            </a:r>
          </a:p>
          <a:p>
            <a:pPr marL="2743200" lvl="6" indent="0">
              <a:buNone/>
            </a:pPr>
            <a:r>
              <a:rPr lang="sv-SE" sz="1600" dirty="0" err="1"/>
              <a:t>Sk</a:t>
            </a:r>
            <a:r>
              <a:rPr lang="sv-SE" sz="1600" dirty="0"/>
              <a:t>. gemensam administration, </a:t>
            </a:r>
            <a:r>
              <a:rPr lang="sv-SE" sz="2000" b="1" dirty="0">
                <a:solidFill>
                  <a:srgbClr val="0070C0"/>
                </a:solidFill>
              </a:rPr>
              <a:t>stödverksamhet</a:t>
            </a:r>
          </a:p>
          <a:p>
            <a:pPr marL="2743200" lvl="6" indent="0">
              <a:buNone/>
            </a:pPr>
            <a:endParaRPr lang="sv-SE" sz="1600" dirty="0">
              <a:solidFill>
                <a:srgbClr val="0070C0"/>
              </a:solidFill>
            </a:endParaRPr>
          </a:p>
          <a:p>
            <a:r>
              <a:rPr lang="sv-SE" b="1" dirty="0">
                <a:solidFill>
                  <a:srgbClr val="0070C0"/>
                </a:solidFill>
              </a:rPr>
              <a:t>Fullständig kostnadstäckning: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>
                <a:solidFill>
                  <a:srgbClr val="0070C0"/>
                </a:solidFill>
              </a:rPr>
              <a:t>			</a:t>
            </a:r>
            <a:r>
              <a:rPr lang="sv-SE" sz="1600" dirty="0"/>
              <a:t>Samtliga aktiviteter, och dess finansiärer, finansierar sina						direkt genererade kostnader samt sin andel av gemensamma, indirekta kostnader.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dirty="0"/>
              <a:t>			Gäller enligt avgiftsförordning samt universitets och högskolors regleringsbrev.</a:t>
            </a:r>
          </a:p>
          <a:p>
            <a:pPr marL="0" indent="0">
              <a:spcBef>
                <a:spcPts val="600"/>
              </a:spcBef>
              <a:buNone/>
            </a:pPr>
            <a:endParaRPr lang="sv-SE" sz="1600" dirty="0"/>
          </a:p>
          <a:p>
            <a:r>
              <a:rPr lang="sv-SE" b="1" dirty="0" err="1">
                <a:solidFill>
                  <a:srgbClr val="0070C0"/>
                </a:solidFill>
              </a:rPr>
              <a:t>SUHF´s</a:t>
            </a:r>
            <a:r>
              <a:rPr lang="sv-SE" b="1" dirty="0">
                <a:solidFill>
                  <a:srgbClr val="0070C0"/>
                </a:solidFill>
              </a:rPr>
              <a:t> modell: 	</a:t>
            </a:r>
            <a:r>
              <a:rPr lang="sv-SE" sz="1600" dirty="0"/>
              <a:t>Lärosätesgemensam redovisningsmodell för direkta och indirekta kostnader</a:t>
            </a:r>
          </a:p>
          <a:p>
            <a:pPr marL="2743200" lvl="6" indent="0">
              <a:buNone/>
            </a:pPr>
            <a:r>
              <a:rPr lang="sv-SE" sz="1600" dirty="0"/>
              <a:t>SUHF = Sveriges Universitets- och Högskoleförbund</a:t>
            </a:r>
          </a:p>
          <a:p>
            <a:pPr marL="2743200" lvl="6" indent="0">
              <a:buNone/>
            </a:pPr>
            <a:endParaRPr lang="sv-SE" sz="2000" dirty="0">
              <a:solidFill>
                <a:srgbClr val="0070C0"/>
              </a:solidFill>
              <a:latin typeface="+mj-lt"/>
            </a:endParaRPr>
          </a:p>
          <a:p>
            <a:pPr marL="2743200" lvl="6" indent="0">
              <a:buNone/>
            </a:pPr>
            <a:endParaRPr lang="sv-SE" sz="1600" dirty="0"/>
          </a:p>
          <a:p>
            <a:pPr marL="2743200" lvl="6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52495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”OH-modell” </a:t>
            </a:r>
            <a:br>
              <a:rPr lang="sv-SE" sz="2800" dirty="0">
                <a:solidFill>
                  <a:srgbClr val="0070C0"/>
                </a:solidFill>
              </a:rPr>
            </a:br>
            <a:r>
              <a:rPr lang="sv-SE" sz="2800" b="0" dirty="0"/>
              <a:t> </a:t>
            </a:r>
            <a:r>
              <a:rPr lang="sv-SE" sz="2800" dirty="0"/>
              <a:t>Påslagsprocent</a:t>
            </a:r>
          </a:p>
        </p:txBody>
      </p:sp>
    </p:spTree>
    <p:extLst>
      <p:ext uri="{BB962C8B-B14F-4D97-AF65-F5344CB8AC3E}">
        <p14:creationId xmlns:p14="http://schemas.microsoft.com/office/powerpoint/2010/main" val="231222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un 16.9.potx" id="{C61BB7D9-BBAB-43CF-A8C6-54EC9D1D6368}" vid="{BC82BA5E-E059-4EB3-8CC4-73E58988101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2808</Words>
  <Application>Microsoft Office PowerPoint</Application>
  <PresentationFormat>Bredbild</PresentationFormat>
  <Paragraphs>330</Paragraphs>
  <Slides>27</Slides>
  <Notes>16</Notes>
  <HiddenSlides>2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Office-tema</vt:lpstr>
      <vt:lpstr>Mittuniversitetets ”OH-modell”</vt:lpstr>
      <vt:lpstr>Behov av modell för finansiering av gemensamma kostnader</vt:lpstr>
      <vt:lpstr>Kort om SUHF-modellen</vt:lpstr>
      <vt:lpstr>Modell redovisning och finansiering kostnader</vt:lpstr>
      <vt:lpstr>”OH-modell”  Redovisningsmodell för direkta och indirekta kostnader  Översiktlig beskrivning</vt:lpstr>
      <vt:lpstr>Ekonomisk redovisning i blandade verksamheter med flera olika finansiärer          Gemensam       Här uppstår kostnader           administration      gemensamma för flera          verksamheter sk.          indirekta kostnader                                    Producerar        Finansieras av   Utbildning och      många olika finansiärer   Forskning              i samverkan      Här genereras kostnader           med direkt koppling till          genomförda aktiviteter             </vt:lpstr>
      <vt:lpstr>PowerPoint-presentation</vt:lpstr>
      <vt:lpstr>Definitioner</vt:lpstr>
      <vt:lpstr>”OH-modell”   Påslagsprocent</vt:lpstr>
      <vt:lpstr>Förenklad organisationsbild                                                                                                 Inst.- och fak.gem stödverksamhet                   summeras i ekonomisk redovisning på fakultetsgem. nivå       ´                               </vt:lpstr>
      <vt:lpstr>Stödverksamhet grupperas efter koppling till Grundutbildning, Utbildningsprojekt och Forskningsprojekt                          Inst- och fak. gem stödverksamhet          </vt:lpstr>
      <vt:lpstr>PowerPoint-presentation</vt:lpstr>
      <vt:lpstr>Finansiering gemensam stödverksamhet  via kostnadspåslag i kärnverksamheten                            Universitetsgemensamt inkl förvaltning               Fakultets- och institutionsgem adm. (per fak)                 OBS! periodiserade löner, konsulter genererar ej OH-påslag konsultkostnader lärosäten genererar ej OH-påslag                                              </vt:lpstr>
      <vt:lpstr>OBS! </vt:lpstr>
      <vt:lpstr>Exempel Direkta kostnader som inräknas i stödverksamhet</vt:lpstr>
      <vt:lpstr>        </vt:lpstr>
      <vt:lpstr>”OH-modell”   Beräkningsmodell</vt:lpstr>
      <vt:lpstr> Beräkningsmodell OH%             OBS! Periodiserade löner och konsulter genererar ej OH-påslag           Konsultkostnader från andra lärosäten exkluderas från OH-påslag     </vt:lpstr>
      <vt:lpstr>PowerPoint-presentation</vt:lpstr>
      <vt:lpstr>PowerPoint-presentation</vt:lpstr>
      <vt:lpstr>”OH-modell”   Administration som direkt kostnad</vt:lpstr>
      <vt:lpstr>Direktdebitering av administration i kärnverksamhet</vt:lpstr>
      <vt:lpstr>”OH-modell”   Andra lärosäten</vt:lpstr>
      <vt:lpstr>OH-procent ej jämförbar mellan lärosäten</vt:lpstr>
      <vt:lpstr>Att tänka på:</vt:lpstr>
      <vt:lpstr>Samfinansiering ej avtalad OH</vt:lpstr>
      <vt:lpstr>Samfinansiering ej avtalad OH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Ek</dc:creator>
  <cp:lastModifiedBy>Ingrid Hallberg</cp:lastModifiedBy>
  <cp:revision>300</cp:revision>
  <cp:lastPrinted>2015-05-26T13:42:18Z</cp:lastPrinted>
  <dcterms:created xsi:type="dcterms:W3CDTF">2015-04-23T14:32:50Z</dcterms:created>
  <dcterms:modified xsi:type="dcterms:W3CDTF">2024-05-17T11:55:28Z</dcterms:modified>
</cp:coreProperties>
</file>