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6"/>
  </p:notesMasterIdLst>
  <p:sldIdLst>
    <p:sldId id="267" r:id="rId3"/>
    <p:sldId id="346" r:id="rId4"/>
    <p:sldId id="268" r:id="rId5"/>
    <p:sldId id="319" r:id="rId6"/>
    <p:sldId id="299" r:id="rId7"/>
    <p:sldId id="345" r:id="rId8"/>
    <p:sldId id="344" r:id="rId9"/>
    <p:sldId id="347" r:id="rId10"/>
    <p:sldId id="349" r:id="rId11"/>
    <p:sldId id="350" r:id="rId12"/>
    <p:sldId id="351" r:id="rId13"/>
    <p:sldId id="355" r:id="rId14"/>
    <p:sldId id="285" r:id="rId15"/>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autoAdjust="0"/>
  </p:normalViewPr>
  <p:slideViewPr>
    <p:cSldViewPr snapToGrid="0">
      <p:cViewPr varScale="1">
        <p:scale>
          <a:sx n="67" d="100"/>
          <a:sy n="67" d="100"/>
        </p:scale>
        <p:origin x="64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2F89CD7-9FE5-429F-B9E0-AA1946CCC9BD}" type="datetimeFigureOut">
              <a:rPr lang="sv-SE" smtClean="0"/>
              <a:t>2024-09-27</a:t>
            </a:fld>
            <a:endParaRPr lang="sv-SE" dirty="0"/>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dirty="0"/>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4</a:t>
            </a:fld>
            <a:endParaRPr lang="sv-SE" dirty="0"/>
          </a:p>
        </p:txBody>
      </p:sp>
    </p:spTree>
    <p:extLst>
      <p:ext uri="{BB962C8B-B14F-4D97-AF65-F5344CB8AC3E}">
        <p14:creationId xmlns:p14="http://schemas.microsoft.com/office/powerpoint/2010/main" val="149724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5</a:t>
            </a:fld>
            <a:endParaRPr lang="sv-SE" dirty="0"/>
          </a:p>
        </p:txBody>
      </p:sp>
    </p:spTree>
    <p:extLst>
      <p:ext uri="{BB962C8B-B14F-4D97-AF65-F5344CB8AC3E}">
        <p14:creationId xmlns:p14="http://schemas.microsoft.com/office/powerpoint/2010/main" val="33658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2188-90C9-4DE2-9CC5-BA3A554B768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29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2188-90C9-4DE2-9CC5-BA3A554B768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71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dirty="0"/>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dirty="0"/>
              <a:t>Klicka på ikonen för att lägga till en bild</a:t>
            </a:r>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2024-09-27</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0" y="2235600"/>
            <a:ext cx="5157787"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8800" y="3180015"/>
            <a:ext cx="5158800" cy="300964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0" y="1540800"/>
            <a:ext cx="10528878"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26208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12192000" cy="3420000"/>
          </a:xfrm>
        </p:spPr>
        <p:txBody>
          <a:bodyPr/>
          <a:lstStyle/>
          <a:p>
            <a:endParaRPr lang="sv-SE" dirty="0"/>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a:t>Stor rubrik</a:t>
            </a:r>
          </a:p>
        </p:txBody>
      </p:sp>
      <p:pic>
        <p:nvPicPr>
          <p:cNvPr id="5" name="107192D2-3778-4ECE-8BEC-1F42874D3F29" descr="759C4F0E-5528-4626-A835-687661AA8F96@familjenpange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9589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1050956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0"/>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29"/>
            <a:ext cx="10550525" cy="3836963"/>
          </a:xfrm>
        </p:spPr>
        <p:txBody>
          <a:bodyPr/>
          <a:lstStyle>
            <a:lvl1pPr>
              <a:lnSpc>
                <a:spcPct val="100000"/>
              </a:lnSpc>
              <a:spcBef>
                <a:spcPts val="1500"/>
              </a:spcBef>
              <a:spcAft>
                <a:spcPts val="0"/>
              </a:spcAft>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72505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dirty="0"/>
              <a:t>Klicka här för att ändra format</a:t>
            </a:r>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3323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113981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dirty="0"/>
              <a:t>Klicka på ikonen för att lägga till en bild</a:t>
            </a:r>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4000" y="2235600"/>
            <a:ext cx="5180400" cy="3942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059693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iagram 10"/>
          <p:cNvSpPr>
            <a:spLocks noGrp="1"/>
          </p:cNvSpPr>
          <p:nvPr>
            <p:ph type="chart" sz="quarter" idx="13"/>
          </p:nvPr>
        </p:nvSpPr>
        <p:spPr>
          <a:xfrm>
            <a:off x="6174000" y="2234963"/>
            <a:ext cx="5180400" cy="3942000"/>
          </a:xfrm>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2024-09-27</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24983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2024-09-27</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27286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endParaRPr lang="sv-SE" dirty="0"/>
          </a:p>
        </p:txBody>
      </p:sp>
      <p:sp>
        <p:nvSpPr>
          <p:cNvPr id="8" name="Platshållare för bild 12"/>
          <p:cNvSpPr>
            <a:spLocks noGrp="1"/>
          </p:cNvSpPr>
          <p:nvPr>
            <p:ph type="pic" sz="quarter" idx="15"/>
          </p:nvPr>
        </p:nvSpPr>
        <p:spPr>
          <a:xfrm>
            <a:off x="838800" y="2235600"/>
            <a:ext cx="5180400" cy="3942000"/>
          </a:xfrm>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2024-09-27</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420437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14999" cy="574296"/>
          </a:xfrm>
        </p:spPr>
        <p:txBody>
          <a:bodyPr/>
          <a:lstStyle/>
          <a:p>
            <a:r>
              <a:rPr lang="sv-SE" dirty="0"/>
              <a:t>Klicka här för att ändra format</a:t>
            </a:r>
          </a:p>
        </p:txBody>
      </p:sp>
      <p:sp>
        <p:nvSpPr>
          <p:cNvPr id="3" name="Platshållare för text 2"/>
          <p:cNvSpPr>
            <a:spLocks noGrp="1"/>
          </p:cNvSpPr>
          <p:nvPr>
            <p:ph type="body" idx="1"/>
          </p:nvPr>
        </p:nvSpPr>
        <p:spPr>
          <a:xfrm>
            <a:off x="838800" y="2235600"/>
            <a:ext cx="5157787"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38800" y="3180015"/>
            <a:ext cx="5158800" cy="300964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721210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0" y="1540800"/>
            <a:ext cx="10528878" cy="736844"/>
          </a:xfrm>
        </p:spPr>
        <p:txBody>
          <a:bodyPr/>
          <a:lstStyle/>
          <a:p>
            <a:r>
              <a:rPr lang="sv-SE" dirty="0"/>
              <a:t>Klicka här för att ändra format</a:t>
            </a:r>
          </a:p>
        </p:txBody>
      </p:sp>
      <p:sp>
        <p:nvSpPr>
          <p:cNvPr id="2" name="Platshållare för datum 1"/>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08286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97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0"/>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29"/>
            <a:ext cx="10550525" cy="3836963"/>
          </a:xfrm>
        </p:spPr>
        <p:txBody>
          <a:bodyPr/>
          <a:lstStyle>
            <a:lvl1pPr>
              <a:lnSpc>
                <a:spcPct val="100000"/>
              </a:lnSpc>
              <a:spcBef>
                <a:spcPts val="1500"/>
              </a:spcBef>
              <a:spcAft>
                <a:spcPts val="0"/>
              </a:spcAft>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2024-09-27</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dirty="0"/>
              <a:t>Klicka på ikonen för att lägga till ett diagram</a:t>
            </a:r>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2024-09-27</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dirty="0"/>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2024-09-27</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2024-09-27</a:t>
            </a:fld>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2024-09-27</a:t>
            </a:fld>
            <a:endParaRPr lang="sv-SE" dirty="0"/>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cxnSp>
        <p:nvCxnSpPr>
          <p:cNvPr id="9" name="Rak 8"/>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6894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094">
          <p15:clr>
            <a:srgbClr val="F26B43"/>
          </p15:clr>
        </p15:guide>
        <p15:guide id="4" orient="horz" pos="1480">
          <p15:clr>
            <a:srgbClr val="F26B43"/>
          </p15:clr>
        </p15:guide>
        <p15:guide id="5"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fif"/><Relationship Id="rId10" Type="http://schemas.openxmlformats.org/officeDocument/2006/relationships/image" Target="../media/image14.jfif"/><Relationship Id="rId4" Type="http://schemas.openxmlformats.org/officeDocument/2006/relationships/image" Target="../media/image8.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51000" y="1096091"/>
            <a:ext cx="9829801" cy="691200"/>
          </a:xfrm>
        </p:spPr>
        <p:txBody>
          <a:bodyPr/>
          <a:lstStyle/>
          <a:p>
            <a:r>
              <a:rPr lang="da-DK" sz="3600" dirty="0"/>
              <a:t>CER – Centrum för forskning om ekonomiska relationer</a:t>
            </a:r>
          </a:p>
        </p:txBody>
      </p:sp>
      <p:sp>
        <p:nvSpPr>
          <p:cNvPr id="3" name="Underrubrik 2"/>
          <p:cNvSpPr>
            <a:spLocks noGrp="1"/>
          </p:cNvSpPr>
          <p:nvPr>
            <p:ph type="subTitle" idx="1"/>
          </p:nvPr>
        </p:nvSpPr>
        <p:spPr>
          <a:xfrm>
            <a:off x="751001" y="2396589"/>
            <a:ext cx="9829800" cy="876000"/>
          </a:xfrm>
        </p:spPr>
        <p:txBody>
          <a:bodyPr/>
          <a:lstStyle/>
          <a:p>
            <a:pPr>
              <a:spcBef>
                <a:spcPts val="0"/>
              </a:spcBef>
            </a:pPr>
            <a:r>
              <a:rPr lang="sv-SE" sz="2000" b="0" dirty="0"/>
              <a:t>Forskning, utbildning och samverkan</a:t>
            </a:r>
          </a:p>
          <a:p>
            <a:pPr>
              <a:spcBef>
                <a:spcPts val="0"/>
              </a:spcBef>
            </a:pPr>
            <a:endParaRPr lang="sv-SE" sz="800" b="0" dirty="0"/>
          </a:p>
          <a:p>
            <a:pPr>
              <a:spcBef>
                <a:spcPts val="0"/>
              </a:spcBef>
            </a:pPr>
            <a:r>
              <a:rPr lang="da-DK" sz="1600" b="0" dirty="0"/>
              <a:t>www.miun.se/Forskning/forskningscentra/cer/</a:t>
            </a:r>
          </a:p>
        </p:txBody>
      </p:sp>
      <p:sp>
        <p:nvSpPr>
          <p:cNvPr id="5" name="Platshållare för bild 4">
            <a:extLst>
              <a:ext uri="{FF2B5EF4-FFF2-40B4-BE49-F238E27FC236}">
                <a16:creationId xmlns:a16="http://schemas.microsoft.com/office/drawing/2014/main" id="{00CEF506-9B36-4DB7-B577-6E31B5F5C155}"/>
              </a:ext>
            </a:extLst>
          </p:cNvPr>
          <p:cNvSpPr>
            <a:spLocks noGrp="1"/>
          </p:cNvSpPr>
          <p:nvPr>
            <p:ph type="pic" sz="quarter" idx="13"/>
          </p:nvPr>
        </p:nvSpPr>
        <p:spPr/>
        <p:txBody>
          <a:bodyPr/>
          <a:lstStyle/>
          <a:p>
            <a:endParaRPr lang="sv-SE" dirty="0"/>
          </a:p>
        </p:txBody>
      </p:sp>
      <p:pic>
        <p:nvPicPr>
          <p:cNvPr id="7" name="Bildobjekt 6">
            <a:extLst>
              <a:ext uri="{FF2B5EF4-FFF2-40B4-BE49-F238E27FC236}">
                <a16:creationId xmlns:a16="http://schemas.microsoft.com/office/drawing/2014/main" id="{E675A25C-26E9-4A70-9C55-70ABEADCB153}"/>
              </a:ext>
            </a:extLst>
          </p:cNvPr>
          <p:cNvPicPr>
            <a:picLocks noChangeAspect="1"/>
          </p:cNvPicPr>
          <p:nvPr/>
        </p:nvPicPr>
        <p:blipFill>
          <a:blip r:embed="rId2"/>
          <a:stretch>
            <a:fillRect/>
          </a:stretch>
        </p:blipFill>
        <p:spPr>
          <a:xfrm>
            <a:off x="0" y="3420000"/>
            <a:ext cx="12192000" cy="4559807"/>
          </a:xfrm>
          <a:prstGeom prst="rect">
            <a:avLst/>
          </a:prstGeom>
        </p:spPr>
      </p:pic>
      <p:pic>
        <p:nvPicPr>
          <p:cNvPr id="2" name="Bildobjekt 1">
            <a:extLst>
              <a:ext uri="{FF2B5EF4-FFF2-40B4-BE49-F238E27FC236}">
                <a16:creationId xmlns:a16="http://schemas.microsoft.com/office/drawing/2014/main" id="{62D86B81-B276-45E4-B7E6-48D9A072602E}"/>
              </a:ext>
            </a:extLst>
          </p:cNvPr>
          <p:cNvPicPr>
            <a:picLocks noChangeAspect="1"/>
          </p:cNvPicPr>
          <p:nvPr/>
        </p:nvPicPr>
        <p:blipFill>
          <a:blip r:embed="rId3"/>
          <a:stretch>
            <a:fillRect/>
          </a:stretch>
        </p:blipFill>
        <p:spPr>
          <a:xfrm>
            <a:off x="9904914" y="247048"/>
            <a:ext cx="1865538" cy="908383"/>
          </a:xfrm>
          <a:prstGeom prst="rect">
            <a:avLst/>
          </a:prstGeom>
        </p:spPr>
      </p:pic>
    </p:spTree>
    <p:extLst>
      <p:ext uri="{BB962C8B-B14F-4D97-AF65-F5344CB8AC3E}">
        <p14:creationId xmlns:p14="http://schemas.microsoft.com/office/powerpoint/2010/main" val="428177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7FC233-A1D0-CF4E-8176-3D074379BE15}"/>
              </a:ext>
            </a:extLst>
          </p:cNvPr>
          <p:cNvSpPr>
            <a:spLocks noGrp="1"/>
          </p:cNvSpPr>
          <p:nvPr>
            <p:ph type="title"/>
          </p:nvPr>
        </p:nvSpPr>
        <p:spPr>
          <a:xfrm>
            <a:off x="838800" y="1116851"/>
            <a:ext cx="10550525" cy="570633"/>
          </a:xfrm>
        </p:spPr>
        <p:txBody>
          <a:bodyPr/>
          <a:lstStyle/>
          <a:p>
            <a:r>
              <a:rPr lang="sv-SE" dirty="0"/>
              <a:t>CER – nytt utbildningsprogram</a:t>
            </a:r>
          </a:p>
        </p:txBody>
      </p:sp>
      <p:sp>
        <p:nvSpPr>
          <p:cNvPr id="3" name="Platshållare för innehåll 2">
            <a:extLst>
              <a:ext uri="{FF2B5EF4-FFF2-40B4-BE49-F238E27FC236}">
                <a16:creationId xmlns:a16="http://schemas.microsoft.com/office/drawing/2014/main" id="{7E5A73A8-0CE8-DA1F-2EE0-73EDD5C6F4A0}"/>
              </a:ext>
            </a:extLst>
          </p:cNvPr>
          <p:cNvSpPr>
            <a:spLocks noGrp="1"/>
          </p:cNvSpPr>
          <p:nvPr>
            <p:ph idx="1"/>
          </p:nvPr>
        </p:nvSpPr>
        <p:spPr>
          <a:xfrm>
            <a:off x="838800" y="1687485"/>
            <a:ext cx="10550525" cy="4386608"/>
          </a:xfrm>
        </p:spPr>
        <p:txBody>
          <a:bodyPr/>
          <a:lstStyle/>
          <a:p>
            <a:r>
              <a:rPr lang="sv-SE" dirty="0"/>
              <a:t>Civilekonomprogrammet, 240 hp</a:t>
            </a:r>
          </a:p>
          <a:p>
            <a:endParaRPr lang="sv-SE" sz="1200" b="0" dirty="0"/>
          </a:p>
          <a:p>
            <a:endParaRPr lang="sv-SE" sz="1200" b="0" dirty="0"/>
          </a:p>
          <a:p>
            <a:endParaRPr lang="sv-SE" sz="1200" b="0" dirty="0"/>
          </a:p>
          <a:p>
            <a:endParaRPr lang="sv-SE" sz="1200" b="0" dirty="0"/>
          </a:p>
          <a:p>
            <a:endParaRPr lang="sv-SE" sz="1200" b="0" dirty="0"/>
          </a:p>
          <a:p>
            <a:endParaRPr lang="sv-SE" sz="1200" b="0" dirty="0"/>
          </a:p>
          <a:p>
            <a:endParaRPr lang="sv-SE" sz="1200" b="0" dirty="0"/>
          </a:p>
          <a:p>
            <a:r>
              <a:rPr lang="sv-SE" sz="1200" b="0" dirty="0"/>
              <a:t>Studera på Mittuniversitetets civilekonomprogram med teknikstött lärande. Du kan söka till någon av våra campusorter Sundsvall eller Östersund, studera på campus med tillgång till mentorer och praktikplatser, närhet till lärare och en familjär studiemiljö samt med hjälp av de möjligheter som teknikstött lärande ger.</a:t>
            </a:r>
          </a:p>
          <a:p>
            <a:r>
              <a:rPr lang="sv-SE" sz="1200" b="0" dirty="0"/>
              <a:t>Studierna i företagsekonomi och kompletterande ämnen är starkt kopplade till arbetslivet i form av gästföreläsningar, skarpa case och praktik. Via våra branschnätverk kan vi erbjuda en mångfald av näringslivsinslag genom hela utbildningen.</a:t>
            </a:r>
          </a:p>
          <a:p>
            <a:endParaRPr lang="sv-SE" sz="1200" b="0" dirty="0"/>
          </a:p>
          <a:p>
            <a:endParaRPr lang="sv-SE" dirty="0"/>
          </a:p>
        </p:txBody>
      </p:sp>
      <p:pic>
        <p:nvPicPr>
          <p:cNvPr id="15" name="Platshållare för bild 14">
            <a:extLst>
              <a:ext uri="{FF2B5EF4-FFF2-40B4-BE49-F238E27FC236}">
                <a16:creationId xmlns:a16="http://schemas.microsoft.com/office/drawing/2014/main" id="{5018B7D8-E14C-4EF8-AD6C-AA6402DED4FD}"/>
              </a:ext>
            </a:extLst>
          </p:cNvPr>
          <p:cNvPicPr>
            <a:picLocks noChangeAspect="1"/>
          </p:cNvPicPr>
          <p:nvPr/>
        </p:nvPicPr>
        <p:blipFill>
          <a:blip r:embed="rId2" cstate="print">
            <a:extLst>
              <a:ext uri="{28A0092B-C50C-407E-A947-70E740481C1C}">
                <a14:useLocalDpi xmlns:a14="http://schemas.microsoft.com/office/drawing/2010/main" val="0"/>
              </a:ext>
            </a:extLst>
          </a:blip>
          <a:srcRect t="28965" b="28965"/>
          <a:stretch>
            <a:fillRect/>
          </a:stretch>
        </p:blipFill>
        <p:spPr>
          <a:xfrm>
            <a:off x="936969" y="2130752"/>
            <a:ext cx="9256280" cy="2596496"/>
          </a:xfrm>
          <a:prstGeom prst="rect">
            <a:avLst/>
          </a:prstGeom>
        </p:spPr>
      </p:pic>
      <p:pic>
        <p:nvPicPr>
          <p:cNvPr id="4" name="Bildobjekt 3">
            <a:extLst>
              <a:ext uri="{FF2B5EF4-FFF2-40B4-BE49-F238E27FC236}">
                <a16:creationId xmlns:a16="http://schemas.microsoft.com/office/drawing/2014/main" id="{2B577CAF-4560-4C3D-EDC3-4FAEAAD2EC73}"/>
              </a:ext>
            </a:extLst>
          </p:cNvPr>
          <p:cNvPicPr>
            <a:picLocks noChangeAspect="1"/>
          </p:cNvPicPr>
          <p:nvPr/>
        </p:nvPicPr>
        <p:blipFill>
          <a:blip r:embed="rId3"/>
          <a:stretch>
            <a:fillRect/>
          </a:stretch>
        </p:blipFill>
        <p:spPr>
          <a:xfrm>
            <a:off x="9906114" y="297595"/>
            <a:ext cx="1865538" cy="908383"/>
          </a:xfrm>
          <a:prstGeom prst="rect">
            <a:avLst/>
          </a:prstGeom>
        </p:spPr>
      </p:pic>
    </p:spTree>
    <p:extLst>
      <p:ext uri="{BB962C8B-B14F-4D97-AF65-F5344CB8AC3E}">
        <p14:creationId xmlns:p14="http://schemas.microsoft.com/office/powerpoint/2010/main" val="256143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7FC233-A1D0-CF4E-8176-3D074379BE15}"/>
              </a:ext>
            </a:extLst>
          </p:cNvPr>
          <p:cNvSpPr>
            <a:spLocks noGrp="1"/>
          </p:cNvSpPr>
          <p:nvPr>
            <p:ph type="title"/>
          </p:nvPr>
        </p:nvSpPr>
        <p:spPr>
          <a:xfrm>
            <a:off x="838800" y="1116851"/>
            <a:ext cx="10550525" cy="570633"/>
          </a:xfrm>
        </p:spPr>
        <p:txBody>
          <a:bodyPr/>
          <a:lstStyle/>
          <a:p>
            <a:r>
              <a:rPr lang="sv-SE" dirty="0"/>
              <a:t>CER – uppdragsutbildning</a:t>
            </a:r>
          </a:p>
        </p:txBody>
      </p:sp>
      <p:sp>
        <p:nvSpPr>
          <p:cNvPr id="3" name="Platshållare för innehåll 2">
            <a:extLst>
              <a:ext uri="{FF2B5EF4-FFF2-40B4-BE49-F238E27FC236}">
                <a16:creationId xmlns:a16="http://schemas.microsoft.com/office/drawing/2014/main" id="{7E5A73A8-0CE8-DA1F-2EE0-73EDD5C6F4A0}"/>
              </a:ext>
            </a:extLst>
          </p:cNvPr>
          <p:cNvSpPr>
            <a:spLocks noGrp="1"/>
          </p:cNvSpPr>
          <p:nvPr>
            <p:ph idx="1"/>
          </p:nvPr>
        </p:nvSpPr>
        <p:spPr>
          <a:xfrm>
            <a:off x="838800" y="1906560"/>
            <a:ext cx="10686450" cy="3236940"/>
          </a:xfrm>
        </p:spPr>
        <p:txBody>
          <a:bodyPr/>
          <a:lstStyle/>
          <a:p>
            <a:pPr marL="0" indent="0" algn="l" rtl="0" eaLnBrk="1" fontAlgn="b" latinLnBrk="0" hangingPunct="1">
              <a:spcBef>
                <a:spcPts val="0"/>
              </a:spcBef>
              <a:spcAft>
                <a:spcPts val="0"/>
              </a:spcAft>
              <a:buNone/>
            </a:pPr>
            <a:r>
              <a:rPr lang="sv-SE" sz="1800" i="0" u="none" strike="noStrike" kern="1200" dirty="0">
                <a:effectLst/>
                <a:latin typeface="Arial" panose="020B0604020202020204" pitchFamily="34" charset="0"/>
              </a:rPr>
              <a:t>CER utvecklar och genomför flexibla, teknikstödda kursmoduler på grundläggande och avancerad nivå </a:t>
            </a:r>
            <a:endParaRPr lang="sv-SE" sz="1800" b="1" dirty="0">
              <a:solidFill>
                <a:srgbClr val="FFFFFF"/>
              </a:solidFill>
              <a:highlight>
                <a:srgbClr val="005CB9"/>
              </a:highlight>
              <a:latin typeface="Arial" panose="020B0604020202020204" pitchFamily="34" charset="0"/>
            </a:endParaRPr>
          </a:p>
          <a:p>
            <a:pPr marL="0" indent="0" algn="l" rtl="0" eaLnBrk="1" fontAlgn="b" latinLnBrk="0" hangingPunct="1">
              <a:spcBef>
                <a:spcPts val="0"/>
              </a:spcBef>
              <a:spcAft>
                <a:spcPts val="0"/>
              </a:spcAft>
              <a:buNone/>
            </a:pPr>
            <a:endParaRPr lang="sv-SE" sz="1800" b="1" i="0" u="none" strike="noStrike" kern="1200" dirty="0">
              <a:solidFill>
                <a:srgbClr val="FFFFFF"/>
              </a:solidFill>
              <a:effectLst/>
              <a:highlight>
                <a:srgbClr val="005CB9"/>
              </a:highlight>
              <a:latin typeface="Arial" panose="020B0604020202020204" pitchFamily="34" charset="0"/>
            </a:endParaRPr>
          </a:p>
          <a:p>
            <a:pPr marL="0" indent="0" algn="l" rtl="0" eaLnBrk="1" fontAlgn="b" latinLnBrk="0" hangingPunct="1">
              <a:spcBef>
                <a:spcPts val="0"/>
              </a:spcBef>
              <a:spcAft>
                <a:spcPts val="0"/>
              </a:spcAft>
              <a:buNone/>
            </a:pPr>
            <a:r>
              <a:rPr lang="sv-SE" sz="1800" i="1" u="none" strike="noStrike" kern="1200" dirty="0">
                <a:effectLst/>
                <a:latin typeface="Arial" panose="020B0604020202020204" pitchFamily="34" charset="0"/>
                <a:cs typeface="Arial" panose="020B0604020202020204" pitchFamily="34" charset="0"/>
              </a:rPr>
              <a:t>Grundläggande nivå – Företagsekonomi GR (A)</a:t>
            </a:r>
          </a:p>
          <a:p>
            <a:pPr marL="0" indent="0" algn="l" rtl="0" eaLnBrk="1" fontAlgn="b" latinLnBrk="0" hangingPunct="1">
              <a:spcBef>
                <a:spcPts val="0"/>
              </a:spcBef>
              <a:spcAft>
                <a:spcPts val="0"/>
              </a:spcAft>
              <a:buNone/>
            </a:pPr>
            <a:endParaRPr lang="sv-SE" sz="800" i="0" u="none" strike="noStrike" dirty="0">
              <a:effectLst/>
              <a:latin typeface="Arial" panose="020B0604020202020204" pitchFamily="34" charset="0"/>
              <a:cs typeface="Arial" panose="020B0604020202020204" pitchFamily="34" charset="0"/>
            </a:endParaRPr>
          </a:p>
          <a:p>
            <a:pPr marL="0" indent="0" algn="l" rtl="0" eaLnBrk="1" fontAlgn="b" latinLnBrk="0" hangingPunct="1">
              <a:spcBef>
                <a:spcPts val="0"/>
              </a:spcBef>
              <a:spcAft>
                <a:spcPts val="0"/>
              </a:spcAft>
              <a:buNone/>
            </a:pPr>
            <a:r>
              <a:rPr lang="sv-SE" sz="1800" i="0" u="none" strike="noStrike" kern="1200" dirty="0">
                <a:effectLst/>
                <a:latin typeface="+mn-lt"/>
                <a:cs typeface="Arial" panose="020B0604020202020204" pitchFamily="34" charset="0"/>
              </a:rPr>
              <a:t>AI och affärsmässig intelligens: 	Värdeskapande AI, 1,5 hp</a:t>
            </a:r>
            <a:endParaRPr lang="sv-SE" sz="1800" i="0" u="none" strike="noStrike" dirty="0">
              <a:effectLst/>
              <a:latin typeface="+mn-lt"/>
              <a:cs typeface="Arial" panose="020B0604020202020204" pitchFamily="34" charset="0"/>
            </a:endParaRPr>
          </a:p>
          <a:p>
            <a:pPr marL="0" indent="0" algn="l" rtl="0" eaLnBrk="1" fontAlgn="b" latinLnBrk="0" hangingPunct="1">
              <a:spcBef>
                <a:spcPts val="0"/>
              </a:spcBef>
              <a:spcAft>
                <a:spcPts val="0"/>
              </a:spcAft>
              <a:buNone/>
            </a:pPr>
            <a:r>
              <a:rPr lang="sv-SE" sz="1800" i="0" u="none" strike="noStrike" kern="1200" dirty="0">
                <a:effectLst/>
                <a:latin typeface="+mn-lt"/>
                <a:cs typeface="Arial" panose="020B0604020202020204" pitchFamily="34" charset="0"/>
              </a:rPr>
              <a:t>Finansiell reglering och tillsyn: 	Riskhantering, 1,5 hp</a:t>
            </a:r>
            <a:endParaRPr lang="sv-SE" sz="1800" i="0" u="none" strike="noStrike" dirty="0">
              <a:effectLst/>
              <a:latin typeface="+mn-lt"/>
              <a:cs typeface="Arial" panose="020B0604020202020204" pitchFamily="34" charset="0"/>
            </a:endParaRPr>
          </a:p>
          <a:p>
            <a:pPr marL="0" indent="0" algn="l" rtl="0" eaLnBrk="1" fontAlgn="b" latinLnBrk="0" hangingPunct="1">
              <a:spcBef>
                <a:spcPts val="0"/>
              </a:spcBef>
              <a:spcAft>
                <a:spcPts val="0"/>
              </a:spcAft>
              <a:buNone/>
            </a:pPr>
            <a:r>
              <a:rPr lang="sv-SE" sz="1800" i="0" u="none" strike="noStrike" kern="1200" dirty="0">
                <a:effectLst/>
                <a:latin typeface="+mn-lt"/>
                <a:cs typeface="Arial" panose="020B0604020202020204" pitchFamily="34" charset="0"/>
              </a:rPr>
              <a:t>Förändringsledning: 		Förändring, projekt och processer, 1,5 hp</a:t>
            </a:r>
            <a:endParaRPr lang="sv-SE" sz="1800" i="0" u="none" strike="noStrike" dirty="0">
              <a:effectLst/>
              <a:latin typeface="+mn-lt"/>
              <a:cs typeface="Arial" panose="020B0604020202020204" pitchFamily="34" charset="0"/>
            </a:endParaRPr>
          </a:p>
          <a:p>
            <a:pPr marL="0" indent="0" algn="l" rtl="0" eaLnBrk="1" fontAlgn="b" latinLnBrk="0" hangingPunct="1">
              <a:spcBef>
                <a:spcPts val="0"/>
              </a:spcBef>
              <a:spcAft>
                <a:spcPts val="0"/>
              </a:spcAft>
              <a:buNone/>
            </a:pPr>
            <a:r>
              <a:rPr lang="sv-SE" sz="1800" i="0" u="none" strike="noStrike" kern="1200" dirty="0">
                <a:effectLst/>
                <a:latin typeface="+mn-lt"/>
                <a:cs typeface="Arial" panose="020B0604020202020204" pitchFamily="34" charset="0"/>
              </a:rPr>
              <a:t>Förändringsledning: 		Innovation inom offentlig sektor, drivkrafter och barriärer, 1,5 hp </a:t>
            </a:r>
            <a:endParaRPr lang="sv-SE" sz="1800" i="0" u="none" strike="noStrike" dirty="0">
              <a:effectLst/>
              <a:latin typeface="+mn-lt"/>
              <a:cs typeface="Arial" panose="020B0604020202020204" pitchFamily="34" charset="0"/>
            </a:endParaRPr>
          </a:p>
          <a:p>
            <a:pPr marL="0" indent="0" algn="l" rtl="0" eaLnBrk="1" fontAlgn="b" latinLnBrk="0" hangingPunct="1">
              <a:spcBef>
                <a:spcPts val="0"/>
              </a:spcBef>
              <a:spcAft>
                <a:spcPts val="0"/>
              </a:spcAft>
              <a:buNone/>
            </a:pPr>
            <a:r>
              <a:rPr lang="sv-SE" sz="1800" i="0" u="none" strike="noStrike" kern="1200" dirty="0">
                <a:effectLst/>
                <a:latin typeface="+mn-lt"/>
                <a:cs typeface="Arial" panose="020B0604020202020204" pitchFamily="34" charset="0"/>
              </a:rPr>
              <a:t>Förändringsledning: 		Strategiskt styrd kompetensutveckling, 1,5 hp </a:t>
            </a:r>
            <a:endParaRPr lang="sv-SE" sz="1800" i="0" u="none" strike="noStrike" dirty="0">
              <a:effectLst/>
              <a:latin typeface="+mn-lt"/>
              <a:cs typeface="Arial" panose="020B0604020202020204" pitchFamily="34" charset="0"/>
            </a:endParaRPr>
          </a:p>
          <a:p>
            <a:pPr marL="0" indent="0" algn="l" rtl="0" eaLnBrk="1" fontAlgn="b" latinLnBrk="0" hangingPunct="1">
              <a:spcBef>
                <a:spcPts val="0"/>
              </a:spcBef>
              <a:spcAft>
                <a:spcPts val="0"/>
              </a:spcAft>
              <a:buNone/>
            </a:pPr>
            <a:r>
              <a:rPr lang="sv-SE" sz="1800" i="0" u="none" strike="noStrike" kern="1200" dirty="0">
                <a:effectLst/>
                <a:latin typeface="+mn-lt"/>
                <a:cs typeface="Arial" panose="020B0604020202020204" pitchFamily="34" charset="0"/>
              </a:rPr>
              <a:t>Verksamhetsutveckling: 		Individer, kärnkompetens och expertis, 1,5 hp</a:t>
            </a:r>
            <a:endParaRPr lang="sv-SE" sz="1800" i="0" u="none" strike="noStrike" dirty="0">
              <a:effectLst/>
              <a:latin typeface="+mn-lt"/>
              <a:cs typeface="Arial" panose="020B0604020202020204" pitchFamily="34" charset="0"/>
            </a:endParaRPr>
          </a:p>
          <a:p>
            <a:pPr marL="0" indent="0" algn="l" rtl="0" eaLnBrk="1" fontAlgn="b" latinLnBrk="0" hangingPunct="1">
              <a:spcBef>
                <a:spcPts val="0"/>
              </a:spcBef>
              <a:spcAft>
                <a:spcPts val="0"/>
              </a:spcAft>
              <a:buNone/>
            </a:pPr>
            <a:r>
              <a:rPr lang="sv-SE" sz="1800" i="0" u="none" strike="noStrike" kern="1200" dirty="0">
                <a:effectLst/>
                <a:latin typeface="+mn-lt"/>
                <a:cs typeface="Arial" panose="020B0604020202020204" pitchFamily="34" charset="0"/>
              </a:rPr>
              <a:t>Verksamhetsutveckling: 		Teamarbete och teamutveckling, 1,5 hp</a:t>
            </a:r>
            <a:endParaRPr lang="sv-SE" sz="1800" i="0" u="none" strike="noStrike" dirty="0">
              <a:effectLst/>
              <a:latin typeface="+mn-lt"/>
              <a:cs typeface="Arial" panose="020B0604020202020204" pitchFamily="34" charset="0"/>
            </a:endParaRPr>
          </a:p>
          <a:p>
            <a:pPr marL="0" marR="0" indent="0" algn="l" rtl="0" eaLnBrk="1" fontAlgn="auto" latinLnBrk="0" hangingPunct="1">
              <a:spcBef>
                <a:spcPts val="0"/>
              </a:spcBef>
              <a:spcAft>
                <a:spcPts val="0"/>
              </a:spcAft>
              <a:buNone/>
            </a:pPr>
            <a:r>
              <a:rPr lang="sv-SE" sz="1800" i="0" u="none" strike="noStrike" kern="1200" dirty="0">
                <a:effectLst/>
                <a:latin typeface="+mn-lt"/>
                <a:cs typeface="Arial" panose="020B0604020202020204" pitchFamily="34" charset="0"/>
              </a:rPr>
              <a:t>Verksamhetsutveckling: 		Organisationer och organisationsutveckling, 1,5 hp</a:t>
            </a:r>
            <a:endParaRPr lang="sv-SE" sz="1800" i="0" u="none" strike="noStrike" dirty="0">
              <a:effectLst/>
              <a:latin typeface="+mn-lt"/>
              <a:cs typeface="Arial" panose="020B0604020202020204" pitchFamily="34" charset="0"/>
            </a:endParaRPr>
          </a:p>
          <a:p>
            <a:pPr marL="0" marR="0" indent="0" algn="l" rtl="0" eaLnBrk="1" fontAlgn="auto" latinLnBrk="0" hangingPunct="1">
              <a:spcBef>
                <a:spcPts val="0"/>
              </a:spcBef>
              <a:spcAft>
                <a:spcPts val="0"/>
              </a:spcAft>
              <a:buNone/>
            </a:pPr>
            <a:r>
              <a:rPr lang="sv-SE" sz="1800" i="0" u="none" strike="noStrike" kern="1200" dirty="0">
                <a:effectLst/>
                <a:latin typeface="+mn-lt"/>
                <a:cs typeface="Arial" panose="020B0604020202020204" pitchFamily="34" charset="0"/>
              </a:rPr>
              <a:t>Verksamhetsutveckling: 		Självledarskap, 1,5 hp</a:t>
            </a:r>
            <a:endParaRPr lang="sv-SE" sz="1800" dirty="0">
              <a:latin typeface="+mn-lt"/>
              <a:cs typeface="Arial" panose="020B0604020202020204" pitchFamily="34" charset="0"/>
            </a:endParaRPr>
          </a:p>
          <a:p>
            <a:pPr marL="0" marR="0" indent="0" algn="l" rtl="0" eaLnBrk="1" fontAlgn="auto" latinLnBrk="0" hangingPunct="1">
              <a:spcBef>
                <a:spcPts val="0"/>
              </a:spcBef>
              <a:spcAft>
                <a:spcPts val="0"/>
              </a:spcAft>
              <a:buNone/>
            </a:pPr>
            <a:r>
              <a:rPr lang="sv-SE" sz="1800" i="0" u="none" strike="noStrike" kern="1200" dirty="0">
                <a:effectLst/>
                <a:latin typeface="+mn-lt"/>
                <a:cs typeface="Arial" panose="020B0604020202020204" pitchFamily="34" charset="0"/>
              </a:rPr>
              <a:t>Projektarbete: 			Projektbaserad implementering, 6 hp</a:t>
            </a:r>
          </a:p>
          <a:p>
            <a:pPr marL="0" indent="0">
              <a:spcBef>
                <a:spcPts val="0"/>
              </a:spcBef>
              <a:buNone/>
            </a:pPr>
            <a:r>
              <a:rPr lang="sv-SE" sz="1800" dirty="0">
                <a:effectLst/>
                <a:latin typeface="+mn-lt"/>
                <a:ea typeface="Times New Roman" panose="02020603050405020304" pitchFamily="18" charset="0"/>
              </a:rPr>
              <a:t>Företagsekonomi: 		Ledarskap, medarbetarskap och organisation, 7,5 hp </a:t>
            </a:r>
          </a:p>
          <a:p>
            <a:pPr marL="0" marR="0" indent="0" algn="l" rtl="0" eaLnBrk="1" fontAlgn="auto" latinLnBrk="0" hangingPunct="1">
              <a:spcBef>
                <a:spcPts val="0"/>
              </a:spcBef>
              <a:spcAft>
                <a:spcPts val="0"/>
              </a:spcAft>
              <a:buNone/>
            </a:pPr>
            <a:r>
              <a:rPr lang="sv-SE" sz="1800" dirty="0">
                <a:effectLst/>
                <a:latin typeface="+mn-lt"/>
                <a:ea typeface="Times New Roman" panose="02020603050405020304" pitchFamily="18" charset="0"/>
              </a:rPr>
              <a:t>Företagsekonomi: 		Att leda i förändring inom offentlig sektor, 7,5 hp</a:t>
            </a:r>
            <a:endParaRPr lang="sv-SE" sz="1800" i="0" u="none" strike="noStrike" dirty="0">
              <a:effectLst/>
              <a:latin typeface="+mn-lt"/>
              <a:cs typeface="Arial" panose="020B0604020202020204" pitchFamily="34" charset="0"/>
            </a:endParaRPr>
          </a:p>
          <a:p>
            <a:pPr marL="0" indent="0">
              <a:buNone/>
            </a:pPr>
            <a:endParaRPr lang="sv-SE" sz="1200" b="0" dirty="0"/>
          </a:p>
          <a:p>
            <a:endParaRPr lang="sv-SE" dirty="0"/>
          </a:p>
        </p:txBody>
      </p:sp>
      <p:pic>
        <p:nvPicPr>
          <p:cNvPr id="4" name="Bildobjekt 3">
            <a:extLst>
              <a:ext uri="{FF2B5EF4-FFF2-40B4-BE49-F238E27FC236}">
                <a16:creationId xmlns:a16="http://schemas.microsoft.com/office/drawing/2014/main" id="{6A1426A8-770B-4B32-612B-D1A8B97E6F7A}"/>
              </a:ext>
            </a:extLst>
          </p:cNvPr>
          <p:cNvPicPr>
            <a:picLocks noChangeAspect="1"/>
          </p:cNvPicPr>
          <p:nvPr/>
        </p:nvPicPr>
        <p:blipFill>
          <a:blip r:embed="rId2"/>
          <a:stretch>
            <a:fillRect/>
          </a:stretch>
        </p:blipFill>
        <p:spPr>
          <a:xfrm>
            <a:off x="9906114" y="297595"/>
            <a:ext cx="1865538" cy="908383"/>
          </a:xfrm>
          <a:prstGeom prst="rect">
            <a:avLst/>
          </a:prstGeom>
        </p:spPr>
      </p:pic>
    </p:spTree>
    <p:extLst>
      <p:ext uri="{BB962C8B-B14F-4D97-AF65-F5344CB8AC3E}">
        <p14:creationId xmlns:p14="http://schemas.microsoft.com/office/powerpoint/2010/main" val="47936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10629EE-B9A1-4C2B-8CA3-DFA996DC8A23}"/>
              </a:ext>
            </a:extLst>
          </p:cNvPr>
          <p:cNvSpPr>
            <a:spLocks noGrp="1"/>
          </p:cNvSpPr>
          <p:nvPr>
            <p:ph type="title"/>
          </p:nvPr>
        </p:nvSpPr>
        <p:spPr>
          <a:xfrm>
            <a:off x="840401" y="1110837"/>
            <a:ext cx="10550525" cy="652145"/>
          </a:xfrm>
        </p:spPr>
        <p:txBody>
          <a:bodyPr/>
          <a:lstStyle/>
          <a:p>
            <a:r>
              <a:rPr lang="sv-SE" dirty="0"/>
              <a:t>CER – kommunikation</a:t>
            </a:r>
          </a:p>
        </p:txBody>
      </p:sp>
      <p:sp>
        <p:nvSpPr>
          <p:cNvPr id="10" name="Platshållare för innehåll 9">
            <a:extLst>
              <a:ext uri="{FF2B5EF4-FFF2-40B4-BE49-F238E27FC236}">
                <a16:creationId xmlns:a16="http://schemas.microsoft.com/office/drawing/2014/main" id="{F953F95D-B88E-4188-821F-CCCEDBB62122}"/>
              </a:ext>
            </a:extLst>
          </p:cNvPr>
          <p:cNvSpPr>
            <a:spLocks noGrp="1"/>
          </p:cNvSpPr>
          <p:nvPr>
            <p:ph idx="1"/>
          </p:nvPr>
        </p:nvSpPr>
        <p:spPr>
          <a:xfrm>
            <a:off x="820738" y="2144829"/>
            <a:ext cx="9932988" cy="3836963"/>
          </a:xfrm>
        </p:spPr>
        <p:txBody>
          <a:bodyPr/>
          <a:lstStyle/>
          <a:p>
            <a:pPr>
              <a:spcBef>
                <a:spcPts val="1200"/>
              </a:spcBef>
              <a:spcAft>
                <a:spcPts val="300"/>
              </a:spcAft>
            </a:pPr>
            <a:r>
              <a:rPr lang="sv-SE" sz="2400" dirty="0" err="1"/>
              <a:t>CERs</a:t>
            </a:r>
            <a:r>
              <a:rPr lang="sv-SE" sz="2400" dirty="0"/>
              <a:t> webbplats: </a:t>
            </a:r>
            <a:r>
              <a:rPr lang="da-DK" b="0" dirty="0">
                <a:solidFill>
                  <a:srgbClr val="FF0000"/>
                </a:solidFill>
              </a:rPr>
              <a:t>www.miun.se/Forskning/forskningscentra/cer/</a:t>
            </a:r>
            <a:endParaRPr lang="sv-SE" dirty="0">
              <a:solidFill>
                <a:srgbClr val="FF0000"/>
              </a:solidFill>
            </a:endParaRPr>
          </a:p>
          <a:p>
            <a:pPr>
              <a:spcBef>
                <a:spcPts val="1200"/>
              </a:spcBef>
              <a:spcAft>
                <a:spcPts val="300"/>
              </a:spcAft>
            </a:pPr>
            <a:r>
              <a:rPr lang="sv-SE" sz="2400" dirty="0"/>
              <a:t>Fyra nyhetsbrev per år</a:t>
            </a:r>
          </a:p>
          <a:p>
            <a:pPr>
              <a:spcBef>
                <a:spcPts val="1200"/>
              </a:spcBef>
              <a:spcAft>
                <a:spcPts val="300"/>
              </a:spcAft>
            </a:pPr>
            <a:r>
              <a:rPr lang="sv-SE" sz="2400" dirty="0"/>
              <a:t>Bloggar</a:t>
            </a:r>
          </a:p>
          <a:p>
            <a:pPr>
              <a:spcBef>
                <a:spcPts val="1200"/>
              </a:spcBef>
              <a:spcAft>
                <a:spcPts val="300"/>
              </a:spcAft>
            </a:pPr>
            <a:r>
              <a:rPr lang="sv-SE" sz="2400" dirty="0"/>
              <a:t>Poddar</a:t>
            </a:r>
          </a:p>
          <a:p>
            <a:pPr>
              <a:spcBef>
                <a:spcPts val="1200"/>
              </a:spcBef>
              <a:spcAft>
                <a:spcPts val="300"/>
              </a:spcAft>
            </a:pPr>
            <a:r>
              <a:rPr lang="sv-SE" sz="2400" dirty="0"/>
              <a:t>Inspelade webbinarier</a:t>
            </a:r>
          </a:p>
          <a:p>
            <a:pPr>
              <a:spcBef>
                <a:spcPts val="1200"/>
              </a:spcBef>
              <a:spcAft>
                <a:spcPts val="300"/>
              </a:spcAft>
            </a:pPr>
            <a:r>
              <a:rPr lang="sv-SE" sz="2400" dirty="0"/>
              <a:t>LinkedIn (1287 följare)</a:t>
            </a:r>
          </a:p>
          <a:p>
            <a:pPr>
              <a:spcBef>
                <a:spcPts val="1200"/>
              </a:spcBef>
              <a:spcAft>
                <a:spcPts val="300"/>
              </a:spcAft>
            </a:pPr>
            <a:r>
              <a:rPr lang="sv-SE" sz="2400" dirty="0"/>
              <a:t>Facebook</a:t>
            </a:r>
            <a:endParaRPr lang="sv-SE" dirty="0"/>
          </a:p>
        </p:txBody>
      </p:sp>
      <p:pic>
        <p:nvPicPr>
          <p:cNvPr id="3" name="Bildobjekt 2">
            <a:extLst>
              <a:ext uri="{FF2B5EF4-FFF2-40B4-BE49-F238E27FC236}">
                <a16:creationId xmlns:a16="http://schemas.microsoft.com/office/drawing/2014/main" id="{489AB240-D352-46F0-3288-A3B86867CC63}"/>
              </a:ext>
            </a:extLst>
          </p:cNvPr>
          <p:cNvPicPr>
            <a:picLocks noChangeAspect="1"/>
          </p:cNvPicPr>
          <p:nvPr/>
        </p:nvPicPr>
        <p:blipFill>
          <a:blip r:embed="rId2"/>
          <a:stretch>
            <a:fillRect/>
          </a:stretch>
        </p:blipFill>
        <p:spPr>
          <a:xfrm>
            <a:off x="9705414" y="298972"/>
            <a:ext cx="1999661" cy="969348"/>
          </a:xfrm>
          <a:prstGeom prst="rect">
            <a:avLst/>
          </a:prstGeom>
        </p:spPr>
      </p:pic>
      <p:pic>
        <p:nvPicPr>
          <p:cNvPr id="4" name="Bildobjekt 3" descr="En bild som visar Varmluftsballong, transport, ballong, flygmaskin&#10;&#10;Automatiskt genererad beskrivning">
            <a:extLst>
              <a:ext uri="{FF2B5EF4-FFF2-40B4-BE49-F238E27FC236}">
                <a16:creationId xmlns:a16="http://schemas.microsoft.com/office/drawing/2014/main" id="{B3CB6933-91D0-F2D4-E570-4EE57976F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1" y="2723823"/>
            <a:ext cx="5924550" cy="3301978"/>
          </a:xfrm>
          <a:prstGeom prst="rect">
            <a:avLst/>
          </a:prstGeom>
        </p:spPr>
      </p:pic>
    </p:spTree>
    <p:extLst>
      <p:ext uri="{BB962C8B-B14F-4D97-AF65-F5344CB8AC3E}">
        <p14:creationId xmlns:p14="http://schemas.microsoft.com/office/powerpoint/2010/main" val="219029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1497731" y="3544000"/>
            <a:ext cx="7769731" cy="2369880"/>
          </a:xfrm>
          <a:prstGeom prst="rect">
            <a:avLst/>
          </a:prstGeom>
          <a:noFill/>
        </p:spPr>
        <p:txBody>
          <a:bodyPr wrap="square" rtlCol="0">
            <a:spAutoFit/>
          </a:bodyPr>
          <a:lstStyle/>
          <a:p>
            <a:r>
              <a:rPr lang="sv-SE" sz="2000" b="1" dirty="0"/>
              <a:t>Contact</a:t>
            </a:r>
          </a:p>
          <a:p>
            <a:endParaRPr lang="sv-SE" sz="1600" dirty="0"/>
          </a:p>
          <a:p>
            <a:r>
              <a:rPr lang="sv-SE" sz="1600" dirty="0"/>
              <a:t>Peter Öhman </a:t>
            </a:r>
            <a:br>
              <a:rPr lang="sv-SE" sz="1600" dirty="0"/>
            </a:br>
            <a:r>
              <a:rPr lang="sv-SE" sz="1600" dirty="0"/>
              <a:t>peter.ohman@miun.se</a:t>
            </a:r>
            <a:br>
              <a:rPr lang="sv-SE" sz="1600" dirty="0"/>
            </a:br>
            <a:endParaRPr lang="sv-SE" sz="1600" dirty="0"/>
          </a:p>
          <a:p>
            <a:r>
              <a:rPr lang="sv-SE" sz="1600" dirty="0"/>
              <a:t>Mittuniversitetet</a:t>
            </a:r>
          </a:p>
          <a:p>
            <a:r>
              <a:rPr lang="sv-SE" sz="1600" dirty="0"/>
              <a:t>Telefon	010 142 80 00</a:t>
            </a:r>
          </a:p>
          <a:p>
            <a:r>
              <a:rPr lang="sv-SE" sz="1600" dirty="0"/>
              <a:t>E-post	kontakt@miun.se</a:t>
            </a:r>
          </a:p>
          <a:p>
            <a:r>
              <a:rPr lang="sv-SE" sz="1600" dirty="0"/>
              <a:t>Webb	miun.se</a:t>
            </a:r>
          </a:p>
        </p:txBody>
      </p:sp>
      <p:pic>
        <p:nvPicPr>
          <p:cNvPr id="3" name="Bildobjekt 2">
            <a:extLst>
              <a:ext uri="{FF2B5EF4-FFF2-40B4-BE49-F238E27FC236}">
                <a16:creationId xmlns:a16="http://schemas.microsoft.com/office/drawing/2014/main" id="{EF63A133-F141-4834-9795-E9DA869DEB2A}"/>
              </a:ext>
            </a:extLst>
          </p:cNvPr>
          <p:cNvPicPr>
            <a:picLocks noChangeAspect="1"/>
          </p:cNvPicPr>
          <p:nvPr/>
        </p:nvPicPr>
        <p:blipFill>
          <a:blip r:embed="rId2"/>
          <a:stretch>
            <a:fillRect/>
          </a:stretch>
        </p:blipFill>
        <p:spPr>
          <a:xfrm>
            <a:off x="9911074" y="368042"/>
            <a:ext cx="1865538" cy="914479"/>
          </a:xfrm>
          <a:prstGeom prst="rect">
            <a:avLst/>
          </a:prstGeom>
        </p:spPr>
      </p:pic>
      <p:sp>
        <p:nvSpPr>
          <p:cNvPr id="5" name="Underrubrik 2">
            <a:extLst>
              <a:ext uri="{FF2B5EF4-FFF2-40B4-BE49-F238E27FC236}">
                <a16:creationId xmlns:a16="http://schemas.microsoft.com/office/drawing/2014/main" id="{4D9853CD-5FBC-4E09-8054-7B6044A8C1CE}"/>
              </a:ext>
            </a:extLst>
          </p:cNvPr>
          <p:cNvSpPr txBox="1">
            <a:spLocks/>
          </p:cNvSpPr>
          <p:nvPr/>
        </p:nvSpPr>
        <p:spPr>
          <a:xfrm>
            <a:off x="751001" y="1774716"/>
            <a:ext cx="9829800" cy="788400"/>
          </a:xfrm>
          <a:prstGeom prst="rect">
            <a:avLst/>
          </a:prstGeom>
        </p:spPr>
        <p:txBody>
          <a:bodyPr/>
          <a:lst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da-DK" dirty="0"/>
          </a:p>
        </p:txBody>
      </p:sp>
      <p:sp>
        <p:nvSpPr>
          <p:cNvPr id="6" name="Rubrik 3">
            <a:extLst>
              <a:ext uri="{FF2B5EF4-FFF2-40B4-BE49-F238E27FC236}">
                <a16:creationId xmlns:a16="http://schemas.microsoft.com/office/drawing/2014/main" id="{E0A6B85F-81A6-40B5-82E4-72C98F232C0A}"/>
              </a:ext>
            </a:extLst>
          </p:cNvPr>
          <p:cNvSpPr>
            <a:spLocks noGrp="1"/>
          </p:cNvSpPr>
          <p:nvPr>
            <p:ph type="title"/>
          </p:nvPr>
        </p:nvSpPr>
        <p:spPr>
          <a:xfrm>
            <a:off x="751000" y="1096091"/>
            <a:ext cx="9829801" cy="691200"/>
          </a:xfrm>
        </p:spPr>
        <p:txBody>
          <a:bodyPr>
            <a:normAutofit/>
          </a:bodyPr>
          <a:lstStyle/>
          <a:p>
            <a:r>
              <a:rPr lang="en-US" sz="2800" dirty="0">
                <a:solidFill>
                  <a:schemeClr val="tx1"/>
                </a:solidFill>
              </a:rPr>
              <a:t>The Centre for Research on Economic Relations (CER)</a:t>
            </a:r>
            <a:r>
              <a:rPr lang="en-US" sz="2800" dirty="0"/>
              <a:t>) </a:t>
            </a:r>
            <a:endParaRPr lang="da-DK" sz="2800" dirty="0"/>
          </a:p>
        </p:txBody>
      </p:sp>
    </p:spTree>
    <p:extLst>
      <p:ext uri="{BB962C8B-B14F-4D97-AF65-F5344CB8AC3E}">
        <p14:creationId xmlns:p14="http://schemas.microsoft.com/office/powerpoint/2010/main" val="40981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10629EE-B9A1-4C2B-8CA3-DFA996DC8A23}"/>
              </a:ext>
            </a:extLst>
          </p:cNvPr>
          <p:cNvSpPr>
            <a:spLocks noGrp="1"/>
          </p:cNvSpPr>
          <p:nvPr>
            <p:ph type="title"/>
          </p:nvPr>
        </p:nvSpPr>
        <p:spPr>
          <a:xfrm>
            <a:off x="820737" y="1356642"/>
            <a:ext cx="10550525" cy="652145"/>
          </a:xfrm>
        </p:spPr>
        <p:txBody>
          <a:bodyPr/>
          <a:lstStyle/>
          <a:p>
            <a:r>
              <a:rPr lang="sv-SE" dirty="0"/>
              <a:t>CER – mer än ett forskningscentrum</a:t>
            </a:r>
            <a:endParaRPr lang="en-GB" dirty="0"/>
          </a:p>
        </p:txBody>
      </p:sp>
      <p:sp>
        <p:nvSpPr>
          <p:cNvPr id="10" name="Platshållare för innehåll 9">
            <a:extLst>
              <a:ext uri="{FF2B5EF4-FFF2-40B4-BE49-F238E27FC236}">
                <a16:creationId xmlns:a16="http://schemas.microsoft.com/office/drawing/2014/main" id="{F953F95D-B88E-4188-821F-CCCEDBB62122}"/>
              </a:ext>
            </a:extLst>
          </p:cNvPr>
          <p:cNvSpPr>
            <a:spLocks noGrp="1"/>
          </p:cNvSpPr>
          <p:nvPr>
            <p:ph idx="1"/>
          </p:nvPr>
        </p:nvSpPr>
        <p:spPr>
          <a:xfrm>
            <a:off x="820737" y="2347924"/>
            <a:ext cx="10550525" cy="3836963"/>
          </a:xfrm>
        </p:spPr>
        <p:txBody>
          <a:bodyPr/>
          <a:lstStyle/>
          <a:p>
            <a:pPr>
              <a:spcAft>
                <a:spcPts val="600"/>
              </a:spcAft>
            </a:pPr>
            <a:r>
              <a:rPr lang="sv-SE" sz="2400" dirty="0"/>
              <a:t>Centrumet bedriver forskning, utbildning och samverkansaktiviteter</a:t>
            </a:r>
          </a:p>
          <a:p>
            <a:pPr>
              <a:spcAft>
                <a:spcPts val="600"/>
              </a:spcAft>
            </a:pPr>
            <a:r>
              <a:rPr lang="sv-SE" sz="2400" dirty="0"/>
              <a:t>Initiativet till CER kom från ett nätverk av företag som arbetade för att   stärka verksamheterna inom bank, försäkring och pension i regionen</a:t>
            </a:r>
          </a:p>
          <a:p>
            <a:pPr>
              <a:spcAft>
                <a:spcPts val="600"/>
              </a:spcAft>
            </a:pPr>
            <a:r>
              <a:rPr lang="sv-SE" sz="2400" dirty="0"/>
              <a:t>När CER bildades 2008 anslöt sig ytterligare två branscher: fastighet     och redovisning/revision</a:t>
            </a:r>
          </a:p>
          <a:p>
            <a:pPr>
              <a:spcAft>
                <a:spcPts val="600"/>
              </a:spcAft>
            </a:pPr>
            <a:r>
              <a:rPr lang="sv-SE" sz="2400" dirty="0"/>
              <a:t>Till CER är drygt 30 personer knutna (forskare, forskarstuderande och administratörer)</a:t>
            </a:r>
            <a:br>
              <a:rPr lang="sv-SE" dirty="0"/>
            </a:br>
            <a:r>
              <a:rPr lang="sv-SE" dirty="0"/>
              <a:t> </a:t>
            </a:r>
            <a:br>
              <a:rPr lang="sv-SE" dirty="0"/>
            </a:br>
            <a:endParaRPr lang="sv-SE" dirty="0"/>
          </a:p>
        </p:txBody>
      </p:sp>
      <p:pic>
        <p:nvPicPr>
          <p:cNvPr id="2" name="Bildobjekt 1">
            <a:extLst>
              <a:ext uri="{FF2B5EF4-FFF2-40B4-BE49-F238E27FC236}">
                <a16:creationId xmlns:a16="http://schemas.microsoft.com/office/drawing/2014/main" id="{33A5F49F-3258-473F-9762-C6E64A41A043}"/>
              </a:ext>
            </a:extLst>
          </p:cNvPr>
          <p:cNvPicPr>
            <a:picLocks noChangeAspect="1"/>
          </p:cNvPicPr>
          <p:nvPr/>
        </p:nvPicPr>
        <p:blipFill>
          <a:blip r:embed="rId2"/>
          <a:stretch>
            <a:fillRect/>
          </a:stretch>
        </p:blipFill>
        <p:spPr>
          <a:xfrm>
            <a:off x="9763511" y="325877"/>
            <a:ext cx="1865538" cy="908383"/>
          </a:xfrm>
          <a:prstGeom prst="rect">
            <a:avLst/>
          </a:prstGeom>
        </p:spPr>
      </p:pic>
    </p:spTree>
    <p:extLst>
      <p:ext uri="{BB962C8B-B14F-4D97-AF65-F5344CB8AC3E}">
        <p14:creationId xmlns:p14="http://schemas.microsoft.com/office/powerpoint/2010/main" val="193292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10629EE-B9A1-4C2B-8CA3-DFA996DC8A23}"/>
              </a:ext>
            </a:extLst>
          </p:cNvPr>
          <p:cNvSpPr>
            <a:spLocks noGrp="1"/>
          </p:cNvSpPr>
          <p:nvPr>
            <p:ph type="title"/>
          </p:nvPr>
        </p:nvSpPr>
        <p:spPr>
          <a:xfrm>
            <a:off x="820737" y="1356642"/>
            <a:ext cx="10550525" cy="652145"/>
          </a:xfrm>
        </p:spPr>
        <p:txBody>
          <a:bodyPr/>
          <a:lstStyle/>
          <a:p>
            <a:r>
              <a:rPr lang="sv-SE" dirty="0"/>
              <a:t>CER – mer än ett forskningscentrum</a:t>
            </a:r>
            <a:endParaRPr lang="en-GB" dirty="0"/>
          </a:p>
        </p:txBody>
      </p:sp>
      <p:sp>
        <p:nvSpPr>
          <p:cNvPr id="10" name="Platshållare för innehåll 9">
            <a:extLst>
              <a:ext uri="{FF2B5EF4-FFF2-40B4-BE49-F238E27FC236}">
                <a16:creationId xmlns:a16="http://schemas.microsoft.com/office/drawing/2014/main" id="{F953F95D-B88E-4188-821F-CCCEDBB62122}"/>
              </a:ext>
            </a:extLst>
          </p:cNvPr>
          <p:cNvSpPr>
            <a:spLocks noGrp="1"/>
          </p:cNvSpPr>
          <p:nvPr>
            <p:ph idx="1"/>
          </p:nvPr>
        </p:nvSpPr>
        <p:spPr>
          <a:xfrm>
            <a:off x="820738" y="2347924"/>
            <a:ext cx="9932988" cy="3836963"/>
          </a:xfrm>
        </p:spPr>
        <p:txBody>
          <a:bodyPr/>
          <a:lstStyle/>
          <a:p>
            <a:pPr>
              <a:spcAft>
                <a:spcPts val="600"/>
              </a:spcAft>
            </a:pPr>
            <a:r>
              <a:rPr lang="sv-SE" sz="2400" dirty="0"/>
              <a:t>Bedriver ”branschnära” forskning inom bank, försäkring, pension, fastighet och redovisning/revision samt därtill relaterade områden</a:t>
            </a:r>
          </a:p>
          <a:p>
            <a:pPr>
              <a:spcAft>
                <a:spcPts val="600"/>
              </a:spcAft>
            </a:pPr>
            <a:r>
              <a:rPr lang="sv-SE" sz="2400" dirty="0"/>
              <a:t>Sprider forskningsresultat till akademiker och praktiker</a:t>
            </a:r>
          </a:p>
          <a:p>
            <a:pPr>
              <a:spcAft>
                <a:spcPts val="600"/>
              </a:spcAft>
            </a:pPr>
            <a:r>
              <a:rPr lang="sv-SE" sz="2400" dirty="0"/>
              <a:t>Administrerar ett branschnätverk (CER-nätverket) </a:t>
            </a:r>
          </a:p>
          <a:p>
            <a:pPr>
              <a:spcAft>
                <a:spcPts val="600"/>
              </a:spcAft>
            </a:pPr>
            <a:r>
              <a:rPr lang="sv-SE" sz="2400" dirty="0"/>
              <a:t>Bidrar till regional utveckling</a:t>
            </a:r>
          </a:p>
          <a:p>
            <a:endParaRPr lang="sv-SE" dirty="0"/>
          </a:p>
        </p:txBody>
      </p:sp>
      <p:pic>
        <p:nvPicPr>
          <p:cNvPr id="2" name="Bildobjekt 1">
            <a:extLst>
              <a:ext uri="{FF2B5EF4-FFF2-40B4-BE49-F238E27FC236}">
                <a16:creationId xmlns:a16="http://schemas.microsoft.com/office/drawing/2014/main" id="{33A5F49F-3258-473F-9762-C6E64A41A043}"/>
              </a:ext>
            </a:extLst>
          </p:cNvPr>
          <p:cNvPicPr>
            <a:picLocks noChangeAspect="1"/>
          </p:cNvPicPr>
          <p:nvPr/>
        </p:nvPicPr>
        <p:blipFill>
          <a:blip r:embed="rId2"/>
          <a:stretch>
            <a:fillRect/>
          </a:stretch>
        </p:blipFill>
        <p:spPr>
          <a:xfrm>
            <a:off x="9763511" y="325877"/>
            <a:ext cx="1865538" cy="908383"/>
          </a:xfrm>
          <a:prstGeom prst="rect">
            <a:avLst/>
          </a:prstGeom>
        </p:spPr>
      </p:pic>
    </p:spTree>
    <p:extLst>
      <p:ext uri="{BB962C8B-B14F-4D97-AF65-F5344CB8AC3E}">
        <p14:creationId xmlns:p14="http://schemas.microsoft.com/office/powerpoint/2010/main" val="194960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45B05F61-818F-47D3-B395-4B5E62898745}"/>
              </a:ext>
            </a:extLst>
          </p:cNvPr>
          <p:cNvSpPr>
            <a:spLocks noGrp="1"/>
          </p:cNvSpPr>
          <p:nvPr>
            <p:ph type="title"/>
          </p:nvPr>
        </p:nvSpPr>
        <p:spPr>
          <a:xfrm>
            <a:off x="716655" y="694521"/>
            <a:ext cx="7912894" cy="780263"/>
          </a:xfrm>
        </p:spPr>
        <p:txBody>
          <a:bodyPr/>
          <a:lstStyle/>
          <a:p>
            <a:r>
              <a:rPr lang="en-GB" dirty="0"/>
              <a:t>CER </a:t>
            </a:r>
            <a:r>
              <a:rPr lang="sv-SE" dirty="0"/>
              <a:t>– nätverket</a:t>
            </a:r>
          </a:p>
        </p:txBody>
      </p:sp>
      <p:pic>
        <p:nvPicPr>
          <p:cNvPr id="6" name="Bildobjekt 5">
            <a:extLst>
              <a:ext uri="{FF2B5EF4-FFF2-40B4-BE49-F238E27FC236}">
                <a16:creationId xmlns:a16="http://schemas.microsoft.com/office/drawing/2014/main" id="{79263E2F-637C-4983-9CEA-D82ECE4996E7}"/>
              </a:ext>
            </a:extLst>
          </p:cNvPr>
          <p:cNvPicPr>
            <a:picLocks noChangeAspect="1"/>
          </p:cNvPicPr>
          <p:nvPr/>
        </p:nvPicPr>
        <p:blipFill>
          <a:blip r:embed="rId3"/>
          <a:stretch>
            <a:fillRect/>
          </a:stretch>
        </p:blipFill>
        <p:spPr>
          <a:xfrm>
            <a:off x="9801219" y="566401"/>
            <a:ext cx="1865538" cy="908383"/>
          </a:xfrm>
          <a:prstGeom prst="rect">
            <a:avLst/>
          </a:prstGeom>
        </p:spPr>
      </p:pic>
      <p:pic>
        <p:nvPicPr>
          <p:cNvPr id="3" name="Bildobjekt 2" descr="En bild som visar text, skärmbild, diagram, cirkel&#10;&#10;Automatiskt genererad beskrivning">
            <a:extLst>
              <a:ext uri="{FF2B5EF4-FFF2-40B4-BE49-F238E27FC236}">
                <a16:creationId xmlns:a16="http://schemas.microsoft.com/office/drawing/2014/main" id="{34475E4D-CF68-2230-BBA6-3AA3CFCBD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78372"/>
            <a:ext cx="6111985" cy="5896648"/>
          </a:xfrm>
          <a:prstGeom prst="rect">
            <a:avLst/>
          </a:prstGeom>
        </p:spPr>
      </p:pic>
      <p:sp>
        <p:nvSpPr>
          <p:cNvPr id="7" name="Platshållare för innehåll 6">
            <a:extLst>
              <a:ext uri="{FF2B5EF4-FFF2-40B4-BE49-F238E27FC236}">
                <a16:creationId xmlns:a16="http://schemas.microsoft.com/office/drawing/2014/main" id="{FBA62250-D5D4-7FB4-6169-1A39C987C361}"/>
              </a:ext>
            </a:extLst>
          </p:cNvPr>
          <p:cNvSpPr>
            <a:spLocks noGrp="1"/>
          </p:cNvSpPr>
          <p:nvPr>
            <p:ph idx="1"/>
          </p:nvPr>
        </p:nvSpPr>
        <p:spPr>
          <a:xfrm>
            <a:off x="838800" y="1475129"/>
            <a:ext cx="2523525" cy="3836963"/>
          </a:xfrm>
        </p:spPr>
        <p:txBody>
          <a:bodyPr/>
          <a:lstStyle/>
          <a:p>
            <a:r>
              <a:rPr lang="sv-SE" dirty="0"/>
              <a:t>Följer en Triple Helix-modell med samverkansparter inom</a:t>
            </a:r>
          </a:p>
          <a:p>
            <a:pPr marL="0" indent="0">
              <a:buNone/>
            </a:pPr>
            <a:endParaRPr lang="sv-SE" dirty="0"/>
          </a:p>
          <a:p>
            <a:pPr lvl="1"/>
            <a:r>
              <a:rPr lang="sv-SE" dirty="0"/>
              <a:t>näringsliv</a:t>
            </a:r>
          </a:p>
          <a:p>
            <a:pPr lvl="1"/>
            <a:r>
              <a:rPr lang="sv-SE" dirty="0"/>
              <a:t>akademi </a:t>
            </a:r>
          </a:p>
          <a:p>
            <a:pPr lvl="1"/>
            <a:r>
              <a:rPr lang="sv-SE" dirty="0"/>
              <a:t>samhälle</a:t>
            </a:r>
          </a:p>
        </p:txBody>
      </p:sp>
    </p:spTree>
    <p:extLst>
      <p:ext uri="{BB962C8B-B14F-4D97-AF65-F5344CB8AC3E}">
        <p14:creationId xmlns:p14="http://schemas.microsoft.com/office/powerpoint/2010/main" val="170596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67ADDA7E-15C5-4598-81EF-44E4602DDB7F}"/>
              </a:ext>
            </a:extLst>
          </p:cNvPr>
          <p:cNvSpPr>
            <a:spLocks noGrp="1"/>
          </p:cNvSpPr>
          <p:nvPr>
            <p:ph type="title"/>
          </p:nvPr>
        </p:nvSpPr>
        <p:spPr>
          <a:xfrm>
            <a:off x="806106" y="754155"/>
            <a:ext cx="7912894" cy="652145"/>
          </a:xfrm>
        </p:spPr>
        <p:txBody>
          <a:bodyPr/>
          <a:lstStyle/>
          <a:p>
            <a:r>
              <a:rPr lang="sv-SE" dirty="0"/>
              <a:t>CER – organisation</a:t>
            </a:r>
          </a:p>
        </p:txBody>
      </p:sp>
      <p:pic>
        <p:nvPicPr>
          <p:cNvPr id="6" name="Bildobjekt 5">
            <a:extLst>
              <a:ext uri="{FF2B5EF4-FFF2-40B4-BE49-F238E27FC236}">
                <a16:creationId xmlns:a16="http://schemas.microsoft.com/office/drawing/2014/main" id="{9F5DAA4C-095D-4F62-B400-9FAF1B1CEDB5}"/>
              </a:ext>
            </a:extLst>
          </p:cNvPr>
          <p:cNvPicPr>
            <a:picLocks noChangeAspect="1"/>
          </p:cNvPicPr>
          <p:nvPr/>
        </p:nvPicPr>
        <p:blipFill>
          <a:blip r:embed="rId3"/>
          <a:stretch>
            <a:fillRect/>
          </a:stretch>
        </p:blipFill>
        <p:spPr>
          <a:xfrm>
            <a:off x="9961475" y="316449"/>
            <a:ext cx="1865538" cy="908383"/>
          </a:xfrm>
          <a:prstGeom prst="rect">
            <a:avLst/>
          </a:prstGeom>
        </p:spPr>
      </p:pic>
      <p:sp>
        <p:nvSpPr>
          <p:cNvPr id="2" name="Rektangel 1">
            <a:extLst>
              <a:ext uri="{FF2B5EF4-FFF2-40B4-BE49-F238E27FC236}">
                <a16:creationId xmlns:a16="http://schemas.microsoft.com/office/drawing/2014/main" id="{62E6038E-17FC-D4A5-CEB4-CE4256A8D86C}"/>
              </a:ext>
            </a:extLst>
          </p:cNvPr>
          <p:cNvSpPr>
            <a:spLocks noChangeArrowheads="1"/>
          </p:cNvSpPr>
          <p:nvPr/>
        </p:nvSpPr>
        <p:spPr bwMode="auto">
          <a:xfrm>
            <a:off x="4242618" y="1476917"/>
            <a:ext cx="1663700" cy="476250"/>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Mittuniversitetet</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3" name="Rektangel 2">
            <a:extLst>
              <a:ext uri="{FF2B5EF4-FFF2-40B4-BE49-F238E27FC236}">
                <a16:creationId xmlns:a16="http://schemas.microsoft.com/office/drawing/2014/main" id="{635A0BD0-3A34-B97A-6FA4-AF5A2D677299}"/>
              </a:ext>
            </a:extLst>
          </p:cNvPr>
          <p:cNvSpPr>
            <a:spLocks noChangeArrowheads="1"/>
          </p:cNvSpPr>
          <p:nvPr/>
        </p:nvSpPr>
        <p:spPr bwMode="auto">
          <a:xfrm>
            <a:off x="4229918" y="2050005"/>
            <a:ext cx="1708150" cy="390525"/>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Fakulteten för humanvetenskap</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C24301D0-CCEA-C195-A655-4BED6884EDCB}"/>
              </a:ext>
            </a:extLst>
          </p:cNvPr>
          <p:cNvSpPr>
            <a:spLocks noChangeArrowheads="1"/>
          </p:cNvSpPr>
          <p:nvPr/>
        </p:nvSpPr>
        <p:spPr bwMode="auto">
          <a:xfrm>
            <a:off x="4236268" y="2538955"/>
            <a:ext cx="1701800" cy="476250"/>
          </a:xfrm>
          <a:prstGeom prst="rect">
            <a:avLst/>
          </a:prstGeom>
          <a:solidFill>
            <a:srgbClr val="005CB9"/>
          </a:solidFill>
          <a:ln w="12700">
            <a:solidFill>
              <a:srgbClr val="00224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dirty="0">
              <a:ln>
                <a:noFill/>
              </a:ln>
              <a:solidFill>
                <a:srgbClr val="FFFFFF"/>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rgbClr val="FFFFFF"/>
                </a:solidFill>
                <a:effectLst/>
                <a:latin typeface="Calibri Light" panose="020F0302020204030204" pitchFamily="34" charset="0"/>
                <a:ea typeface="Times New Roman" panose="02020603050405020304" pitchFamily="18" charset="0"/>
                <a:cs typeface="Calibri Light" panose="020F0302020204030204" pitchFamily="34" charset="0"/>
              </a:rPr>
              <a:t>CER- Centrum för forskning om ekonomiska relationer</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8968D53B-32BF-34CA-9213-D6A42D409F68}"/>
              </a:ext>
            </a:extLst>
          </p:cNvPr>
          <p:cNvSpPr>
            <a:spLocks noChangeArrowheads="1"/>
          </p:cNvSpPr>
          <p:nvPr/>
        </p:nvSpPr>
        <p:spPr bwMode="auto">
          <a:xfrm>
            <a:off x="4229918" y="3161255"/>
            <a:ext cx="1676400" cy="520700"/>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Centrumledare</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5D6CB7FD-FC00-C9F9-715B-7044FDD00025}"/>
              </a:ext>
            </a:extLst>
          </p:cNvPr>
          <p:cNvSpPr>
            <a:spLocks noChangeArrowheads="1"/>
          </p:cNvSpPr>
          <p:nvPr/>
        </p:nvSpPr>
        <p:spPr bwMode="auto">
          <a:xfrm>
            <a:off x="6106343" y="3161255"/>
            <a:ext cx="1047750" cy="520700"/>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Referensgrupp</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0" name="Rektangel 4">
            <a:extLst>
              <a:ext uri="{FF2B5EF4-FFF2-40B4-BE49-F238E27FC236}">
                <a16:creationId xmlns:a16="http://schemas.microsoft.com/office/drawing/2014/main" id="{0FBE8832-434E-8F79-E75B-9C58E13C10CC}"/>
              </a:ext>
            </a:extLst>
          </p:cNvPr>
          <p:cNvSpPr>
            <a:spLocks noChangeArrowheads="1"/>
          </p:cNvSpPr>
          <p:nvPr/>
        </p:nvSpPr>
        <p:spPr bwMode="auto">
          <a:xfrm>
            <a:off x="6217468" y="4386805"/>
            <a:ext cx="1320800" cy="698500"/>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CER-nätverket</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BE614E4F-9A10-46FA-AD6F-6BDA370BF236}"/>
              </a:ext>
            </a:extLst>
          </p:cNvPr>
          <p:cNvSpPr>
            <a:spLocks noChangeArrowheads="1"/>
          </p:cNvSpPr>
          <p:nvPr/>
        </p:nvSpPr>
        <p:spPr bwMode="auto">
          <a:xfrm>
            <a:off x="1521643" y="4262980"/>
            <a:ext cx="2425700" cy="882650"/>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Forskning</a:t>
            </a:r>
            <a:r>
              <a:rPr kumimoji="0" lang="en-US"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a:t>
            </a: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inom</a:t>
            </a:r>
            <a:endParaRPr kumimoji="0" lang="sv-SE" altLang="sv-SE"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Accounting and auditing transformation</a:t>
            </a:r>
            <a:endParaRPr kumimoji="0" lang="en-US" altLang="sv-SE"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Digital banking and finance</a:t>
            </a:r>
            <a:endParaRPr kumimoji="0" lang="en-GB" altLang="sv-SE"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Lifelong learning and organisational development</a:t>
            </a:r>
            <a:endParaRPr kumimoji="0" lang="en-GB" altLang="sv-SE"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Strategic networks and regional development</a:t>
            </a:r>
            <a:endParaRPr kumimoji="0" lang="en-GB"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sv-SE"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2A0DB1B2-9C7A-231C-1EEC-78E09AAEF6FD}"/>
              </a:ext>
            </a:extLst>
          </p:cNvPr>
          <p:cNvSpPr>
            <a:spLocks noChangeArrowheads="1"/>
          </p:cNvSpPr>
          <p:nvPr/>
        </p:nvSpPr>
        <p:spPr bwMode="auto">
          <a:xfrm>
            <a:off x="7062018" y="5559967"/>
            <a:ext cx="1123950" cy="584200"/>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Regional utveckling</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7E6DAF37-3E5E-F1CE-58FE-17AF63BDA691}"/>
              </a:ext>
            </a:extLst>
          </p:cNvPr>
          <p:cNvSpPr>
            <a:spLocks noChangeArrowheads="1"/>
          </p:cNvSpPr>
          <p:nvPr/>
        </p:nvSpPr>
        <p:spPr bwMode="auto">
          <a:xfrm>
            <a:off x="5550718" y="5566317"/>
            <a:ext cx="1289050" cy="584200"/>
          </a:xfrm>
          <a:prstGeom prst="rect">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sv-SE" altLang="sv-SE" sz="800" dirty="0">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Kompetensförstärkning</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4" name="Ellips 5">
            <a:extLst>
              <a:ext uri="{FF2B5EF4-FFF2-40B4-BE49-F238E27FC236}">
                <a16:creationId xmlns:a16="http://schemas.microsoft.com/office/drawing/2014/main" id="{96AC528B-CB69-31F8-1399-93D60D1D9DAA}"/>
              </a:ext>
            </a:extLst>
          </p:cNvPr>
          <p:cNvSpPr>
            <a:spLocks noChangeArrowheads="1"/>
          </p:cNvSpPr>
          <p:nvPr/>
        </p:nvSpPr>
        <p:spPr bwMode="auto">
          <a:xfrm>
            <a:off x="3995382" y="4078830"/>
            <a:ext cx="2152650" cy="1308100"/>
          </a:xfrm>
          <a:prstGeom prst="ellipse">
            <a:avLst/>
          </a:prstGeom>
          <a:solidFill>
            <a:srgbClr val="4472C4"/>
          </a:solidFill>
          <a:ln w="12700">
            <a:solidFill>
              <a:srgbClr val="172C5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000" dirty="0">
                <a:latin typeface="Calibri Light" panose="020F0302020204030204" pitchFamily="34" charset="0"/>
                <a:ea typeface="Times New Roman" panose="02020603050405020304" pitchFamily="18" charset="0"/>
                <a:cs typeface="Calibri Light" panose="020F0302020204030204" pitchFamily="34" charset="0"/>
              </a:rPr>
              <a:t>     </a:t>
            </a: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Forskningsforum</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CER-dagen</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Konferenser</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Samverkansaktiviteter</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Publiceringsevent</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Populärvetenskapliga rapport </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30B27C6-04C4-A759-9D0F-C3E73972C5BB}"/>
              </a:ext>
            </a:extLst>
          </p:cNvPr>
          <p:cNvSpPr>
            <a:spLocks noChangeArrowheads="1"/>
          </p:cNvSpPr>
          <p:nvPr/>
        </p:nvSpPr>
        <p:spPr bwMode="auto">
          <a:xfrm>
            <a:off x="1177155" y="9879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sp>
        <p:nvSpPr>
          <p:cNvPr id="16" name="Rectangle 16">
            <a:extLst>
              <a:ext uri="{FF2B5EF4-FFF2-40B4-BE49-F238E27FC236}">
                <a16:creationId xmlns:a16="http://schemas.microsoft.com/office/drawing/2014/main" id="{D29D97F4-A78F-2CDC-37C6-F6D23ADAC0EF}"/>
              </a:ext>
            </a:extLst>
          </p:cNvPr>
          <p:cNvSpPr>
            <a:spLocks noChangeArrowheads="1"/>
          </p:cNvSpPr>
          <p:nvPr/>
        </p:nvSpPr>
        <p:spPr bwMode="auto">
          <a:xfrm>
            <a:off x="1177155" y="14451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sp>
        <p:nvSpPr>
          <p:cNvPr id="17" name="textruta 16">
            <a:extLst>
              <a:ext uri="{FF2B5EF4-FFF2-40B4-BE49-F238E27FC236}">
                <a16:creationId xmlns:a16="http://schemas.microsoft.com/office/drawing/2014/main" id="{FB26B690-D38F-AD91-523E-ADF87AC21972}"/>
              </a:ext>
            </a:extLst>
          </p:cNvPr>
          <p:cNvSpPr txBox="1"/>
          <p:nvPr/>
        </p:nvSpPr>
        <p:spPr>
          <a:xfrm>
            <a:off x="923925" y="1567934"/>
            <a:ext cx="2425700" cy="923330"/>
          </a:xfrm>
          <a:prstGeom prst="rect">
            <a:avLst/>
          </a:prstGeom>
          <a:noFill/>
        </p:spPr>
        <p:txBody>
          <a:bodyPr wrap="square">
            <a:spAutoFit/>
          </a:bodyPr>
          <a:lstStyle/>
          <a:p>
            <a:pPr marL="0" indent="0">
              <a:buNone/>
            </a:pPr>
            <a:r>
              <a:rPr lang="sv-SE" dirty="0"/>
              <a:t>Länkar samman en forsknings- och en nätverksenhet</a:t>
            </a:r>
          </a:p>
        </p:txBody>
      </p:sp>
    </p:spTree>
    <p:extLst>
      <p:ext uri="{BB962C8B-B14F-4D97-AF65-F5344CB8AC3E}">
        <p14:creationId xmlns:p14="http://schemas.microsoft.com/office/powerpoint/2010/main" val="36211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19328" y="1233085"/>
            <a:ext cx="7886249" cy="652145"/>
          </a:xfrm>
        </p:spPr>
        <p:txBody>
          <a:bodyPr/>
          <a:lstStyle/>
          <a:p>
            <a:r>
              <a:rPr lang="en-GB" dirty="0"/>
              <a:t>CER </a:t>
            </a:r>
            <a:r>
              <a:rPr lang="sv-SE" dirty="0"/>
              <a:t>– referensgrupp och arbetsgrupper </a:t>
            </a:r>
          </a:p>
        </p:txBody>
      </p:sp>
      <p:sp>
        <p:nvSpPr>
          <p:cNvPr id="5" name="Platshållare för innehåll 4"/>
          <p:cNvSpPr>
            <a:spLocks noGrp="1"/>
          </p:cNvSpPr>
          <p:nvPr>
            <p:ph sz="half" idx="1"/>
          </p:nvPr>
        </p:nvSpPr>
        <p:spPr>
          <a:xfrm>
            <a:off x="719328" y="2059978"/>
            <a:ext cx="11052324" cy="4289958"/>
          </a:xfrm>
        </p:spPr>
        <p:txBody>
          <a:bodyPr/>
          <a:lstStyle/>
          <a:p>
            <a:pPr marL="0" indent="0">
              <a:spcBef>
                <a:spcPts val="1200"/>
              </a:spcBef>
              <a:buNone/>
            </a:pPr>
            <a:r>
              <a:rPr lang="sv-SE" sz="2400" dirty="0">
                <a:latin typeface="+mn-lt"/>
              </a:rPr>
              <a:t>Referensgrupp</a:t>
            </a:r>
          </a:p>
          <a:p>
            <a:pPr>
              <a:spcBef>
                <a:spcPts val="1200"/>
              </a:spcBef>
            </a:pPr>
            <a:r>
              <a:rPr lang="sv-SE" dirty="0">
                <a:latin typeface="+mn-lt"/>
              </a:rPr>
              <a:t>Sex externa och tre interna representanter, en extern representant är ordförande</a:t>
            </a:r>
          </a:p>
          <a:p>
            <a:pPr marL="0" indent="0">
              <a:spcBef>
                <a:spcPts val="1800"/>
              </a:spcBef>
              <a:buNone/>
            </a:pPr>
            <a:r>
              <a:rPr lang="sv-SE" sz="2400" dirty="0">
                <a:latin typeface="+mn-lt"/>
              </a:rPr>
              <a:t>Arbetsgrupp kompetensförstärkning</a:t>
            </a:r>
          </a:p>
          <a:p>
            <a:pPr>
              <a:spcBef>
                <a:spcPts val="1200"/>
              </a:spcBef>
            </a:pPr>
            <a:r>
              <a:rPr lang="sv-SE" dirty="0">
                <a:latin typeface="+mn-lt"/>
              </a:rPr>
              <a:t>Cirka 20 medverkande</a:t>
            </a:r>
          </a:p>
          <a:p>
            <a:pPr marL="0" indent="0">
              <a:spcBef>
                <a:spcPts val="1800"/>
              </a:spcBef>
              <a:buNone/>
            </a:pPr>
            <a:r>
              <a:rPr lang="sv-SE" sz="2400" dirty="0">
                <a:latin typeface="+mn-lt"/>
              </a:rPr>
              <a:t>Arbetsgrupp regional utveckling</a:t>
            </a:r>
          </a:p>
          <a:p>
            <a:pPr>
              <a:spcBef>
                <a:spcPts val="1200"/>
              </a:spcBef>
            </a:pPr>
            <a:r>
              <a:rPr lang="sv-SE" dirty="0">
                <a:latin typeface="+mn-lt"/>
              </a:rPr>
              <a:t>Cirka 15 medverkande</a:t>
            </a:r>
            <a:br>
              <a:rPr lang="en-US" sz="1700" dirty="0">
                <a:latin typeface="+mn-lt"/>
              </a:rPr>
            </a:br>
            <a:br>
              <a:rPr lang="en-US" sz="1700" dirty="0">
                <a:latin typeface="+mn-lt"/>
              </a:rPr>
            </a:br>
            <a:br>
              <a:rPr lang="en-US" sz="1700" dirty="0">
                <a:latin typeface="+mn-lt"/>
              </a:rPr>
            </a:br>
            <a:endParaRPr lang="en-US" sz="1700" dirty="0">
              <a:latin typeface="+mn-lt"/>
            </a:endParaRPr>
          </a:p>
          <a:p>
            <a:pPr marL="0" indent="0">
              <a:buNone/>
            </a:pPr>
            <a:endParaRPr lang="en-US" sz="1700" dirty="0"/>
          </a:p>
          <a:p>
            <a:pPr marL="0" indent="0">
              <a:buNone/>
            </a:pPr>
            <a:endParaRPr lang="en-US" sz="1700" dirty="0"/>
          </a:p>
          <a:p>
            <a:pPr marL="0" indent="0">
              <a:buNone/>
            </a:pPr>
            <a:endParaRPr lang="sv-SE" sz="1800" dirty="0">
              <a:solidFill>
                <a:srgbClr val="FF0000"/>
              </a:solidFill>
            </a:endParaRPr>
          </a:p>
        </p:txBody>
      </p:sp>
      <p:sp>
        <p:nvSpPr>
          <p:cNvPr id="10" name="Platshållare för innehåll 9">
            <a:extLst>
              <a:ext uri="{FF2B5EF4-FFF2-40B4-BE49-F238E27FC236}">
                <a16:creationId xmlns:a16="http://schemas.microsoft.com/office/drawing/2014/main" id="{08C89836-8464-4A33-9E4C-8F601DFE3683}"/>
              </a:ext>
            </a:extLst>
          </p:cNvPr>
          <p:cNvSpPr>
            <a:spLocks noGrp="1"/>
          </p:cNvSpPr>
          <p:nvPr>
            <p:ph sz="half" idx="2"/>
          </p:nvPr>
        </p:nvSpPr>
        <p:spPr>
          <a:xfrm>
            <a:off x="6586426" y="3320885"/>
            <a:ext cx="5225843" cy="3942000"/>
          </a:xfrm>
        </p:spPr>
        <p:txBody>
          <a:bodyPr/>
          <a:lstStyle/>
          <a:p>
            <a:pPr marL="0" indent="0">
              <a:buNone/>
            </a:pPr>
            <a:br>
              <a:rPr lang="en-US" sz="1700" dirty="0">
                <a:latin typeface="+mn-lt"/>
              </a:rPr>
            </a:br>
            <a:br>
              <a:rPr lang="en-US" sz="1700" dirty="0">
                <a:latin typeface="+mn-lt"/>
              </a:rPr>
            </a:br>
            <a:endParaRPr lang="en-US" sz="1700" dirty="0">
              <a:latin typeface="+mn-lt"/>
            </a:endParaRPr>
          </a:p>
          <a:p>
            <a:pPr marL="0" indent="0">
              <a:buNone/>
            </a:pPr>
            <a:endParaRPr lang="sv-SE" dirty="0"/>
          </a:p>
        </p:txBody>
      </p:sp>
      <p:pic>
        <p:nvPicPr>
          <p:cNvPr id="3" name="Bildobjekt 2">
            <a:extLst>
              <a:ext uri="{FF2B5EF4-FFF2-40B4-BE49-F238E27FC236}">
                <a16:creationId xmlns:a16="http://schemas.microsoft.com/office/drawing/2014/main" id="{B80219A7-30E5-4BF0-8DF4-99F22B06A57C}"/>
              </a:ext>
            </a:extLst>
          </p:cNvPr>
          <p:cNvPicPr>
            <a:picLocks noChangeAspect="1"/>
          </p:cNvPicPr>
          <p:nvPr/>
        </p:nvPicPr>
        <p:blipFill>
          <a:blip r:embed="rId3"/>
          <a:stretch>
            <a:fillRect/>
          </a:stretch>
        </p:blipFill>
        <p:spPr>
          <a:xfrm>
            <a:off x="9906114" y="297595"/>
            <a:ext cx="1865538" cy="908383"/>
          </a:xfrm>
          <a:prstGeom prst="rect">
            <a:avLst/>
          </a:prstGeom>
        </p:spPr>
      </p:pic>
      <p:pic>
        <p:nvPicPr>
          <p:cNvPr id="6" name="Bildobjekt 5" descr="En bild som visar himmel, aurora, natur, utomhus&#10;&#10;Automatiskt genererad beskrivning">
            <a:extLst>
              <a:ext uri="{FF2B5EF4-FFF2-40B4-BE49-F238E27FC236}">
                <a16:creationId xmlns:a16="http://schemas.microsoft.com/office/drawing/2014/main" id="{4C9BAB22-47D6-AAEB-FCB1-4C2D3798F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471" y="3900774"/>
            <a:ext cx="4731657" cy="2318083"/>
          </a:xfrm>
          <a:prstGeom prst="rect">
            <a:avLst/>
          </a:prstGeom>
        </p:spPr>
      </p:pic>
    </p:spTree>
    <p:extLst>
      <p:ext uri="{BB962C8B-B14F-4D97-AF65-F5344CB8AC3E}">
        <p14:creationId xmlns:p14="http://schemas.microsoft.com/office/powerpoint/2010/main" val="82788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19328" y="1233085"/>
            <a:ext cx="7886249" cy="652145"/>
          </a:xfrm>
        </p:spPr>
        <p:txBody>
          <a:bodyPr/>
          <a:lstStyle/>
          <a:p>
            <a:r>
              <a:rPr lang="sv-SE" dirty="0"/>
              <a:t>CER – fokusområden forskning</a:t>
            </a:r>
          </a:p>
        </p:txBody>
      </p:sp>
      <p:sp>
        <p:nvSpPr>
          <p:cNvPr id="5" name="Platshållare för innehåll 4"/>
          <p:cNvSpPr>
            <a:spLocks noGrp="1"/>
          </p:cNvSpPr>
          <p:nvPr>
            <p:ph sz="half" idx="1"/>
          </p:nvPr>
        </p:nvSpPr>
        <p:spPr>
          <a:xfrm>
            <a:off x="719328" y="2059978"/>
            <a:ext cx="11052324" cy="4289958"/>
          </a:xfrm>
        </p:spPr>
        <p:txBody>
          <a:bodyPr/>
          <a:lstStyle/>
          <a:p>
            <a:pPr marR="0" lvl="0" defTabSz="914400" rtl="0" eaLnBrk="0" fontAlgn="base" latinLnBrk="0" hangingPunct="0">
              <a:lnSpc>
                <a:spcPct val="100000"/>
              </a:lnSpc>
              <a:spcBef>
                <a:spcPct val="0"/>
              </a:spcBef>
              <a:spcAft>
                <a:spcPct val="0"/>
              </a:spcAft>
              <a:buSzTx/>
              <a:tabLst/>
            </a:pPr>
            <a:r>
              <a:rPr kumimoji="0" lang="en-US"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Accounting and auditing transformation</a:t>
            </a:r>
            <a:endParaRPr kumimoji="0" lang="en-US" altLang="sv-SE" sz="2400" b="0" i="0" u="none" strike="noStrike" cap="none" normalizeH="0" baseline="0" dirty="0">
              <a:ln>
                <a:noFill/>
              </a:ln>
              <a:solidFill>
                <a:schemeClr val="tx1"/>
              </a:solidFill>
              <a:effectLst/>
              <a:latin typeface="+mn-lt"/>
            </a:endParaRPr>
          </a:p>
          <a:p>
            <a:pPr marR="0" lvl="0" defTabSz="914400" rtl="0" eaLnBrk="0" fontAlgn="base" latinLnBrk="0" hangingPunct="0">
              <a:lnSpc>
                <a:spcPct val="100000"/>
              </a:lnSpc>
              <a:spcBef>
                <a:spcPct val="0"/>
              </a:spcBef>
              <a:spcAft>
                <a:spcPct val="0"/>
              </a:spcAft>
              <a:buSzTx/>
              <a:tabLst/>
            </a:pPr>
            <a:endPar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endParaRPr>
          </a:p>
          <a:p>
            <a:pPr marR="0" lvl="0" defTabSz="914400" rtl="0" eaLnBrk="0" fontAlgn="base" latinLnBrk="0" hangingPunct="0">
              <a:lnSpc>
                <a:spcPct val="100000"/>
              </a:lnSpc>
              <a:spcBef>
                <a:spcPct val="0"/>
              </a:spcBef>
              <a:spcAft>
                <a:spcPct val="0"/>
              </a:spcAft>
              <a:buSzTx/>
              <a:tabLst/>
            </a:pPr>
            <a:endPar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endParaRPr>
          </a:p>
          <a:p>
            <a:pPr marR="0" lvl="0" defTabSz="914400" rtl="0" eaLnBrk="0" fontAlgn="base" latinLnBrk="0" hangingPunct="0">
              <a:lnSpc>
                <a:spcPct val="100000"/>
              </a:lnSpc>
              <a:spcBef>
                <a:spcPct val="0"/>
              </a:spcBef>
              <a:spcAft>
                <a:spcPct val="0"/>
              </a:spcAft>
              <a:buSzTx/>
              <a:tabLst/>
            </a:pPr>
            <a:r>
              <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Digital banking and finance</a:t>
            </a:r>
            <a:endParaRPr kumimoji="0" lang="en-GB" altLang="sv-SE" sz="2400" b="0" i="0" u="none" strike="noStrike" cap="none" normalizeH="0" baseline="0" dirty="0">
              <a:ln>
                <a:noFill/>
              </a:ln>
              <a:solidFill>
                <a:schemeClr val="tx1"/>
              </a:solidFill>
              <a:effectLst/>
              <a:latin typeface="+mn-lt"/>
            </a:endParaRPr>
          </a:p>
          <a:p>
            <a:pPr marR="0" lvl="0" defTabSz="914400" rtl="0" eaLnBrk="0" fontAlgn="base" latinLnBrk="0" hangingPunct="0">
              <a:lnSpc>
                <a:spcPct val="100000"/>
              </a:lnSpc>
              <a:spcBef>
                <a:spcPct val="0"/>
              </a:spcBef>
              <a:spcAft>
                <a:spcPct val="0"/>
              </a:spcAft>
              <a:buSzTx/>
              <a:tabLst/>
            </a:pPr>
            <a:endPar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endParaRPr>
          </a:p>
          <a:p>
            <a:pPr marL="0" marR="0" lvl="0" indent="0" defTabSz="914400" rtl="0" eaLnBrk="0" fontAlgn="base" latinLnBrk="0" hangingPunct="0">
              <a:lnSpc>
                <a:spcPct val="100000"/>
              </a:lnSpc>
              <a:spcBef>
                <a:spcPct val="0"/>
              </a:spcBef>
              <a:spcAft>
                <a:spcPct val="0"/>
              </a:spcAft>
              <a:buSzTx/>
              <a:buNone/>
              <a:tabLst/>
            </a:pPr>
            <a:endPar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endParaRPr>
          </a:p>
          <a:p>
            <a:pPr marR="0" lvl="0" defTabSz="914400" rtl="0" eaLnBrk="0" fontAlgn="base" latinLnBrk="0" hangingPunct="0">
              <a:lnSpc>
                <a:spcPct val="100000"/>
              </a:lnSpc>
              <a:spcBef>
                <a:spcPct val="0"/>
              </a:spcBef>
              <a:spcAft>
                <a:spcPct val="0"/>
              </a:spcAft>
              <a:buSzTx/>
              <a:tabLst/>
            </a:pPr>
            <a:r>
              <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Lifelong learning and </a:t>
            </a:r>
          </a:p>
          <a:p>
            <a:pPr marL="0" marR="0" lvl="0" indent="0" defTabSz="914400" rtl="0" eaLnBrk="0" fontAlgn="base" latinLnBrk="0" hangingPunct="0">
              <a:lnSpc>
                <a:spcPct val="100000"/>
              </a:lnSpc>
              <a:spcBef>
                <a:spcPct val="0"/>
              </a:spcBef>
              <a:spcAft>
                <a:spcPct val="0"/>
              </a:spcAft>
              <a:buSzTx/>
              <a:buNone/>
              <a:tabLst/>
            </a:pPr>
            <a:r>
              <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   organisational development</a:t>
            </a:r>
          </a:p>
          <a:p>
            <a:pPr marR="0" lvl="0" defTabSz="914400" rtl="0" eaLnBrk="0" fontAlgn="base" latinLnBrk="0" hangingPunct="0">
              <a:lnSpc>
                <a:spcPct val="100000"/>
              </a:lnSpc>
              <a:spcBef>
                <a:spcPct val="0"/>
              </a:spcBef>
              <a:spcAft>
                <a:spcPct val="0"/>
              </a:spcAft>
              <a:buSzTx/>
              <a:tabLst/>
            </a:pPr>
            <a:endPar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endParaRPr>
          </a:p>
          <a:p>
            <a:pPr marL="0" marR="0" lvl="0" indent="0" defTabSz="914400" rtl="0" eaLnBrk="0" fontAlgn="base" latinLnBrk="0" hangingPunct="0">
              <a:lnSpc>
                <a:spcPct val="100000"/>
              </a:lnSpc>
              <a:spcBef>
                <a:spcPct val="0"/>
              </a:spcBef>
              <a:spcAft>
                <a:spcPct val="0"/>
              </a:spcAft>
              <a:buSzTx/>
              <a:buNone/>
              <a:tabLst/>
            </a:pPr>
            <a:endPar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endParaRPr>
          </a:p>
          <a:p>
            <a:pPr marR="0" lvl="0" defTabSz="914400" rtl="0" eaLnBrk="0" fontAlgn="base" latinLnBrk="0" hangingPunct="0">
              <a:lnSpc>
                <a:spcPct val="100000"/>
              </a:lnSpc>
              <a:spcBef>
                <a:spcPct val="0"/>
              </a:spcBef>
              <a:spcAft>
                <a:spcPct val="0"/>
              </a:spcAft>
              <a:buSzTx/>
              <a:tabLst/>
            </a:pPr>
            <a:r>
              <a:rPr kumimoji="0" lang="en-GB" altLang="sv-S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Strategic networks and regional development</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sv-SE" sz="2400" b="0" i="0" u="none" strike="noStrike" cap="none" normalizeH="0" baseline="0" dirty="0">
              <a:ln>
                <a:noFill/>
              </a:ln>
              <a:solidFill>
                <a:schemeClr val="tx1"/>
              </a:solidFill>
              <a:effectLst/>
              <a:latin typeface="+mn-lt"/>
            </a:endParaRPr>
          </a:p>
          <a:p>
            <a:pPr marL="0" indent="0">
              <a:buNone/>
            </a:pPr>
            <a:br>
              <a:rPr lang="en-US" sz="1700" dirty="0">
                <a:latin typeface="+mn-lt"/>
              </a:rPr>
            </a:br>
            <a:br>
              <a:rPr lang="en-US" sz="1700" dirty="0">
                <a:latin typeface="+mn-lt"/>
              </a:rPr>
            </a:br>
            <a:br>
              <a:rPr lang="en-US" sz="1700" dirty="0">
                <a:latin typeface="+mn-lt"/>
              </a:rPr>
            </a:br>
            <a:endParaRPr lang="en-US" sz="1700" dirty="0">
              <a:latin typeface="+mn-lt"/>
            </a:endParaRPr>
          </a:p>
          <a:p>
            <a:pPr marL="0" indent="0">
              <a:buNone/>
            </a:pPr>
            <a:endParaRPr lang="en-US" sz="1700" dirty="0"/>
          </a:p>
          <a:p>
            <a:pPr marL="0" indent="0">
              <a:buNone/>
            </a:pPr>
            <a:endParaRPr lang="en-US" sz="1700" dirty="0"/>
          </a:p>
          <a:p>
            <a:pPr marL="0" indent="0">
              <a:buNone/>
            </a:pPr>
            <a:endParaRPr lang="sv-SE" sz="1800" dirty="0">
              <a:solidFill>
                <a:srgbClr val="FF0000"/>
              </a:solidFill>
            </a:endParaRPr>
          </a:p>
        </p:txBody>
      </p:sp>
      <p:pic>
        <p:nvPicPr>
          <p:cNvPr id="3" name="Bildobjekt 2">
            <a:extLst>
              <a:ext uri="{FF2B5EF4-FFF2-40B4-BE49-F238E27FC236}">
                <a16:creationId xmlns:a16="http://schemas.microsoft.com/office/drawing/2014/main" id="{B80219A7-30E5-4BF0-8DF4-99F22B06A57C}"/>
              </a:ext>
            </a:extLst>
          </p:cNvPr>
          <p:cNvPicPr>
            <a:picLocks noChangeAspect="1"/>
          </p:cNvPicPr>
          <p:nvPr/>
        </p:nvPicPr>
        <p:blipFill>
          <a:blip r:embed="rId3"/>
          <a:stretch>
            <a:fillRect/>
          </a:stretch>
        </p:blipFill>
        <p:spPr>
          <a:xfrm>
            <a:off x="9906114" y="297595"/>
            <a:ext cx="1865538" cy="908383"/>
          </a:xfrm>
          <a:prstGeom prst="rect">
            <a:avLst/>
          </a:prstGeom>
        </p:spPr>
      </p:pic>
      <p:sp>
        <p:nvSpPr>
          <p:cNvPr id="2" name="AutoShape 2" descr="Trovärdighet och förtroende i ekonomiska relationer, omslagsbild">
            <a:extLst>
              <a:ext uri="{FF2B5EF4-FFF2-40B4-BE49-F238E27FC236}">
                <a16:creationId xmlns:a16="http://schemas.microsoft.com/office/drawing/2014/main" id="{253CA3F4-BA8E-9E32-A497-273091CD068B}"/>
              </a:ext>
            </a:extLst>
          </p:cNvPr>
          <p:cNvSpPr>
            <a:spLocks noChangeAspect="1" noChangeArrowheads="1"/>
          </p:cNvSpPr>
          <p:nvPr/>
        </p:nvSpPr>
        <p:spPr bwMode="auto">
          <a:xfrm>
            <a:off x="5943599" y="1137745"/>
            <a:ext cx="2443655" cy="24436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8" name="AutoShape 4" descr="Trovärdighet och förtroende i ekonomiska relationer, omslagsbild">
            <a:extLst>
              <a:ext uri="{FF2B5EF4-FFF2-40B4-BE49-F238E27FC236}">
                <a16:creationId xmlns:a16="http://schemas.microsoft.com/office/drawing/2014/main" id="{EADB4D9E-30D6-E031-1A08-9766A5F99D60}"/>
              </a:ext>
            </a:extLst>
          </p:cNvPr>
          <p:cNvSpPr>
            <a:spLocks noChangeAspect="1" noChangeArrowheads="1"/>
          </p:cNvSpPr>
          <p:nvPr/>
        </p:nvSpPr>
        <p:spPr bwMode="auto">
          <a:xfrm>
            <a:off x="5943600" y="1295400"/>
            <a:ext cx="2286000"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pic>
        <p:nvPicPr>
          <p:cNvPr id="13" name="Bildobjekt 12" descr="En bild som visar text, skärmbild, Teckensnitt, design&#10;&#10;Automatiskt genererad beskrivning">
            <a:extLst>
              <a:ext uri="{FF2B5EF4-FFF2-40B4-BE49-F238E27FC236}">
                <a16:creationId xmlns:a16="http://schemas.microsoft.com/office/drawing/2014/main" id="{892E2308-63F9-14D2-E83D-8B6D92FCA9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5765" y="2330122"/>
            <a:ext cx="1670662" cy="932787"/>
          </a:xfrm>
          <a:prstGeom prst="rect">
            <a:avLst/>
          </a:prstGeom>
        </p:spPr>
      </p:pic>
      <p:pic>
        <p:nvPicPr>
          <p:cNvPr id="19" name="Bildobjekt 18" descr="En bild som visar text, bok, Teckensnitt, affisch&#10;&#10;Automatiskt genererad beskrivning">
            <a:extLst>
              <a:ext uri="{FF2B5EF4-FFF2-40B4-BE49-F238E27FC236}">
                <a16:creationId xmlns:a16="http://schemas.microsoft.com/office/drawing/2014/main" id="{1031D7A2-A3B9-4D82-B2CC-0FD821110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7362" y="3744754"/>
            <a:ext cx="1121504" cy="1692836"/>
          </a:xfrm>
          <a:prstGeom prst="rect">
            <a:avLst/>
          </a:prstGeom>
        </p:spPr>
      </p:pic>
      <p:pic>
        <p:nvPicPr>
          <p:cNvPr id="23" name="Bildobjekt 22" descr="En bild som visar text, Teckensnitt, bok, affisch&#10;&#10;Automatiskt genererad beskrivning">
            <a:extLst>
              <a:ext uri="{FF2B5EF4-FFF2-40B4-BE49-F238E27FC236}">
                <a16:creationId xmlns:a16="http://schemas.microsoft.com/office/drawing/2014/main" id="{AFCB6E47-C647-E030-A6A4-592DFC246B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3577" y="3751787"/>
            <a:ext cx="1121503" cy="1685803"/>
          </a:xfrm>
          <a:prstGeom prst="rect">
            <a:avLst/>
          </a:prstGeom>
        </p:spPr>
      </p:pic>
      <p:pic>
        <p:nvPicPr>
          <p:cNvPr id="27" name="Bildobjekt 26" descr="En bild som visar text, skärmbild, bil&#10;&#10;Automatiskt genererad beskrivning">
            <a:extLst>
              <a:ext uri="{FF2B5EF4-FFF2-40B4-BE49-F238E27FC236}">
                <a16:creationId xmlns:a16="http://schemas.microsoft.com/office/drawing/2014/main" id="{C794BF64-F678-9B04-BC0B-6EAAB7857C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43256">
            <a:off x="4856155" y="2862697"/>
            <a:ext cx="1145601" cy="1512193"/>
          </a:xfrm>
          <a:prstGeom prst="rect">
            <a:avLst/>
          </a:prstGeom>
        </p:spPr>
      </p:pic>
      <p:pic>
        <p:nvPicPr>
          <p:cNvPr id="29" name="Bildobjekt 28" descr="En bild som visar text, skärmbild, Teckensnitt, grafisk design&#10;&#10;Automatiskt genererad beskrivning">
            <a:extLst>
              <a:ext uri="{FF2B5EF4-FFF2-40B4-BE49-F238E27FC236}">
                <a16:creationId xmlns:a16="http://schemas.microsoft.com/office/drawing/2014/main" id="{17EC29D8-178F-88AA-9782-51A8368E52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5923">
            <a:off x="6775283" y="868286"/>
            <a:ext cx="1179489" cy="1769234"/>
          </a:xfrm>
          <a:prstGeom prst="rect">
            <a:avLst/>
          </a:prstGeom>
        </p:spPr>
      </p:pic>
      <p:pic>
        <p:nvPicPr>
          <p:cNvPr id="31" name="Bildobjekt 30" descr="En bild som visar text, grafisk design, affisch, Teckensnitt&#10;&#10;Automatiskt genererad beskrivning">
            <a:extLst>
              <a:ext uri="{FF2B5EF4-FFF2-40B4-BE49-F238E27FC236}">
                <a16:creationId xmlns:a16="http://schemas.microsoft.com/office/drawing/2014/main" id="{527BAABA-68B4-E5FC-CE55-145949C35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74752">
            <a:off x="8347842" y="1564892"/>
            <a:ext cx="975920" cy="1434207"/>
          </a:xfrm>
          <a:prstGeom prst="rect">
            <a:avLst/>
          </a:prstGeom>
        </p:spPr>
      </p:pic>
      <p:pic>
        <p:nvPicPr>
          <p:cNvPr id="33" name="Bildobjekt 32" descr="En bild som visar text, bok, design, grafisk design&#10;&#10;Automatiskt genererad beskrivning">
            <a:extLst>
              <a:ext uri="{FF2B5EF4-FFF2-40B4-BE49-F238E27FC236}">
                <a16:creationId xmlns:a16="http://schemas.microsoft.com/office/drawing/2014/main" id="{B841CC99-F72E-E7F9-6876-F2BA83A520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37753">
            <a:off x="6332900" y="3056756"/>
            <a:ext cx="1051125" cy="1512193"/>
          </a:xfrm>
          <a:prstGeom prst="rect">
            <a:avLst/>
          </a:prstGeom>
        </p:spPr>
      </p:pic>
    </p:spTree>
    <p:extLst>
      <p:ext uri="{BB962C8B-B14F-4D97-AF65-F5344CB8AC3E}">
        <p14:creationId xmlns:p14="http://schemas.microsoft.com/office/powerpoint/2010/main" val="40709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1DB370C0-1253-4F62-829D-43927806D5F3}"/>
              </a:ext>
            </a:extLst>
          </p:cNvPr>
          <p:cNvSpPr>
            <a:spLocks noGrp="1"/>
          </p:cNvSpPr>
          <p:nvPr>
            <p:ph idx="1"/>
          </p:nvPr>
        </p:nvSpPr>
        <p:spPr>
          <a:xfrm>
            <a:off x="757288" y="623916"/>
            <a:ext cx="10550525" cy="814613"/>
          </a:xfrm>
        </p:spPr>
        <p:txBody>
          <a:bodyPr/>
          <a:lstStyle/>
          <a:p>
            <a:pPr marL="0" indent="0">
              <a:buNone/>
            </a:pPr>
            <a:r>
              <a:rPr lang="sv-SE" sz="2200" b="1" dirty="0"/>
              <a:t>CER </a:t>
            </a:r>
            <a:r>
              <a:rPr lang="sv-SE" sz="2800" dirty="0"/>
              <a:t>– </a:t>
            </a:r>
            <a:r>
              <a:rPr lang="sv-SE" sz="2200" b="1" dirty="0"/>
              <a:t>publikationer (till och med 30 September 2024)</a:t>
            </a:r>
          </a:p>
        </p:txBody>
      </p:sp>
      <p:sp>
        <p:nvSpPr>
          <p:cNvPr id="21" name="Rektangel 20">
            <a:extLst>
              <a:ext uri="{FF2B5EF4-FFF2-40B4-BE49-F238E27FC236}">
                <a16:creationId xmlns:a16="http://schemas.microsoft.com/office/drawing/2014/main" id="{FAE20569-1CA4-4D19-B7C7-F7596F98468F}"/>
              </a:ext>
            </a:extLst>
          </p:cNvPr>
          <p:cNvSpPr/>
          <p:nvPr/>
        </p:nvSpPr>
        <p:spPr>
          <a:xfrm>
            <a:off x="757288" y="5575547"/>
            <a:ext cx="10295724" cy="738664"/>
          </a:xfrm>
          <a:prstGeom prst="rect">
            <a:avLst/>
          </a:prstGeom>
        </p:spPr>
        <p:txBody>
          <a:bodyPr wrap="square">
            <a:spAutoFit/>
          </a:bodyPr>
          <a:lstStyle/>
          <a:p>
            <a:r>
              <a:rPr lang="en-US" sz="1100" dirty="0"/>
              <a:t>&gt; SMF </a:t>
            </a:r>
            <a:r>
              <a:rPr lang="sv-SE" sz="1100" dirty="0"/>
              <a:t>= små och medelstora företag; * Av dessa är en branschgemensam; ** Av dessa är två branschgemensamma; *** Av dessa är sex branschövergripande</a:t>
            </a:r>
            <a:r>
              <a:rPr lang="en-US" sz="1100" dirty="0"/>
              <a:t>  </a:t>
            </a:r>
          </a:p>
          <a:p>
            <a:endParaRPr lang="en-US" sz="1100" dirty="0"/>
          </a:p>
          <a:p>
            <a:r>
              <a:rPr lang="sv-SE" sz="2000" b="1" dirty="0">
                <a:solidFill>
                  <a:srgbClr val="FF0000"/>
                </a:solidFill>
              </a:rPr>
              <a:t>CER har fått tio internationella utmärkelser för vetenskaplig excellens</a:t>
            </a:r>
            <a:endParaRPr lang="en-US" sz="2000" b="1" dirty="0">
              <a:solidFill>
                <a:srgbClr val="FF0000"/>
              </a:solidFill>
            </a:endParaRPr>
          </a:p>
        </p:txBody>
      </p:sp>
      <p:graphicFrame>
        <p:nvGraphicFramePr>
          <p:cNvPr id="2" name="Tabell 1">
            <a:extLst>
              <a:ext uri="{FF2B5EF4-FFF2-40B4-BE49-F238E27FC236}">
                <a16:creationId xmlns:a16="http://schemas.microsoft.com/office/drawing/2014/main" id="{A1943664-3FA9-44D3-90CF-3ED79277F9F7}"/>
              </a:ext>
            </a:extLst>
          </p:cNvPr>
          <p:cNvGraphicFramePr>
            <a:graphicFrameLocks noGrp="1"/>
          </p:cNvGraphicFramePr>
          <p:nvPr>
            <p:extLst>
              <p:ext uri="{D42A27DB-BD31-4B8C-83A1-F6EECF244321}">
                <p14:modId xmlns:p14="http://schemas.microsoft.com/office/powerpoint/2010/main" val="3586757851"/>
              </p:ext>
            </p:extLst>
          </p:nvPr>
        </p:nvGraphicFramePr>
        <p:xfrm>
          <a:off x="757288" y="1500418"/>
          <a:ext cx="9272831" cy="3856950"/>
        </p:xfrm>
        <a:graphic>
          <a:graphicData uri="http://schemas.openxmlformats.org/drawingml/2006/table">
            <a:tbl>
              <a:tblPr firstRow="1" firstCol="1" bandRow="1"/>
              <a:tblGrid>
                <a:gridCol w="1811931">
                  <a:extLst>
                    <a:ext uri="{9D8B030D-6E8A-4147-A177-3AD203B41FA5}">
                      <a16:colId xmlns:a16="http://schemas.microsoft.com/office/drawing/2014/main" val="1802949341"/>
                    </a:ext>
                  </a:extLst>
                </a:gridCol>
                <a:gridCol w="1069331">
                  <a:extLst>
                    <a:ext uri="{9D8B030D-6E8A-4147-A177-3AD203B41FA5}">
                      <a16:colId xmlns:a16="http://schemas.microsoft.com/office/drawing/2014/main" val="1629610487"/>
                    </a:ext>
                  </a:extLst>
                </a:gridCol>
                <a:gridCol w="1000125">
                  <a:extLst>
                    <a:ext uri="{9D8B030D-6E8A-4147-A177-3AD203B41FA5}">
                      <a16:colId xmlns:a16="http://schemas.microsoft.com/office/drawing/2014/main" val="666831234"/>
                    </a:ext>
                  </a:extLst>
                </a:gridCol>
                <a:gridCol w="942975">
                  <a:extLst>
                    <a:ext uri="{9D8B030D-6E8A-4147-A177-3AD203B41FA5}">
                      <a16:colId xmlns:a16="http://schemas.microsoft.com/office/drawing/2014/main" val="2366932323"/>
                    </a:ext>
                  </a:extLst>
                </a:gridCol>
                <a:gridCol w="1047750">
                  <a:extLst>
                    <a:ext uri="{9D8B030D-6E8A-4147-A177-3AD203B41FA5}">
                      <a16:colId xmlns:a16="http://schemas.microsoft.com/office/drawing/2014/main" val="2207560735"/>
                    </a:ext>
                  </a:extLst>
                </a:gridCol>
                <a:gridCol w="1000125">
                  <a:extLst>
                    <a:ext uri="{9D8B030D-6E8A-4147-A177-3AD203B41FA5}">
                      <a16:colId xmlns:a16="http://schemas.microsoft.com/office/drawing/2014/main" val="2586985790"/>
                    </a:ext>
                  </a:extLst>
                </a:gridCol>
                <a:gridCol w="914400">
                  <a:extLst>
                    <a:ext uri="{9D8B030D-6E8A-4147-A177-3AD203B41FA5}">
                      <a16:colId xmlns:a16="http://schemas.microsoft.com/office/drawing/2014/main" val="1679312143"/>
                    </a:ext>
                  </a:extLst>
                </a:gridCol>
                <a:gridCol w="781050">
                  <a:extLst>
                    <a:ext uri="{9D8B030D-6E8A-4147-A177-3AD203B41FA5}">
                      <a16:colId xmlns:a16="http://schemas.microsoft.com/office/drawing/2014/main" val="2367889072"/>
                    </a:ext>
                  </a:extLst>
                </a:gridCol>
                <a:gridCol w="705144">
                  <a:extLst>
                    <a:ext uri="{9D8B030D-6E8A-4147-A177-3AD203B41FA5}">
                      <a16:colId xmlns:a16="http://schemas.microsoft.com/office/drawing/2014/main" val="1555058193"/>
                    </a:ext>
                  </a:extLst>
                </a:gridCol>
              </a:tblGrid>
              <a:tr h="592692">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Bank, försäkring, pension</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Fastighet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Redovisning, revision</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Strategiska nätverk, regional utveckling</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&gt; SMF</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Tillväxt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Livslångt lärande</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Övrigt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Totalt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433959"/>
                  </a:ext>
                </a:extLst>
              </a:tr>
              <a:tr h="405353">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Vetenskapliga artiklar</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40</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22</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26</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4</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6</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132</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59091"/>
                  </a:ext>
                </a:extLst>
              </a:tr>
              <a:tr h="584461">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Avhandlingar (Lic. och Dr.), böcker, bokkapitel och forskningsrapporter</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36***</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9*</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24**</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15</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15</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13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b="0" noProof="0" dirty="0">
                          <a:effectLst/>
                          <a:latin typeface="Times New Roman" panose="02020603050405020304" pitchFamily="18" charset="0"/>
                          <a:ea typeface="Times New Roman" panose="02020603050405020304" pitchFamily="18" charset="0"/>
                        </a:rPr>
                        <a:t>115</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377707"/>
                  </a:ext>
                </a:extLst>
              </a:tr>
              <a:tr h="537328">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Internationella konferensbidrag och nordiska workshops</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52</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19</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15</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49</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22</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25</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185</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214110"/>
                  </a:ext>
                </a:extLst>
              </a:tr>
              <a:tr h="466814">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Debattartiklar</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4</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6</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15</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30</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801073"/>
                  </a:ext>
                </a:extLst>
              </a:tr>
              <a:tr h="358672">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CER-rapporter</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30</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23</a:t>
                      </a:r>
                      <a:r>
                        <a:rPr lang="sv-SE" sz="1200" b="1" noProof="0" dirty="0">
                          <a:effectLst/>
                          <a:latin typeface="Times New Roman" panose="02020603050405020304" pitchFamily="18" charset="0"/>
                          <a:ea typeface="Times New Roman" panose="02020603050405020304" pitchFamily="18" charset="0"/>
                        </a:rPr>
                        <a:t>*</a:t>
                      </a:r>
                      <a:endParaRPr lang="sv-SE" sz="1200" noProof="0" dirty="0">
                        <a:effectLst/>
                        <a:latin typeface="Times New Roman" panose="02020603050405020304" pitchFamily="18" charset="0"/>
                        <a:ea typeface="Times New Roman" panose="02020603050405020304" pitchFamily="18" charset="0"/>
                      </a:endParaRP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8</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10</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88</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824153"/>
                  </a:ext>
                </a:extLst>
              </a:tr>
              <a:tr h="353176">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Magisteruppsatser</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16</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20</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397625"/>
                  </a:ext>
                </a:extLst>
              </a:tr>
              <a:tr h="408314">
                <a:tc>
                  <a:txBody>
                    <a:bodyPr/>
                    <a:lstStyle/>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Totalt</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163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61</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23825" algn="l"/>
                          <a:tab pos="271145" algn="ctr"/>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123825" algn="l"/>
                          <a:tab pos="271145" algn="ctr"/>
                          <a:tab pos="450215" algn="l"/>
                        </a:tabLst>
                      </a:pPr>
                      <a:r>
                        <a:rPr lang="sv-SE" sz="1200" noProof="0" dirty="0">
                          <a:effectLst/>
                          <a:latin typeface="Times New Roman" panose="02020603050405020304" pitchFamily="18" charset="0"/>
                          <a:ea typeface="Times New Roman" panose="02020603050405020304" pitchFamily="18" charset="0"/>
                        </a:rPr>
                        <a:t>114</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96</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63</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46</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27</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 </a:t>
                      </a:r>
                    </a:p>
                    <a:p>
                      <a:pPr algn="ctr">
                        <a:spcAft>
                          <a:spcPts val="0"/>
                        </a:spcAft>
                        <a:tabLst>
                          <a:tab pos="450215" algn="l"/>
                        </a:tabLst>
                      </a:pPr>
                      <a:r>
                        <a:rPr lang="sv-SE" sz="1200" noProof="0" dirty="0">
                          <a:effectLst/>
                          <a:latin typeface="Times New Roman" panose="02020603050405020304" pitchFamily="18" charset="0"/>
                          <a:ea typeface="Times New Roman" panose="02020603050405020304" pitchFamily="18" charset="0"/>
                        </a:rPr>
                        <a:t>570</a:t>
                      </a:r>
                    </a:p>
                  </a:txBody>
                  <a:tcPr marL="61666" marR="61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293808"/>
                  </a:ext>
                </a:extLst>
              </a:tr>
            </a:tbl>
          </a:graphicData>
        </a:graphic>
      </p:graphicFrame>
      <p:pic>
        <p:nvPicPr>
          <p:cNvPr id="3" name="Bildobjekt 2">
            <a:extLst>
              <a:ext uri="{FF2B5EF4-FFF2-40B4-BE49-F238E27FC236}">
                <a16:creationId xmlns:a16="http://schemas.microsoft.com/office/drawing/2014/main" id="{32C6102B-0179-FA7E-3BBB-099F720E2FF9}"/>
              </a:ext>
            </a:extLst>
          </p:cNvPr>
          <p:cNvPicPr>
            <a:picLocks noChangeAspect="1"/>
          </p:cNvPicPr>
          <p:nvPr/>
        </p:nvPicPr>
        <p:blipFill>
          <a:blip r:embed="rId2"/>
          <a:stretch>
            <a:fillRect/>
          </a:stretch>
        </p:blipFill>
        <p:spPr>
          <a:xfrm>
            <a:off x="9931053" y="256873"/>
            <a:ext cx="1865538" cy="908383"/>
          </a:xfrm>
          <a:prstGeom prst="rect">
            <a:avLst/>
          </a:prstGeom>
        </p:spPr>
      </p:pic>
    </p:spTree>
    <p:extLst>
      <p:ext uri="{BB962C8B-B14F-4D97-AF65-F5344CB8AC3E}">
        <p14:creationId xmlns:p14="http://schemas.microsoft.com/office/powerpoint/2010/main" val="362615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EC67E1-92DF-25D1-9889-602D121F4D7A}"/>
              </a:ext>
            </a:extLst>
          </p:cNvPr>
          <p:cNvSpPr>
            <a:spLocks noGrp="1"/>
          </p:cNvSpPr>
          <p:nvPr>
            <p:ph type="title"/>
          </p:nvPr>
        </p:nvSpPr>
        <p:spPr>
          <a:xfrm>
            <a:off x="838800" y="1237614"/>
            <a:ext cx="10514999" cy="652145"/>
          </a:xfrm>
        </p:spPr>
        <p:txBody>
          <a:bodyPr/>
          <a:lstStyle/>
          <a:p>
            <a:r>
              <a:rPr lang="sv-SE" dirty="0"/>
              <a:t>CER – internationalisering (FinTech Symposium 3 och 4 juni 2024 Sundsvall)</a:t>
            </a:r>
          </a:p>
        </p:txBody>
      </p:sp>
      <p:pic>
        <p:nvPicPr>
          <p:cNvPr id="6" name="Bildobjekt 5">
            <a:extLst>
              <a:ext uri="{FF2B5EF4-FFF2-40B4-BE49-F238E27FC236}">
                <a16:creationId xmlns:a16="http://schemas.microsoft.com/office/drawing/2014/main" id="{C8228D45-9B35-42F9-134B-D010B479DBC7}"/>
              </a:ext>
            </a:extLst>
          </p:cNvPr>
          <p:cNvPicPr>
            <a:picLocks noChangeAspect="1"/>
          </p:cNvPicPr>
          <p:nvPr/>
        </p:nvPicPr>
        <p:blipFill>
          <a:blip r:embed="rId2"/>
          <a:stretch>
            <a:fillRect/>
          </a:stretch>
        </p:blipFill>
        <p:spPr>
          <a:xfrm>
            <a:off x="9906114" y="297595"/>
            <a:ext cx="1865538" cy="908383"/>
          </a:xfrm>
          <a:prstGeom prst="rect">
            <a:avLst/>
          </a:prstGeom>
        </p:spPr>
      </p:pic>
      <p:pic>
        <p:nvPicPr>
          <p:cNvPr id="12" name="Platshållare för innehåll 11">
            <a:extLst>
              <a:ext uri="{FF2B5EF4-FFF2-40B4-BE49-F238E27FC236}">
                <a16:creationId xmlns:a16="http://schemas.microsoft.com/office/drawing/2014/main" id="{DA64A54F-6F1C-1022-07D4-6BD33B33FD69}"/>
              </a:ext>
            </a:extLst>
          </p:cNvPr>
          <p:cNvPicPr>
            <a:picLocks noGrp="1" noChangeAspect="1"/>
          </p:cNvPicPr>
          <p:nvPr>
            <p:ph sz="half" idx="1"/>
          </p:nvPr>
        </p:nvPicPr>
        <p:blipFill>
          <a:blip r:embed="rId3"/>
          <a:stretch>
            <a:fillRect/>
          </a:stretch>
        </p:blipFill>
        <p:spPr>
          <a:xfrm>
            <a:off x="975147" y="3916496"/>
            <a:ext cx="4907705" cy="579170"/>
          </a:xfrm>
          <a:prstGeom prst="rect">
            <a:avLst/>
          </a:prstGeom>
        </p:spPr>
      </p:pic>
      <p:pic>
        <p:nvPicPr>
          <p:cNvPr id="9" name="Picture 2">
            <a:extLst>
              <a:ext uri="{FF2B5EF4-FFF2-40B4-BE49-F238E27FC236}">
                <a16:creationId xmlns:a16="http://schemas.microsoft.com/office/drawing/2014/main" id="{D0E22313-7B39-5FB6-9838-67F9D2C8A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409" y="2181870"/>
            <a:ext cx="4983480" cy="32268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001A0BB-E593-7B01-EFA5-73FC48BC2BD1}"/>
              </a:ext>
            </a:extLst>
          </p:cNvPr>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r="13429"/>
          <a:stretch/>
        </p:blipFill>
        <p:spPr bwMode="auto">
          <a:xfrm>
            <a:off x="6198113" y="2181871"/>
            <a:ext cx="5248275" cy="32118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extLst>
              <a:ext uri="{FF2B5EF4-FFF2-40B4-BE49-F238E27FC236}">
                <a16:creationId xmlns:a16="http://schemas.microsoft.com/office/drawing/2014/main" id="{2E750FEF-3563-3D59-2C77-F484A575439D}"/>
              </a:ext>
            </a:extLst>
          </p:cNvPr>
          <p:cNvSpPr txBox="1"/>
          <p:nvPr/>
        </p:nvSpPr>
        <p:spPr>
          <a:xfrm>
            <a:off x="1089114" y="5494131"/>
            <a:ext cx="4904775" cy="553998"/>
          </a:xfrm>
          <a:prstGeom prst="rect">
            <a:avLst/>
          </a:prstGeom>
          <a:noFill/>
        </p:spPr>
        <p:txBody>
          <a:bodyPr wrap="square" rtlCol="0">
            <a:spAutoFit/>
          </a:bodyPr>
          <a:lstStyle/>
          <a:p>
            <a:r>
              <a:rPr lang="en-US" sz="1000" dirty="0"/>
              <a:t>Dr. Mustafa Nourallah i CERs </a:t>
            </a:r>
            <a:r>
              <a:rPr lang="sv-SE" sz="1000" dirty="0"/>
              <a:t>konferenskommitté omgiven av två av symposiets ”</a:t>
            </a:r>
            <a:r>
              <a:rPr lang="en-US" sz="1000" dirty="0"/>
              <a:t>Key Note Speakers”: Docent Sofia Johan, Florida Atlantic University I USA och Dr Anders Stenkrona, Nordea.</a:t>
            </a:r>
            <a:endParaRPr lang="sv-SE" sz="1000" dirty="0"/>
          </a:p>
        </p:txBody>
      </p:sp>
      <p:sp>
        <p:nvSpPr>
          <p:cNvPr id="16" name="textruta 15">
            <a:extLst>
              <a:ext uri="{FF2B5EF4-FFF2-40B4-BE49-F238E27FC236}">
                <a16:creationId xmlns:a16="http://schemas.microsoft.com/office/drawing/2014/main" id="{77AFAA1F-262D-4333-3631-C8FDAB89AC74}"/>
              </a:ext>
            </a:extLst>
          </p:cNvPr>
          <p:cNvSpPr txBox="1"/>
          <p:nvPr/>
        </p:nvSpPr>
        <p:spPr>
          <a:xfrm>
            <a:off x="6091237" y="5523457"/>
            <a:ext cx="5355151" cy="400110"/>
          </a:xfrm>
          <a:prstGeom prst="rect">
            <a:avLst/>
          </a:prstGeom>
          <a:noFill/>
        </p:spPr>
        <p:txBody>
          <a:bodyPr wrap="square" rtlCol="0">
            <a:spAutoFit/>
          </a:bodyPr>
          <a:lstStyle/>
          <a:p>
            <a:r>
              <a:rPr lang="sv-SE" sz="1000" dirty="0"/>
              <a:t>Sundsvalls kommunalråd Niklas Säwén, första dagens ”Key Note Speaker” Professor Arman Eshraghi, Cardiff University i Storbritannien, och Peter Öhman, ansvarig för CER.</a:t>
            </a:r>
          </a:p>
        </p:txBody>
      </p:sp>
    </p:spTree>
    <p:extLst>
      <p:ext uri="{BB962C8B-B14F-4D97-AF65-F5344CB8AC3E}">
        <p14:creationId xmlns:p14="http://schemas.microsoft.com/office/powerpoint/2010/main" val="2580894979"/>
      </p:ext>
    </p:extLst>
  </p:cSld>
  <p:clrMapOvr>
    <a:masterClrMapping/>
  </p:clrMapOvr>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1_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potx" id="{423A487E-190D-4AAA-8E02-E1F7A86C16D3}" vid="{02B416E7-63EA-42F6-A429-7C35B2B8FCE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1577</TotalTime>
  <Words>835</Words>
  <Application>Microsoft Office PowerPoint</Application>
  <PresentationFormat>Bredbild</PresentationFormat>
  <Paragraphs>208</Paragraphs>
  <Slides>13</Slides>
  <Notes>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13</vt:i4>
      </vt:variant>
    </vt:vector>
  </HeadingPairs>
  <TitlesOfParts>
    <vt:vector size="19" baseType="lpstr">
      <vt:lpstr>Arial</vt:lpstr>
      <vt:lpstr>Calibri</vt:lpstr>
      <vt:lpstr>Calibri Light</vt:lpstr>
      <vt:lpstr>Times New Roman</vt:lpstr>
      <vt:lpstr>Office-tema</vt:lpstr>
      <vt:lpstr>1_Office-tema</vt:lpstr>
      <vt:lpstr>CER – Centrum för forskning om ekonomiska relationer</vt:lpstr>
      <vt:lpstr>CER – mer än ett forskningscentrum</vt:lpstr>
      <vt:lpstr>CER – mer än ett forskningscentrum</vt:lpstr>
      <vt:lpstr>CER – nätverket</vt:lpstr>
      <vt:lpstr>CER – organisation</vt:lpstr>
      <vt:lpstr>CER – referensgrupp och arbetsgrupper </vt:lpstr>
      <vt:lpstr>CER – fokusområden forskning</vt:lpstr>
      <vt:lpstr>PowerPoint-presentation</vt:lpstr>
      <vt:lpstr>CER – internationalisering (FinTech Symposium 3 och 4 juni 2024 Sundsvall)</vt:lpstr>
      <vt:lpstr>CER – nytt utbildningsprogram</vt:lpstr>
      <vt:lpstr>CER – uppdragsutbildning</vt:lpstr>
      <vt:lpstr>CER – kommunikation</vt:lpstr>
      <vt:lpstr>The Centre for Research on Economic Relations (CER))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Centre for Research on Economic Relations (CER)</dc:title>
  <dc:creator>Burman, Lena E</dc:creator>
  <cp:lastModifiedBy>Peter Öhman</cp:lastModifiedBy>
  <cp:revision>154</cp:revision>
  <cp:lastPrinted>2021-09-26T18:20:37Z</cp:lastPrinted>
  <dcterms:created xsi:type="dcterms:W3CDTF">2021-09-23T13:24:14Z</dcterms:created>
  <dcterms:modified xsi:type="dcterms:W3CDTF">2024-09-27T13:24:02Z</dcterms:modified>
</cp:core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