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64" r:id="rId4"/>
    <p:sldId id="262" r:id="rId5"/>
    <p:sldId id="283" r:id="rId6"/>
    <p:sldId id="280" r:id="rId7"/>
    <p:sldId id="284" r:id="rId8"/>
    <p:sldId id="282" r:id="rId9"/>
    <p:sldId id="281" r:id="rId10"/>
    <p:sldId id="275" r:id="rId11"/>
    <p:sldId id="261" r:id="rId12"/>
  </p:sldIdLst>
  <p:sldSz cx="9144000" cy="6858000" type="screen4x3"/>
  <p:notesSz cx="6794500" cy="99314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ström Lena" initials="BL" lastIdx="9" clrIdx="0">
    <p:extLst>
      <p:ext uri="{19B8F6BF-5375-455C-9EA6-DF929625EA0E}">
        <p15:presenceInfo xmlns:p15="http://schemas.microsoft.com/office/powerpoint/2012/main" userId="S-1-5-21-1177238915-616249376-682003330-173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988" autoAdjust="0"/>
  </p:normalViewPr>
  <p:slideViewPr>
    <p:cSldViewPr snapToGrid="0">
      <p:cViewPr varScale="1">
        <p:scale>
          <a:sx n="51" d="100"/>
          <a:sy n="51" d="100"/>
        </p:scale>
        <p:origin x="17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0F87E-FA43-463F-A6C6-69677561D5B3}" type="datetimeFigureOut">
              <a:rPr lang="sv-SE" smtClean="0"/>
              <a:t>2024-03-07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1753F-93D5-4136-8EA7-D87AB4DFE6C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9446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9CD7-9FE5-429F-B9E0-AA1946CCC9BD}" type="datetimeFigureOut">
              <a:rPr lang="sv-SE" smtClean="0"/>
              <a:t>2024-03-07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188-90C9-4DE2-9CC5-BA3A554B768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438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117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1664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732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1964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58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3309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19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6858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356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989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C2188-90C9-4DE2-9CC5-BA3A554B768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4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141649" y="1360801"/>
            <a:ext cx="737370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Stor rubrik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1650" y="2208554"/>
            <a:ext cx="7373701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973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500" y="2241462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bild 12"/>
          <p:cNvSpPr>
            <a:spLocks noGrp="1"/>
          </p:cNvSpPr>
          <p:nvPr>
            <p:ph type="pic" sz="quarter" idx="15"/>
          </p:nvPr>
        </p:nvSpPr>
        <p:spPr>
          <a:xfrm>
            <a:off x="629100" y="2235600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260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101" y="1540800"/>
            <a:ext cx="7886249" cy="574296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101" y="2235600"/>
            <a:ext cx="386834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100" y="3180016"/>
            <a:ext cx="3869100" cy="3009647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30500" y="2235599"/>
            <a:ext cx="3869100" cy="82391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30500" y="3180014"/>
            <a:ext cx="3869100" cy="300964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2348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629100" y="1540800"/>
            <a:ext cx="7896659" cy="736844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4436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99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76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3438000"/>
            <a:ext cx="9144000" cy="3420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208554"/>
            <a:ext cx="7372350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 hasCustomPrompt="1"/>
          </p:nvPr>
        </p:nvSpPr>
        <p:spPr>
          <a:xfrm>
            <a:off x="1143000" y="1360799"/>
            <a:ext cx="7372351" cy="6912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 dirty="0"/>
              <a:t>Stor rubrik</a:t>
            </a:r>
          </a:p>
        </p:txBody>
      </p:sp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522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pla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3474720"/>
            <a:ext cx="9144000" cy="34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143001" y="1359582"/>
            <a:ext cx="7372350" cy="69195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800" b="1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Stor rubrik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208554"/>
            <a:ext cx="7372349" cy="78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183890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0" y="1540801"/>
            <a:ext cx="7912894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2237130"/>
            <a:ext cx="7912894" cy="3836963"/>
          </a:xfr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332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2100" y="3020400"/>
            <a:ext cx="7373700" cy="111784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2100" y="4589464"/>
            <a:ext cx="7373700" cy="110795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94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2358000"/>
            <a:ext cx="9144000" cy="45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42100" y="3021178"/>
            <a:ext cx="7373700" cy="1382378"/>
          </a:xfrm>
        </p:spPr>
        <p:txBody>
          <a:bodyPr anchor="t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</p:spTree>
    <p:extLst>
      <p:ext uri="{BB962C8B-B14F-4D97-AF65-F5344CB8AC3E}">
        <p14:creationId xmlns:p14="http://schemas.microsoft.com/office/powerpoint/2010/main" val="287335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30500" y="2235600"/>
            <a:ext cx="3885300" cy="39420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727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9100" y="2234709"/>
            <a:ext cx="3885300" cy="394225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3"/>
          </p:nvPr>
        </p:nvSpPr>
        <p:spPr>
          <a:xfrm>
            <a:off x="4630500" y="2234963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499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9101" y="1542416"/>
            <a:ext cx="7886249" cy="65214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Mindre rubrik</a:t>
            </a:r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9100" y="2235599"/>
            <a:ext cx="3885300" cy="39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Bildtext</a:t>
            </a:r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4"/>
          </p:nvPr>
        </p:nvSpPr>
        <p:spPr>
          <a:xfrm>
            <a:off x="4630499" y="2235599"/>
            <a:ext cx="3885300" cy="3942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1491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7192D2-3778-4ECE-8BEC-1F42874D3F29" descr="759C4F0E-5528-4626-A835-687661AA8F96@familjenpangea"/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00" y="360000"/>
            <a:ext cx="1566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43001" y="1542416"/>
            <a:ext cx="7372349" cy="652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143000" y="2237130"/>
            <a:ext cx="7372350" cy="383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778000" y="6356351"/>
            <a:ext cx="1147399" cy="360000"/>
          </a:xfrm>
          <a:prstGeom prst="rect">
            <a:avLst/>
          </a:prstGeom>
        </p:spPr>
        <p:txBody>
          <a:bodyPr vert="horz" lIns="36000" tIns="45720" rIns="9000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2D44CBEE-E6DE-47E3-981B-80C11ECF5B1C}" type="datetimeFigureOut">
              <a:rPr lang="sv-SE" smtClean="0"/>
              <a:pPr/>
              <a:t>2024-03-07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59000" y="6357600"/>
            <a:ext cx="2554165" cy="360000"/>
          </a:xfrm>
          <a:prstGeom prst="rect">
            <a:avLst/>
          </a:prstGeom>
        </p:spPr>
        <p:txBody>
          <a:bodyPr vert="horz" lIns="10800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67950" y="6356350"/>
            <a:ext cx="1147400" cy="36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1334427D-BC02-4BB6-9552-FEF7E6C4F2BF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textruta 7"/>
          <p:cNvSpPr txBox="1"/>
          <p:nvPr userDrawn="1"/>
        </p:nvSpPr>
        <p:spPr>
          <a:xfrm>
            <a:off x="629100" y="6356349"/>
            <a:ext cx="2057400" cy="365125"/>
          </a:xfrm>
          <a:prstGeom prst="rect">
            <a:avLst/>
          </a:prstGeom>
          <a:noFill/>
        </p:spPr>
        <p:txBody>
          <a:bodyPr wrap="square" lIns="36000" rtlCol="0" anchor="ctr" anchorCtr="0">
            <a:noAutofit/>
          </a:bodyPr>
          <a:lstStyle/>
          <a:p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Mittuniversitetet</a:t>
            </a:r>
          </a:p>
        </p:txBody>
      </p:sp>
      <p:cxnSp>
        <p:nvCxnSpPr>
          <p:cNvPr id="9" name="Rak 8"/>
          <p:cNvCxnSpPr/>
          <p:nvPr userDrawn="1"/>
        </p:nvCxnSpPr>
        <p:spPr>
          <a:xfrm>
            <a:off x="639036" y="6310166"/>
            <a:ext cx="7884000" cy="0"/>
          </a:xfrm>
          <a:prstGeom prst="line">
            <a:avLst/>
          </a:prstGeom>
          <a:ln w="31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0" r:id="rId4"/>
    <p:sldLayoutId id="2147483651" r:id="rId5"/>
    <p:sldLayoutId id="2147483662" r:id="rId6"/>
    <p:sldLayoutId id="2147483652" r:id="rId7"/>
    <p:sldLayoutId id="2147483665" r:id="rId8"/>
    <p:sldLayoutId id="2147483663" r:id="rId9"/>
    <p:sldLayoutId id="2147483664" r:id="rId10"/>
    <p:sldLayoutId id="2147483653" r:id="rId11"/>
    <p:sldLayoutId id="2147483654" r:id="rId12"/>
    <p:sldLayoutId id="2147483655" r:id="rId13"/>
    <p:sldLayoutId id="2147483666" r:id="rId14"/>
  </p:sldLayoutIdLst>
  <p:txStyles>
    <p:titleStyle>
      <a:lvl1pPr algn="l" defTabSz="914400" rtl="0" eaLnBrk="1" latinLnBrk="0" hangingPunct="1">
        <a:lnSpc>
          <a:spcPts val="36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094" userDrawn="1">
          <p15:clr>
            <a:srgbClr val="F26B43"/>
          </p15:clr>
        </p15:guide>
        <p15:guide id="4" orient="horz" pos="1480" userDrawn="1">
          <p15:clr>
            <a:srgbClr val="F26B43"/>
          </p15:clr>
        </p15:guide>
        <p15:guide id="5" pos="3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36430" y="1326296"/>
            <a:ext cx="8195094" cy="1817737"/>
          </a:xfrm>
        </p:spPr>
        <p:txBody>
          <a:bodyPr/>
          <a:lstStyle/>
          <a:p>
            <a:pPr algn="ctr"/>
            <a:r>
              <a:rPr lang="sv-SE" sz="2800" dirty="0"/>
              <a:t>”</a:t>
            </a:r>
            <a:r>
              <a:rPr lang="sv-SE" sz="2800" dirty="0">
                <a:latin typeface="+mn-lt"/>
              </a:rPr>
              <a:t>De här barnen kanske inte klarar sig lika bra som andra barn gör, barn med andra förutsättningar i hemmiljön….men de klarar sig i alla fall”</a:t>
            </a:r>
            <a:br>
              <a:rPr lang="sv-SE" sz="2400" dirty="0">
                <a:latin typeface="+mn-lt"/>
              </a:rPr>
            </a:br>
            <a:br>
              <a:rPr lang="sv-SE" sz="2400" dirty="0">
                <a:latin typeface="+mn-lt"/>
              </a:rPr>
            </a:br>
            <a:br>
              <a:rPr lang="sv-SE" sz="2400" dirty="0">
                <a:latin typeface="+mn-lt"/>
              </a:rPr>
            </a:br>
            <a:r>
              <a:rPr lang="sv-SE" sz="2400" dirty="0">
                <a:latin typeface="+mn-lt"/>
              </a:rPr>
              <a:t>Att förändra verksamhet i förskolan genom medvetet </a:t>
            </a:r>
            <a:r>
              <a:rPr lang="sv-SE" sz="2400" dirty="0" err="1">
                <a:latin typeface="+mn-lt"/>
              </a:rPr>
              <a:t>litteracitetsarbete</a:t>
            </a:r>
            <a:br>
              <a:rPr lang="sv-SE" dirty="0"/>
            </a:br>
            <a:br>
              <a:rPr lang="sv-SE" dirty="0"/>
            </a:br>
            <a:r>
              <a:rPr lang="sv-SE" sz="2000" dirty="0"/>
              <a:t>Ulla Damber och Lena Randevåg</a:t>
            </a:r>
            <a:br>
              <a:rPr lang="sv-SE" sz="2000" dirty="0"/>
            </a:br>
            <a:r>
              <a:rPr lang="sv-SE" sz="2000" dirty="0"/>
              <a:t>Institutionen för utbildningsvetenskap</a:t>
            </a:r>
            <a:br>
              <a:rPr lang="sv-SE" sz="2000" dirty="0"/>
            </a:br>
            <a:r>
              <a:rPr lang="sv-SE" sz="2000" dirty="0"/>
              <a:t>Mittuniversitetet, Sundsvall</a:t>
            </a:r>
            <a:endParaRPr lang="da-DK" sz="20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96068" y="2648502"/>
            <a:ext cx="7816611" cy="948714"/>
          </a:xfrm>
        </p:spPr>
        <p:txBody>
          <a:bodyPr/>
          <a:lstStyle/>
          <a:p>
            <a:endParaRPr lang="sv-SE" sz="2400" dirty="0"/>
          </a:p>
          <a:p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515905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3111" y="665162"/>
            <a:ext cx="7912894" cy="652145"/>
          </a:xfrm>
        </p:spPr>
        <p:txBody>
          <a:bodyPr/>
          <a:lstStyle/>
          <a:p>
            <a:r>
              <a:rPr lang="sv-SE" sz="3600" dirty="0">
                <a:solidFill>
                  <a:schemeClr val="accent1"/>
                </a:solidFill>
              </a:rPr>
              <a:t>SAMMANFATTNINGSVIS eller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>
                <a:solidFill>
                  <a:schemeClr val="accent1"/>
                </a:solidFill>
              </a:rPr>
              <a:t>Vad är ett ”bra” resultat?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9100" y="1703730"/>
            <a:ext cx="7912894" cy="4489108"/>
          </a:xfrm>
        </p:spPr>
        <p:txBody>
          <a:bodyPr/>
          <a:lstStyle/>
          <a:p>
            <a:pPr marL="0" indent="0">
              <a:buNone/>
            </a:pPr>
            <a:r>
              <a:rPr lang="sv-SE" sz="2800" i="1" dirty="0"/>
              <a:t>”</a:t>
            </a:r>
            <a:r>
              <a:rPr lang="sv-S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 är vi, det är vi tillsammans, som har ansvar för att det som görs blir bra för barnen, ett lärande.” </a:t>
            </a:r>
          </a:p>
          <a:p>
            <a:pPr marL="0" indent="0" algn="ctr">
              <a:buNone/>
            </a:pPr>
            <a:r>
              <a:rPr lang="sv-SE" sz="2800" dirty="0"/>
              <a:t>Jämfört med </a:t>
            </a:r>
          </a:p>
          <a:p>
            <a:pPr marL="0" indent="0">
              <a:buNone/>
            </a:pPr>
            <a:r>
              <a:rPr lang="sv-SE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sv-SE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 var som en medelhavskryssning, man vet inte hur många länder man ska till…för där somnar man på en båt och så vaknar man i ett annat land. Man ska ha koll på en massa…vilket språk talar man här då?”</a:t>
            </a:r>
            <a:endParaRPr lang="sv-SE" sz="2800" i="1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6720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04799" y="5304748"/>
            <a:ext cx="8654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/>
              <a:t>En bok med titel ”Förskolor i förändring – med literacyperspektiv som verktyg” kommer att finnas tillgänglig på Studentlitteratur i början av maj. 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119742" y="1230086"/>
            <a:ext cx="90242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000" dirty="0"/>
          </a:p>
          <a:p>
            <a:endParaRPr lang="sv-SE" sz="2000" dirty="0"/>
          </a:p>
          <a:p>
            <a:endParaRPr lang="sv-SE" sz="2000" dirty="0"/>
          </a:p>
          <a:p>
            <a:pPr algn="ctr"/>
            <a:r>
              <a:rPr lang="sv-SE" sz="3200" b="1" dirty="0"/>
              <a:t>TACK FÖR ATT NI LYSSNADE!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361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2006" y="281439"/>
            <a:ext cx="7912894" cy="652145"/>
          </a:xfrm>
        </p:spPr>
        <p:txBody>
          <a:bodyPr/>
          <a:lstStyle/>
          <a:p>
            <a:r>
              <a:rPr lang="da-DK" sz="3600" dirty="0">
                <a:solidFill>
                  <a:schemeClr val="accent1"/>
                </a:solidFill>
              </a:rPr>
              <a:t>INTRODUKTION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56194" y="789140"/>
            <a:ext cx="7885800" cy="5411244"/>
          </a:xfrm>
        </p:spPr>
        <p:txBody>
          <a:bodyPr/>
          <a:lstStyle/>
          <a:p>
            <a:pPr marL="0" indent="0">
              <a:buNone/>
            </a:pPr>
            <a:r>
              <a:rPr lang="sv-SE" sz="2400" dirty="0" err="1">
                <a:latin typeface="+mn-lt"/>
              </a:rPr>
              <a:t>Litteracitets</a:t>
            </a:r>
            <a:r>
              <a:rPr lang="sv-SE" sz="2400" dirty="0">
                <a:latin typeface="+mn-lt"/>
              </a:rPr>
              <a:t>-projekt – en rad olika</a:t>
            </a:r>
          </a:p>
          <a:p>
            <a:pPr marL="0" indent="0">
              <a:buNone/>
            </a:pPr>
            <a:r>
              <a:rPr lang="sv-SE" sz="2400" dirty="0">
                <a:latin typeface="+mn-lt"/>
              </a:rPr>
              <a:t>Augusti 2019 – juni 2021 SBS (UD, Annika Lööf-Sjölund, LR). Föreläsningar om Literacy, språkinriktad undervisning m. verktyg, flerspråkighet, göramiljö/lärandemiljö i relation till högläsning med boktips rörande värdegrundsfrågor) OCH sluttankar om personalens betydelse, hur de kan utrota läsvilan och att det de gör inte är något projekt... </a:t>
            </a:r>
          </a:p>
          <a:p>
            <a:pPr marL="0" indent="0">
              <a:buNone/>
            </a:pPr>
            <a:r>
              <a:rPr lang="sv-SE" sz="2400" dirty="0">
                <a:latin typeface="+mn-lt"/>
              </a:rPr>
              <a:t>Därefter handledning av rektorer hösten 2021 (AL,LR) Fem </a:t>
            </a:r>
            <a:r>
              <a:rPr lang="sv-SE" sz="2400" dirty="0" err="1">
                <a:latin typeface="+mn-lt"/>
              </a:rPr>
              <a:t>förskoleområden</a:t>
            </a:r>
            <a:endParaRPr lang="sv-SE" sz="2400" dirty="0">
              <a:latin typeface="+mn-lt"/>
            </a:endParaRPr>
          </a:p>
          <a:p>
            <a:pPr marL="0" indent="0">
              <a:buNone/>
            </a:pPr>
            <a:r>
              <a:rPr lang="sv-SE" sz="2400" dirty="0">
                <a:latin typeface="+mn-lt"/>
              </a:rPr>
              <a:t>Besök på tre </a:t>
            </a:r>
            <a:r>
              <a:rPr lang="sv-SE" sz="2400" dirty="0" err="1">
                <a:latin typeface="+mn-lt"/>
              </a:rPr>
              <a:t>förskoleområden</a:t>
            </a:r>
            <a:r>
              <a:rPr lang="sv-SE" sz="2400" dirty="0">
                <a:latin typeface="+mn-lt"/>
              </a:rPr>
              <a:t> vid 2 tillfällen efter avslutat projekt plus ett digitalt möte med varje förskola (Ulla, Lena)</a:t>
            </a:r>
          </a:p>
        </p:txBody>
      </p:sp>
    </p:spTree>
    <p:extLst>
      <p:ext uri="{BB962C8B-B14F-4D97-AF65-F5344CB8AC3E}">
        <p14:creationId xmlns:p14="http://schemas.microsoft.com/office/powerpoint/2010/main" val="367487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9923" y="465826"/>
            <a:ext cx="7912894" cy="652145"/>
          </a:xfrm>
        </p:spPr>
        <p:txBody>
          <a:bodyPr/>
          <a:lstStyle/>
          <a:p>
            <a:r>
              <a:rPr lang="sv-SE" sz="3600" dirty="0">
                <a:solidFill>
                  <a:schemeClr val="accent1"/>
                </a:solidFill>
              </a:rPr>
              <a:t>BAKGRUND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09923" y="885652"/>
            <a:ext cx="8187096" cy="5506522"/>
          </a:xfrm>
        </p:spPr>
        <p:txBody>
          <a:bodyPr/>
          <a:lstStyle/>
          <a:p>
            <a:pPr indent="0">
              <a:buNone/>
              <a:tabLst>
                <a:tab pos="361950" algn="l"/>
              </a:tabLst>
            </a:pPr>
            <a:r>
              <a:rPr lang="sv-SE" sz="2400" b="1" u="sng" dirty="0">
                <a:latin typeface="+mn-lt"/>
              </a:rPr>
              <a:t>Förskolor belägna i ”utsatta” områden </a:t>
            </a:r>
          </a:p>
          <a:p>
            <a:pPr marL="571500" indent="-342900"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sv-SE" sz="2400" dirty="0">
                <a:latin typeface="+mn-lt"/>
              </a:rPr>
              <a:t>skillnad i medelinkomst och arbetslöshet vs centrala staden</a:t>
            </a:r>
          </a:p>
          <a:p>
            <a:pPr marL="571500" indent="-342900"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sv-SE" sz="2400" dirty="0">
                <a:latin typeface="+mn-lt"/>
              </a:rPr>
              <a:t>var tredje vuxen har gymnasiebehörighet om 3 år eller mer</a:t>
            </a:r>
          </a:p>
          <a:p>
            <a:pPr marL="571500" indent="-342900"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sv-SE" sz="2400" dirty="0">
                <a:latin typeface="+mn-lt"/>
              </a:rPr>
              <a:t>33% av skolornas elever saknar gymnasiebehörighet</a:t>
            </a:r>
          </a:p>
          <a:p>
            <a:pPr marL="571500" indent="-342900"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sv-SE" sz="2400" dirty="0"/>
              <a:t>33% av personalen är utbildade förskollärare</a:t>
            </a:r>
          </a:p>
          <a:p>
            <a:pPr marL="571500" indent="-342900">
              <a:buFont typeface="Wingdings" panose="05000000000000000000" pitchFamily="2" charset="2"/>
              <a:buChar char="Ø"/>
              <a:tabLst>
                <a:tab pos="361950" algn="l"/>
              </a:tabLst>
            </a:pPr>
            <a:r>
              <a:rPr lang="sv-SE" sz="2400" dirty="0"/>
              <a:t>15% av alla barn i dessa områden är inte inskrivna i förskolan</a:t>
            </a:r>
          </a:p>
          <a:p>
            <a:pPr indent="0">
              <a:buNone/>
              <a:tabLst>
                <a:tab pos="361950" algn="l"/>
              </a:tabLst>
            </a:pPr>
            <a:r>
              <a:rPr lang="sv-SE" sz="2400" b="1" dirty="0">
                <a:latin typeface="+mn-lt"/>
              </a:rPr>
              <a:t>Förskolor med totalt 16 avdelningar som vi besökt. </a:t>
            </a:r>
          </a:p>
          <a:p>
            <a:pPr indent="0">
              <a:buNone/>
              <a:tabLst>
                <a:tab pos="361950" algn="l"/>
              </a:tabLst>
            </a:pP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453993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9495" y="370562"/>
            <a:ext cx="7912894" cy="652145"/>
          </a:xfrm>
        </p:spPr>
        <p:txBody>
          <a:bodyPr/>
          <a:lstStyle/>
          <a:p>
            <a:r>
              <a:rPr lang="sv-SE" sz="3600" dirty="0">
                <a:solidFill>
                  <a:schemeClr val="accent1"/>
                </a:solidFill>
              </a:rPr>
              <a:t>BAKGRUND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87177" y="1022707"/>
            <a:ext cx="7912894" cy="5113191"/>
          </a:xfrm>
        </p:spPr>
        <p:txBody>
          <a:bodyPr/>
          <a:lstStyle/>
          <a:p>
            <a:pPr marL="0" indent="0">
              <a:buNone/>
            </a:pPr>
            <a:r>
              <a:rPr lang="sv-SE" sz="2400" b="1" dirty="0">
                <a:latin typeface="+mn-lt"/>
              </a:rPr>
              <a:t>Förskolornas identifierade förändringsområden: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v-SE" sz="2400" dirty="0">
                <a:latin typeface="+mn-lt"/>
              </a:rPr>
              <a:t>All personal ska kunna och förstå uppdraget i enlighet med styrdokumenten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v-SE" sz="2400" b="1" dirty="0">
                <a:latin typeface="+mn-lt"/>
              </a:rPr>
              <a:t>All personal ska tillämpa ett språk- och kunskapsutvecklande arbetssätt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v-SE" sz="2400" dirty="0">
                <a:latin typeface="+mn-lt"/>
              </a:rPr>
              <a:t>De målstyrda processerna i det pedagogiska arbetet ska synas i det systematiska kvalitetsarbetet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v-SE" sz="2400" b="1" dirty="0">
                <a:latin typeface="+mn-lt"/>
              </a:rPr>
              <a:t>Lärmiljön ska vara utformad efter barnens behov och de pedagogiska processer som pågår i förskolan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v-SE" sz="2400" b="1" dirty="0">
                <a:latin typeface="+mn-lt"/>
              </a:rPr>
              <a:t>Bristande samverkan med vårdnadshavare rörande barnens språkutveckling måste åtgärdas</a:t>
            </a:r>
          </a:p>
          <a:p>
            <a:pPr marL="0" indent="0">
              <a:buNone/>
            </a:pPr>
            <a:endParaRPr lang="sv-SE" sz="2400" b="1" dirty="0">
              <a:latin typeface="+mn-lt"/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942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10907" y="470270"/>
            <a:ext cx="6866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accent1"/>
                </a:solidFill>
              </a:rPr>
              <a:t>RESULTAT OCH ANALYS</a:t>
            </a:r>
          </a:p>
          <a:p>
            <a:r>
              <a:rPr lang="sv-SE" sz="2400" b="1" dirty="0">
                <a:solidFill>
                  <a:schemeClr val="accent1"/>
                </a:solidFill>
              </a:rPr>
              <a:t>Språk- och kunskapsutvecklande arbetssätt</a:t>
            </a:r>
          </a:p>
          <a:p>
            <a:endParaRPr lang="sv-SE" sz="2400" b="1" dirty="0">
              <a:solidFill>
                <a:schemeClr val="accent1"/>
              </a:solidFill>
            </a:endParaRPr>
          </a:p>
        </p:txBody>
      </p:sp>
      <p:pic>
        <p:nvPicPr>
          <p:cNvPr id="3" name="Bildobjekt 2" descr="En bild som visar text, bok, Post-it, vägg&#10;&#10;Automatiskt genererad beskrivning">
            <a:extLst>
              <a:ext uri="{FF2B5EF4-FFF2-40B4-BE49-F238E27FC236}">
                <a16:creationId xmlns:a16="http://schemas.microsoft.com/office/drawing/2014/main" id="{0199F254-459D-D35C-EF41-9DFB80C3D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06" y="2296438"/>
            <a:ext cx="2630465" cy="1972849"/>
          </a:xfrm>
          <a:prstGeom prst="rect">
            <a:avLst/>
          </a:prstGeom>
        </p:spPr>
      </p:pic>
      <p:pic>
        <p:nvPicPr>
          <p:cNvPr id="6" name="Bildobjekt 5" descr="En bild som visar inomhus, tavla, bord, golv&#10;&#10;Automatiskt genererad beskrivning">
            <a:extLst>
              <a:ext uri="{FF2B5EF4-FFF2-40B4-BE49-F238E27FC236}">
                <a16:creationId xmlns:a16="http://schemas.microsoft.com/office/drawing/2014/main" id="{682EB2B1-3435-0E08-E9A0-3E687CB64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04" y="2916998"/>
            <a:ext cx="4171167" cy="312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5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10907" y="470270"/>
            <a:ext cx="6866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accent1"/>
                </a:solidFill>
              </a:rPr>
              <a:t>RESULTAT OCH ANALYS</a:t>
            </a:r>
          </a:p>
          <a:p>
            <a:r>
              <a:rPr lang="sv-SE" sz="2400" b="1" dirty="0">
                <a:solidFill>
                  <a:schemeClr val="accent1"/>
                </a:solidFill>
              </a:rPr>
              <a:t>Språk- och kunskapsutvecklande arbetssätt</a:t>
            </a:r>
          </a:p>
          <a:p>
            <a:endParaRPr lang="sv-SE" sz="2400" b="1" dirty="0">
              <a:solidFill>
                <a:schemeClr val="accent1"/>
              </a:solidFill>
            </a:endParaRPr>
          </a:p>
        </p:txBody>
      </p:sp>
      <p:pic>
        <p:nvPicPr>
          <p:cNvPr id="10" name="Bildobjekt 9" descr="En bild som visar skärmbild, text, cirkel, inomhus&#10;&#10;Automatiskt genererad beskrivning">
            <a:extLst>
              <a:ext uri="{FF2B5EF4-FFF2-40B4-BE49-F238E27FC236}">
                <a16:creationId xmlns:a16="http://schemas.microsoft.com/office/drawing/2014/main" id="{64731A3A-08AA-36F2-9FE1-2BEC8AFBB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08803" y="1499131"/>
            <a:ext cx="2778950" cy="1929869"/>
          </a:xfrm>
          <a:prstGeom prst="rect">
            <a:avLst/>
          </a:prstGeom>
        </p:spPr>
      </p:pic>
      <p:pic>
        <p:nvPicPr>
          <p:cNvPr id="11" name="Bildobjekt 10" descr="En bild som visar text, vägg, skylt, konst&#10;&#10;Automatiskt genererad beskrivning">
            <a:extLst>
              <a:ext uri="{FF2B5EF4-FFF2-40B4-BE49-F238E27FC236}">
                <a16:creationId xmlns:a16="http://schemas.microsoft.com/office/drawing/2014/main" id="{A55DFA25-B54B-FA98-818F-BE0273F56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t="60793" r="48493" b="12611"/>
          <a:stretch/>
        </p:blipFill>
        <p:spPr bwMode="auto">
          <a:xfrm>
            <a:off x="6492804" y="4196674"/>
            <a:ext cx="2513166" cy="1612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Bildobjekt 12" descr="En bild som visar text, papper, brev, Pappersprodukt&#10;&#10;Automatiskt genererad beskrivning">
            <a:extLst>
              <a:ext uri="{FF2B5EF4-FFF2-40B4-BE49-F238E27FC236}">
                <a16:creationId xmlns:a16="http://schemas.microsoft.com/office/drawing/2014/main" id="{FE0046BF-B4EB-C1DA-FC89-AD56AF15C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1" y="1499131"/>
            <a:ext cx="3225338" cy="4576156"/>
          </a:xfrm>
          <a:prstGeom prst="rect">
            <a:avLst/>
          </a:prstGeom>
        </p:spPr>
      </p:pic>
      <p:sp>
        <p:nvSpPr>
          <p:cNvPr id="14" name="Pratbubbla: oval 13">
            <a:extLst>
              <a:ext uri="{FF2B5EF4-FFF2-40B4-BE49-F238E27FC236}">
                <a16:creationId xmlns:a16="http://schemas.microsoft.com/office/drawing/2014/main" id="{707514DC-1AE5-37A3-8324-19178F2DE9CE}"/>
              </a:ext>
            </a:extLst>
          </p:cNvPr>
          <p:cNvSpPr/>
          <p:nvPr/>
        </p:nvSpPr>
        <p:spPr>
          <a:xfrm>
            <a:off x="3774900" y="3309476"/>
            <a:ext cx="2513166" cy="228965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accent1">
                    <a:lumMod val="75000"/>
                  </a:schemeClr>
                </a:solidFill>
              </a:rPr>
              <a:t>Jag är ett blivande skolbarn, förstår du!</a:t>
            </a:r>
          </a:p>
        </p:txBody>
      </p:sp>
    </p:spTree>
    <p:extLst>
      <p:ext uri="{BB962C8B-B14F-4D97-AF65-F5344CB8AC3E}">
        <p14:creationId xmlns:p14="http://schemas.microsoft.com/office/powerpoint/2010/main" val="316495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10907" y="470270"/>
            <a:ext cx="68660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accent1"/>
                </a:solidFill>
              </a:rPr>
              <a:t>RESULTAT OCH ANALYS</a:t>
            </a:r>
          </a:p>
          <a:p>
            <a:r>
              <a:rPr lang="sv-SE" sz="2400" b="1" dirty="0">
                <a:solidFill>
                  <a:schemeClr val="accent1"/>
                </a:solidFill>
              </a:rPr>
              <a:t>Lärmiljö</a:t>
            </a:r>
          </a:p>
          <a:p>
            <a:endParaRPr lang="sv-SE" sz="2400" b="1" dirty="0">
              <a:solidFill>
                <a:schemeClr val="accent1"/>
              </a:solidFill>
            </a:endParaRPr>
          </a:p>
        </p:txBody>
      </p:sp>
      <p:pic>
        <p:nvPicPr>
          <p:cNvPr id="2" name="Bildobjekt 1" descr="En bild som visar text, meny&#10;&#10;Automatiskt genererad beskrivning">
            <a:extLst>
              <a:ext uri="{FF2B5EF4-FFF2-40B4-BE49-F238E27FC236}">
                <a16:creationId xmlns:a16="http://schemas.microsoft.com/office/drawing/2014/main" id="{DC6156E4-7B79-CF91-456F-9D5C11D48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0" y="2409229"/>
            <a:ext cx="2442967" cy="292790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C04187C-4F20-951F-2531-EFF73BD3F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097" y="1409062"/>
            <a:ext cx="4569289" cy="48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8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15686" y="446314"/>
            <a:ext cx="5665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 dirty="0">
                <a:solidFill>
                  <a:schemeClr val="accent1"/>
                </a:solidFill>
              </a:rPr>
              <a:t>RESULTAT OCH ANALYS</a:t>
            </a:r>
          </a:p>
          <a:p>
            <a:r>
              <a:rPr lang="sv-SE" sz="2400" b="1" dirty="0">
                <a:solidFill>
                  <a:schemeClr val="accent1"/>
                </a:solidFill>
              </a:rPr>
              <a:t>Föräldrasamverkan</a:t>
            </a:r>
          </a:p>
        </p:txBody>
      </p:sp>
      <p:sp>
        <p:nvSpPr>
          <p:cNvPr id="5" name="Kommentar i oval 4"/>
          <p:cNvSpPr/>
          <p:nvPr/>
        </p:nvSpPr>
        <p:spPr>
          <a:xfrm>
            <a:off x="5516642" y="1206042"/>
            <a:ext cx="3638558" cy="2277547"/>
          </a:xfrm>
          <a:prstGeom prst="wedgeEllipseCallout">
            <a:avLst>
              <a:gd name="adj1" fmla="val -54786"/>
              <a:gd name="adj2" fmla="val 458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/>
          <p:cNvSpPr txBox="1"/>
          <p:nvPr/>
        </p:nvSpPr>
        <p:spPr>
          <a:xfrm>
            <a:off x="5763986" y="1760041"/>
            <a:ext cx="273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 försöker hjälpa till och informera om olika saker, men vi är noga med att det ska gynna barnen. </a:t>
            </a:r>
            <a:endParaRPr lang="sv-S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Kommentar i oval 6"/>
          <p:cNvSpPr/>
          <p:nvPr/>
        </p:nvSpPr>
        <p:spPr>
          <a:xfrm>
            <a:off x="-25944" y="1703808"/>
            <a:ext cx="2565126" cy="1396110"/>
          </a:xfrm>
          <a:prstGeom prst="wedgeEllipseCallout">
            <a:avLst>
              <a:gd name="adj1" fmla="val 59289"/>
              <a:gd name="adj2" fmla="val 373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Kommentar i oval 7"/>
          <p:cNvSpPr/>
          <p:nvPr/>
        </p:nvSpPr>
        <p:spPr>
          <a:xfrm>
            <a:off x="4369978" y="3843209"/>
            <a:ext cx="4786200" cy="2504946"/>
          </a:xfrm>
          <a:prstGeom prst="wedgeEllipseCallout">
            <a:avLst>
              <a:gd name="adj1" fmla="val -61776"/>
              <a:gd name="adj2" fmla="val -361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Kommentar i oval 8"/>
          <p:cNvSpPr/>
          <p:nvPr/>
        </p:nvSpPr>
        <p:spPr>
          <a:xfrm rot="10800000">
            <a:off x="-1" y="4015353"/>
            <a:ext cx="4441367" cy="2272800"/>
          </a:xfrm>
          <a:prstGeom prst="wedgeEllipseCallout">
            <a:avLst>
              <a:gd name="adj1" fmla="val -43744"/>
              <a:gd name="adj2" fmla="val 4535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/>
          <p:cNvSpPr txBox="1"/>
          <p:nvPr/>
        </p:nvSpPr>
        <p:spPr>
          <a:xfrm>
            <a:off x="83579" y="1988271"/>
            <a:ext cx="2406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i="1" dirty="0">
                <a:solidFill>
                  <a:schemeClr val="accent1"/>
                </a:solidFill>
              </a:rPr>
              <a:t>Att börja nosa på</a:t>
            </a:r>
          </a:p>
          <a:p>
            <a:r>
              <a:rPr lang="sv-SE" sz="2000" b="1" i="1" dirty="0">
                <a:solidFill>
                  <a:schemeClr val="accent1"/>
                </a:solidFill>
              </a:rPr>
              <a:t>det svenska sättet</a:t>
            </a:r>
          </a:p>
          <a:p>
            <a:r>
              <a:rPr lang="sv-SE" sz="2000" b="1" i="1" dirty="0">
                <a:solidFill>
                  <a:schemeClr val="accent1"/>
                </a:solidFill>
              </a:rPr>
              <a:t>         att leva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4447877" y="4150501"/>
            <a:ext cx="46304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 </a:t>
            </a:r>
            <a:r>
              <a:rPr lang="sv-SE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 språk som maktmedel, </a:t>
            </a:r>
          </a:p>
          <a:p>
            <a:pPr algn="ctr"/>
            <a:r>
              <a:rPr lang="sv-SE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möjlighet till inflytande och delaktighet</a:t>
            </a:r>
          </a:p>
          <a:p>
            <a:pPr algn="ctr"/>
            <a:r>
              <a:rPr lang="sv-SE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enlighet med demokratiuppdraget samt ett verktyg för att ta till sig utbildningen/…/Vi förstod tidigt att vi måste få med vårdnadshavare på våra tankar och också vara tydliga i kommunikationen om hur viktigt språket är</a:t>
            </a:r>
            <a:r>
              <a:rPr lang="sv-SE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ctr"/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248832" y="4427748"/>
            <a:ext cx="3909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På alla samtal och samverkan </a:t>
            </a:r>
          </a:p>
          <a:p>
            <a:pPr algn="ctr"/>
            <a:r>
              <a:rPr lang="sv-SE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 olika slag har vi alltid</a:t>
            </a:r>
          </a:p>
          <a:p>
            <a:pPr algn="ctr"/>
            <a:r>
              <a:rPr lang="sv-SE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tolkar med, för de vårdnadshavare som har behov men också för att vi ska förstå. </a:t>
            </a:r>
            <a:endParaRPr lang="sv-SE" sz="1200" b="1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v-SE" dirty="0"/>
          </a:p>
        </p:txBody>
      </p:sp>
      <p:pic>
        <p:nvPicPr>
          <p:cNvPr id="14" name="Bildobjekt 13" descr="En bild som visar text, Människoansikte, klädsel, småbarn&#10;&#10;Automatiskt genererad beskrivning">
            <a:extLst>
              <a:ext uri="{FF2B5EF4-FFF2-40B4-BE49-F238E27FC236}">
                <a16:creationId xmlns:a16="http://schemas.microsoft.com/office/drawing/2014/main" id="{FA43491D-2139-4A28-DF1D-C6940A4D9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92" y="1449886"/>
            <a:ext cx="2285154" cy="249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1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85056" y="457201"/>
            <a:ext cx="82513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accent1"/>
                </a:solidFill>
              </a:rPr>
              <a:t>RESULTAT OCH ANALYS</a:t>
            </a:r>
          </a:p>
          <a:p>
            <a:r>
              <a:rPr lang="sv-SE" sz="2400" b="1" dirty="0">
                <a:solidFill>
                  <a:schemeClr val="accent1"/>
                </a:solidFill>
              </a:rPr>
              <a:t>Tillsammansarbete - yrkesstolthet</a:t>
            </a:r>
          </a:p>
          <a:p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06" y="3561965"/>
            <a:ext cx="23812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ruta 4"/>
          <p:cNvSpPr txBox="1"/>
          <p:nvPr/>
        </p:nvSpPr>
        <p:spPr>
          <a:xfrm>
            <a:off x="394606" y="1547918"/>
            <a:ext cx="87527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är nu en förskola som sätter barnets lärande i centrum, 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 sitter i väggarna. Det går inte att backa tillbaka till görandet, 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 har gjort den här förändringen som man kommer att kunna 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läsa om som ett skifte inom förskolan i framtiden. Jag är oerhört 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stolt över den förändring vi gjort tillsammans. </a:t>
            </a:r>
          </a:p>
          <a:p>
            <a:r>
              <a:rPr lang="sv-SE" dirty="0"/>
              <a:t> 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053265" y="3877659"/>
            <a:ext cx="615989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 finns en större vilja att dela med sig av 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sina motgångar och dilemman, vilket visar 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på att vi har en större tillit till varandra och 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ledningen</a:t>
            </a:r>
            <a:endParaRPr lang="sv-SE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391219" y="5576011"/>
            <a:ext cx="8752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2400" b="1" i="1" dirty="0">
                <a:solidFill>
                  <a:schemeClr val="accent1">
                    <a:lumMod val="75000"/>
                  </a:schemeClr>
                </a:solidFill>
              </a:rPr>
              <a:t>Jag är här som representant för förskolan, jag är professionell</a:t>
            </a:r>
            <a:endParaRPr lang="sv-S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71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Mittuniversitet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CB9"/>
      </a:accent1>
      <a:accent2>
        <a:srgbClr val="00BFD6"/>
      </a:accent2>
      <a:accent3>
        <a:srgbClr val="007934"/>
      </a:accent3>
      <a:accent4>
        <a:srgbClr val="3FAE2A"/>
      </a:accent4>
      <a:accent5>
        <a:srgbClr val="706259"/>
      </a:accent5>
      <a:accent6>
        <a:srgbClr val="AEA299"/>
      </a:accent6>
      <a:hlink>
        <a:srgbClr val="0563C1"/>
      </a:hlink>
      <a:folHlink>
        <a:srgbClr val="954F72"/>
      </a:folHlink>
    </a:clrScheme>
    <a:fontScheme name="PP Mittuniversitet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56464C4E-17A2-43EA-BA04-745F16BC26A9}" vid="{FF1E9FAE-05A0-463C-B44B-335BE71170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11204</TotalTime>
  <Words>652</Words>
  <Application>Microsoft Office PowerPoint</Application>
  <PresentationFormat>Bildspel på skärmen (4:3)</PresentationFormat>
  <Paragraphs>74</Paragraphs>
  <Slides>11</Slides>
  <Notes>11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Office-tema</vt:lpstr>
      <vt:lpstr>”De här barnen kanske inte klarar sig lika bra som andra barn gör, barn med andra förutsättningar i hemmiljön….men de klarar sig i alla fall”   Att förändra verksamhet i förskolan genom medvetet litteracitetsarbete  Ulla Damber och Lena Randevåg Institutionen för utbildningsvetenskap Mittuniversitetet, Sundsvall</vt:lpstr>
      <vt:lpstr>INTRODUKTION</vt:lpstr>
      <vt:lpstr>BAKGRUND</vt:lpstr>
      <vt:lpstr>BAKGRUND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SAMMANFATTNINGSVIS eller Vad är ett ”bra” resultat?</vt:lpstr>
      <vt:lpstr>PowerPoint-presentation</vt:lpstr>
    </vt:vector>
  </TitlesOfParts>
  <Company>Mittuniversitetet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”Vem har intalat mig att jag inte kan, varför har det blivit så?”      Lena Randevåg och Lena Boström Institutionen för utbildningsvetenskap Mittuniversitetet, Sundsvall</dc:title>
  <dc:creator>Randevåg Lena</dc:creator>
  <cp:lastModifiedBy>Lena Randevåg</cp:lastModifiedBy>
  <cp:revision>78</cp:revision>
  <cp:lastPrinted>2019-02-25T13:46:45Z</cp:lastPrinted>
  <dcterms:created xsi:type="dcterms:W3CDTF">2019-02-15T09:24:26Z</dcterms:created>
  <dcterms:modified xsi:type="dcterms:W3CDTF">2024-03-07T07:12:39Z</dcterms:modified>
</cp:coreProperties>
</file>