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5" r:id="rId4"/>
    <p:sldId id="264" r:id="rId5"/>
    <p:sldId id="266" r:id="rId6"/>
    <p:sldId id="267" r:id="rId7"/>
    <p:sldId id="272" r:id="rId8"/>
    <p:sldId id="273" r:id="rId9"/>
    <p:sldId id="268" r:id="rId10"/>
    <p:sldId id="270" r:id="rId11"/>
    <p:sldId id="275" r:id="rId12"/>
    <p:sldId id="271" r:id="rId13"/>
    <p:sldId id="269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6" autoAdjust="0"/>
  </p:normalViewPr>
  <p:slideViewPr>
    <p:cSldViewPr snapToGrid="0">
      <p:cViewPr varScale="1">
        <p:scale>
          <a:sx n="80" d="100"/>
          <a:sy n="80" d="100"/>
        </p:scale>
        <p:origin x="11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2021-03-15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2021-03-15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2021-03-15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2021-03-15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2021-03-15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2021-03-15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2021-03-15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2021-03-15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2021-03-15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2021-03-15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2021-03-15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ortgeography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9" b="16759"/>
          <a:stretch>
            <a:fillRect/>
          </a:stretch>
        </p:blipFill>
        <p:spPr>
          <a:xfrm>
            <a:off x="0" y="3438313"/>
            <a:ext cx="9144000" cy="3420000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77648"/>
            <a:ext cx="7372350" cy="788400"/>
          </a:xfrm>
        </p:spPr>
        <p:txBody>
          <a:bodyPr/>
          <a:lstStyle/>
          <a:p>
            <a:r>
              <a:rPr lang="sv-SE" dirty="0" smtClean="0"/>
              <a:t>- Att </a:t>
            </a:r>
            <a:r>
              <a:rPr lang="sv-SE" dirty="0"/>
              <a:t>mäta tillgänglighet och relationen mellan mått och </a:t>
            </a:r>
            <a:r>
              <a:rPr lang="sv-SE" dirty="0" smtClean="0"/>
              <a:t>planering</a:t>
            </a:r>
          </a:p>
          <a:p>
            <a:r>
              <a:rPr lang="sv-SE" dirty="0" smtClean="0"/>
              <a:t>Aron Larsson, Leif Olsson</a:t>
            </a: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1305383"/>
            <a:ext cx="7372351" cy="691200"/>
          </a:xfrm>
        </p:spPr>
        <p:txBody>
          <a:bodyPr/>
          <a:lstStyle/>
          <a:p>
            <a:r>
              <a:rPr lang="sv-SE" dirty="0" smtClean="0"/>
              <a:t>Perspektiv på tillgänglighet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08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 elaborerade mått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00" y="2237130"/>
            <a:ext cx="8053082" cy="3836963"/>
          </a:xfrm>
        </p:spPr>
        <p:txBody>
          <a:bodyPr/>
          <a:lstStyle/>
          <a:p>
            <a:pPr marL="285750" indent="-285750"/>
            <a:r>
              <a:rPr lang="sv-SE" dirty="0" smtClean="0"/>
              <a:t>Potentialmått</a:t>
            </a:r>
          </a:p>
          <a:p>
            <a:pPr marL="742950" lvl="1" indent="-285750"/>
            <a:r>
              <a:rPr lang="sv-SE" dirty="0" smtClean="0"/>
              <a:t>Hansenmått (Hansen, 1959), ”potentialen” att nå möjligheter </a:t>
            </a:r>
            <a:r>
              <a:rPr lang="sv-SE" dirty="0"/>
              <a:t>i en zon </a:t>
            </a:r>
            <a:r>
              <a:rPr lang="sv-SE" dirty="0" smtClean="0"/>
              <a:t>från </a:t>
            </a:r>
            <a:r>
              <a:rPr lang="sv-SE" dirty="0"/>
              <a:t>alla andra </a:t>
            </a:r>
            <a:r>
              <a:rPr lang="sv-SE" dirty="0" smtClean="0"/>
              <a:t>zoner</a:t>
            </a:r>
          </a:p>
          <a:p>
            <a:pPr marL="285750" indent="-285750"/>
            <a:r>
              <a:rPr lang="sv-SE" dirty="0"/>
              <a:t> </a:t>
            </a:r>
            <a:r>
              <a:rPr lang="sv-SE" dirty="0" smtClean="0"/>
              <a:t>Nyttobaserade mått</a:t>
            </a:r>
          </a:p>
          <a:p>
            <a:pPr marL="742950" lvl="1" indent="-285750"/>
            <a:r>
              <a:rPr lang="sv-SE" dirty="0" smtClean="0"/>
              <a:t>Beslutsteori, beskriver hur önskvärt en mängd valmöjligheter att nå </a:t>
            </a:r>
            <a:r>
              <a:rPr lang="sv-SE" dirty="0" err="1" smtClean="0"/>
              <a:t>möjlighter</a:t>
            </a:r>
            <a:r>
              <a:rPr lang="sv-SE" dirty="0" smtClean="0"/>
              <a:t> (Ben-</a:t>
            </a:r>
            <a:r>
              <a:rPr lang="sv-SE" dirty="0" err="1" smtClean="0"/>
              <a:t>Akiva</a:t>
            </a:r>
            <a:r>
              <a:rPr lang="sv-SE" dirty="0" smtClean="0"/>
              <a:t> &amp; </a:t>
            </a:r>
            <a:r>
              <a:rPr lang="sv-SE" dirty="0" err="1" smtClean="0"/>
              <a:t>Lerman</a:t>
            </a:r>
            <a:r>
              <a:rPr lang="sv-SE" dirty="0" smtClean="0"/>
              <a:t>, 1985)</a:t>
            </a:r>
          </a:p>
          <a:p>
            <a:pPr marL="742950" lvl="1" indent="-285750"/>
            <a:r>
              <a:rPr lang="sv-SE" dirty="0" smtClean="0"/>
              <a:t>Ämnar mäta en transport-nyttjares mervärde från ökade valmöjligheter samt en vilja att betala för ökade möjligheter</a:t>
            </a:r>
          </a:p>
          <a:p>
            <a:pPr marL="285750" indent="-285750"/>
            <a:r>
              <a:rPr lang="sv-SE" dirty="0"/>
              <a:t>Personbaserade mått</a:t>
            </a:r>
          </a:p>
          <a:p>
            <a:pPr marL="742950" lvl="1" indent="-285750"/>
            <a:r>
              <a:rPr lang="sv-SE" dirty="0"/>
              <a:t>Hur en population kan ta del av aktiviteter givet begränsningar i tid och rum, vad kan nås under olika begränsningar? (</a:t>
            </a:r>
            <a:r>
              <a:rPr lang="sv-SE" dirty="0" err="1"/>
              <a:t>Kwan</a:t>
            </a:r>
            <a:r>
              <a:rPr lang="sv-SE" dirty="0"/>
              <a:t>, 1998)</a:t>
            </a:r>
          </a:p>
          <a:p>
            <a:pPr marL="457200" lvl="1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700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Relation till planering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Vilket tillgänglighetsmått som </a:t>
            </a:r>
            <a:r>
              <a:rPr lang="sv-SE" dirty="0" smtClean="0"/>
              <a:t>används för att värdera </a:t>
            </a:r>
            <a:r>
              <a:rPr lang="sv-SE" dirty="0" err="1" smtClean="0"/>
              <a:t>scenarioer</a:t>
            </a:r>
            <a:r>
              <a:rPr lang="sv-SE" dirty="0" smtClean="0"/>
              <a:t> </a:t>
            </a:r>
            <a:r>
              <a:rPr lang="sv-SE" dirty="0"/>
              <a:t>är beroende av vilken typ av </a:t>
            </a:r>
            <a:r>
              <a:rPr lang="sv-SE" dirty="0" smtClean="0"/>
              <a:t>”agglomerationsekonomi” </a:t>
            </a:r>
            <a:r>
              <a:rPr lang="sv-SE" dirty="0"/>
              <a:t>man är ute </a:t>
            </a:r>
            <a:r>
              <a:rPr lang="sv-SE" dirty="0" smtClean="0"/>
              <a:t>efter att stödja, det </a:t>
            </a:r>
            <a:r>
              <a:rPr lang="sv-SE" dirty="0"/>
              <a:t>påverkar planeringen (</a:t>
            </a:r>
            <a:r>
              <a:rPr lang="sv-SE" dirty="0" err="1"/>
              <a:t>Straatemeier</a:t>
            </a:r>
            <a:r>
              <a:rPr lang="sv-SE" dirty="0"/>
              <a:t>, 2008</a:t>
            </a:r>
            <a:r>
              <a:rPr lang="sv-SE" dirty="0" smtClean="0"/>
              <a:t>)</a:t>
            </a:r>
          </a:p>
          <a:p>
            <a:pPr lvl="1"/>
            <a:r>
              <a:rPr lang="en-US" dirty="0" smtClean="0"/>
              <a:t>…firms </a:t>
            </a:r>
            <a:r>
              <a:rPr lang="en-US" dirty="0"/>
              <a:t>whose transactions are small in scale, irregular and unpredictable, and dependent on intensive face-to-face </a:t>
            </a:r>
            <a:r>
              <a:rPr lang="en-US" dirty="0" smtClean="0"/>
              <a:t>contact</a:t>
            </a:r>
          </a:p>
          <a:p>
            <a:pPr lvl="1"/>
            <a:r>
              <a:rPr lang="en-US" dirty="0" smtClean="0"/>
              <a:t>…dependent </a:t>
            </a:r>
            <a:r>
              <a:rPr lang="en-US" dirty="0"/>
              <a:t>on functional linkages at the scale of the urban region; for example, the quality of access to labor and consumer markets, specialized services and knowledge </a:t>
            </a:r>
            <a:r>
              <a:rPr lang="en-US" dirty="0" smtClean="0"/>
              <a:t>institutes</a:t>
            </a:r>
          </a:p>
          <a:p>
            <a:pPr lvl="1"/>
            <a:r>
              <a:rPr lang="en-US" dirty="0" smtClean="0"/>
              <a:t>…accessibility </a:t>
            </a:r>
            <a:r>
              <a:rPr lang="en-US" dirty="0"/>
              <a:t>based “network” space, increasingly surpassing national borders. 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8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Flera tillgänglighetsmått?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00" y="2237130"/>
            <a:ext cx="8053082" cy="3836963"/>
          </a:xfrm>
        </p:spPr>
        <p:txBody>
          <a:bodyPr/>
          <a:lstStyle/>
          <a:p>
            <a:pPr marL="285750" indent="-285750"/>
            <a:r>
              <a:rPr lang="sv-SE" dirty="0" smtClean="0">
                <a:solidFill>
                  <a:srgbClr val="FF0000"/>
                </a:solidFill>
              </a:rPr>
              <a:t>Problem</a:t>
            </a:r>
            <a:endParaRPr lang="sv-SE" dirty="0">
              <a:solidFill>
                <a:srgbClr val="FF0000"/>
              </a:solidFill>
            </a:endParaRPr>
          </a:p>
          <a:p>
            <a:pPr marL="742950" lvl="1" indent="-285750"/>
            <a:r>
              <a:rPr lang="sv-SE" dirty="0">
                <a:solidFill>
                  <a:srgbClr val="FF0000"/>
                </a:solidFill>
              </a:rPr>
              <a:t>Ger ofta olika resultat, motstridiga</a:t>
            </a:r>
          </a:p>
          <a:p>
            <a:pPr marL="285750" indent="-285750"/>
            <a:r>
              <a:rPr lang="sv-SE" dirty="0" smtClean="0">
                <a:solidFill>
                  <a:schemeClr val="accent4">
                    <a:lumMod val="50000"/>
                  </a:schemeClr>
                </a:solidFill>
              </a:rPr>
              <a:t>Lösning</a:t>
            </a:r>
            <a:endParaRPr lang="sv-SE" dirty="0">
              <a:solidFill>
                <a:schemeClr val="accent4">
                  <a:lumMod val="50000"/>
                </a:schemeClr>
              </a:solidFill>
            </a:endParaRPr>
          </a:p>
          <a:p>
            <a:pPr marL="742950" lvl="1" indent="-285750"/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Utvärdera flera olika mått samtidigt</a:t>
            </a:r>
          </a:p>
          <a:p>
            <a:pPr marL="742950" lvl="1" indent="-285750"/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Föreslås i </a:t>
            </a:r>
            <a:r>
              <a:rPr lang="sv-SE" dirty="0" err="1" smtClean="0">
                <a:solidFill>
                  <a:schemeClr val="accent4">
                    <a:lumMod val="50000"/>
                  </a:schemeClr>
                </a:solidFill>
              </a:rPr>
              <a:t>t.ex</a:t>
            </a:r>
            <a:r>
              <a:rPr lang="sv-SE" dirty="0" smtClean="0">
                <a:solidFill>
                  <a:schemeClr val="accent4">
                    <a:lumMod val="50000"/>
                  </a:schemeClr>
                </a:solidFill>
              </a:rPr>
              <a:t> (Martin </a:t>
            </a: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&amp; </a:t>
            </a:r>
            <a:r>
              <a:rPr lang="sv-SE" dirty="0" smtClean="0">
                <a:solidFill>
                  <a:schemeClr val="accent4">
                    <a:lumMod val="50000"/>
                  </a:schemeClr>
                </a:solidFill>
              </a:rPr>
              <a:t>Roman, 2007), (</a:t>
            </a:r>
            <a:r>
              <a:rPr lang="sv-SE" dirty="0" err="1" smtClean="0">
                <a:solidFill>
                  <a:schemeClr val="accent4">
                    <a:lumMod val="50000"/>
                  </a:schemeClr>
                </a:solidFill>
              </a:rPr>
              <a:t>Rotoli</a:t>
            </a:r>
            <a:r>
              <a:rPr lang="sv-SE" dirty="0" smtClean="0">
                <a:solidFill>
                  <a:schemeClr val="accent4">
                    <a:lumMod val="50000"/>
                  </a:schemeClr>
                </a:solidFill>
              </a:rPr>
              <a:t> et al., 2015) bland andra</a:t>
            </a:r>
            <a:endParaRPr lang="sv-S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Hantering av multipla mått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Statistiska </a:t>
            </a:r>
            <a:r>
              <a:rPr lang="sv-SE" dirty="0" smtClean="0"/>
              <a:t>metoder</a:t>
            </a:r>
          </a:p>
          <a:p>
            <a:pPr lvl="1"/>
            <a:r>
              <a:rPr lang="sv-SE" dirty="0" smtClean="0"/>
              <a:t>Vilken minsta mängd </a:t>
            </a:r>
            <a:r>
              <a:rPr lang="sv-SE" dirty="0"/>
              <a:t>mått räcker för att täcka alla dimensioner? Vi vill inte ha överlappande </a:t>
            </a:r>
            <a:r>
              <a:rPr lang="sv-SE" dirty="0" smtClean="0"/>
              <a:t>mått som mäter samma fenomen</a:t>
            </a:r>
            <a:endParaRPr lang="sv-SE" dirty="0"/>
          </a:p>
          <a:p>
            <a:r>
              <a:rPr lang="sv-SE" dirty="0"/>
              <a:t>Icke parametriska </a:t>
            </a:r>
            <a:r>
              <a:rPr lang="sv-SE" dirty="0" smtClean="0"/>
              <a:t>metoder</a:t>
            </a:r>
          </a:p>
          <a:p>
            <a:pPr lvl="1"/>
            <a:r>
              <a:rPr lang="sv-SE" dirty="0" smtClean="0"/>
              <a:t>Utvärdera </a:t>
            </a:r>
            <a:r>
              <a:rPr lang="sv-SE" dirty="0"/>
              <a:t>effektivitet = total input/total output för varje ingående enheter – alla värden blir </a:t>
            </a:r>
            <a:r>
              <a:rPr lang="sv-SE" dirty="0" smtClean="0"/>
              <a:t>dimensionslösa</a:t>
            </a:r>
          </a:p>
          <a:p>
            <a:pPr lvl="2"/>
            <a:r>
              <a:rPr lang="sv-SE" dirty="0" smtClean="0"/>
              <a:t>Leder till att effektiviteten i olika scenarier kan jämföras med flera underliggande mått på tillgänglighet</a:t>
            </a:r>
          </a:p>
          <a:p>
            <a:pPr lvl="1"/>
            <a:r>
              <a:rPr lang="sv-SE" dirty="0" smtClean="0"/>
              <a:t>Relativa mått - en </a:t>
            </a:r>
            <a:r>
              <a:rPr lang="sv-SE" dirty="0"/>
              <a:t>enhet kan vara vad som </a:t>
            </a:r>
            <a:r>
              <a:rPr lang="sv-SE" dirty="0" smtClean="0"/>
              <a:t>helst, men något scenario ger högst tillgänglighet och något ger minst</a:t>
            </a:r>
            <a:endParaRPr lang="sv-SE" dirty="0"/>
          </a:p>
          <a:p>
            <a:r>
              <a:rPr lang="sv-SE" dirty="0"/>
              <a:t>Andra </a:t>
            </a:r>
            <a:r>
              <a:rPr lang="sv-SE" dirty="0" smtClean="0"/>
              <a:t>multi-attributmetoder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69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ska något vara tillgängligt?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Investeringar i infrastruktur som syftar till ökad tillgänglighet har en förväntan på sig att bidra till ekonomiska aktörers </a:t>
            </a:r>
            <a:r>
              <a:rPr lang="sv-SE" dirty="0" smtClean="0"/>
              <a:t>tillvaro</a:t>
            </a:r>
            <a:endParaRPr lang="sv-SE" dirty="0" smtClean="0"/>
          </a:p>
          <a:p>
            <a:r>
              <a:rPr lang="sv-SE" dirty="0" smtClean="0"/>
              <a:t>Inget nytt påfund, Marshall (1890) </a:t>
            </a:r>
            <a:r>
              <a:rPr lang="sv-SE" i="1" dirty="0" err="1" smtClean="0"/>
              <a:t>Principles</a:t>
            </a:r>
            <a:r>
              <a:rPr lang="sv-SE" i="1" dirty="0" smtClean="0"/>
              <a:t> </a:t>
            </a:r>
            <a:r>
              <a:rPr lang="sv-SE" i="1" dirty="0" err="1" smtClean="0"/>
              <a:t>of</a:t>
            </a:r>
            <a:r>
              <a:rPr lang="sv-SE" i="1" dirty="0" smtClean="0"/>
              <a:t> </a:t>
            </a:r>
            <a:r>
              <a:rPr lang="sv-SE" i="1" dirty="0" err="1" smtClean="0"/>
              <a:t>Economics</a:t>
            </a:r>
            <a:endParaRPr lang="sv-SE" i="1" dirty="0" smtClean="0"/>
          </a:p>
          <a:p>
            <a:pPr lvl="1"/>
            <a:r>
              <a:rPr lang="en-US" dirty="0" smtClean="0"/>
              <a:t>“[Marshall says]…locations </a:t>
            </a:r>
            <a:r>
              <a:rPr lang="en-US" dirty="0"/>
              <a:t>thick with similar activity generate valuable agglomeration economies for firms, namely better access to skilled labor (labor market pooling), specialized suppliers (shared inputs), and knowledge spillover from competing firms. As a result, firms’ location choices may create competitive advantage by improving access to key resources</a:t>
            </a:r>
            <a:r>
              <a:rPr lang="en-US" dirty="0" smtClean="0"/>
              <a:t>.” (</a:t>
            </a:r>
            <a:r>
              <a:rPr lang="sv-SE" dirty="0" err="1"/>
              <a:t>Alcácer</a:t>
            </a:r>
            <a:r>
              <a:rPr lang="sv-SE" dirty="0"/>
              <a:t> </a:t>
            </a:r>
            <a:r>
              <a:rPr lang="sv-SE" dirty="0" smtClean="0"/>
              <a:t>&amp; Chung, 2010) </a:t>
            </a:r>
            <a:endParaRPr lang="en-US" dirty="0" smtClean="0"/>
          </a:p>
          <a:p>
            <a:r>
              <a:rPr lang="sv-SE" dirty="0" smtClean="0"/>
              <a:t>Porter (1990) skriver om ”</a:t>
            </a:r>
            <a:r>
              <a:rPr lang="sv-SE" dirty="0" err="1" smtClean="0"/>
              <a:t>competitive</a:t>
            </a:r>
            <a:r>
              <a:rPr lang="sv-SE" dirty="0" smtClean="0"/>
              <a:t> clusters” i sin bok </a:t>
            </a:r>
            <a:r>
              <a:rPr lang="en-US" i="1" dirty="0"/>
              <a:t>The Competitive Advantage of Nations</a:t>
            </a:r>
            <a:endParaRPr lang="sv-SE" dirty="0" smtClean="0"/>
          </a:p>
          <a:p>
            <a:endParaRPr lang="sv-SE" dirty="0" smtClean="0"/>
          </a:p>
          <a:p>
            <a:pPr marL="457200" lvl="1" indent="0">
              <a:buNone/>
            </a:pPr>
            <a:endParaRPr lang="sv-SE" dirty="0"/>
          </a:p>
          <a:p>
            <a:pPr marL="0" indent="0">
              <a:buNone/>
            </a:pPr>
            <a:endParaRPr lang="sv-SE" i="1" dirty="0" smtClean="0"/>
          </a:p>
          <a:p>
            <a:pPr marL="742950" lvl="1" indent="-285750"/>
            <a:endParaRPr lang="sv-SE" i="1" dirty="0"/>
          </a:p>
          <a:p>
            <a:endParaRPr lang="sv-SE" dirty="0" smtClean="0"/>
          </a:p>
          <a:p>
            <a:pPr marL="285750" indent="-285750"/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12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Agglomerationsekonomier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Wikipedia</a:t>
            </a:r>
            <a:r>
              <a:rPr lang="sv-SE" dirty="0"/>
              <a:t> säger: Agglomeration kallas det när likartade eller relaterade ekonomiska verksamheter förläggs i mer eller mindre omedelbar geografisk närhet till varandra</a:t>
            </a:r>
            <a:r>
              <a:rPr lang="sv-SE" dirty="0" smtClean="0"/>
              <a:t>.</a:t>
            </a:r>
          </a:p>
          <a:p>
            <a:r>
              <a:rPr lang="sv-SE" dirty="0" smtClean="0"/>
              <a:t>Interna </a:t>
            </a:r>
            <a:r>
              <a:rPr lang="sv-SE" dirty="0"/>
              <a:t>- vinster som ett enskilt företag kan få genom att resurser </a:t>
            </a:r>
            <a:r>
              <a:rPr lang="sv-SE" dirty="0" smtClean="0"/>
              <a:t>delas (skalekonomi) och </a:t>
            </a:r>
            <a:r>
              <a:rPr lang="sv-SE" dirty="0"/>
              <a:t>transporteffektivitet kräver fysisk nåbarhet</a:t>
            </a:r>
          </a:p>
          <a:p>
            <a:r>
              <a:rPr lang="sv-SE" dirty="0" smtClean="0"/>
              <a:t>Externa - </a:t>
            </a:r>
            <a:r>
              <a:rPr lang="sv-SE" dirty="0"/>
              <a:t>närvaro och ageranden av andra </a:t>
            </a:r>
            <a:r>
              <a:rPr lang="sv-SE" dirty="0" smtClean="0"/>
              <a:t>aktörer skapar erfarenheter, effektivare </a:t>
            </a:r>
            <a:r>
              <a:rPr lang="sv-SE" dirty="0"/>
              <a:t>hantering av branschtypiska utmaningar som bidrar till enskilda aktörers ekonomi</a:t>
            </a:r>
            <a:endParaRPr lang="sv-SE" dirty="0"/>
          </a:p>
          <a:p>
            <a:r>
              <a:rPr lang="sv-SE" dirty="0" smtClean="0"/>
              <a:t>Komplexa - </a:t>
            </a:r>
            <a:r>
              <a:rPr lang="sv-SE" dirty="0"/>
              <a:t>firmor från olika branscher dela på ingångsvärden och utgångsvärden och där aktiviteter kan koordineras mellan </a:t>
            </a:r>
            <a:r>
              <a:rPr lang="sv-SE" dirty="0" smtClean="0"/>
              <a:t>branscher</a:t>
            </a:r>
          </a:p>
        </p:txBody>
      </p:sp>
    </p:spTree>
    <p:extLst>
      <p:ext uri="{BB962C8B-B14F-4D97-AF65-F5344CB8AC3E}">
        <p14:creationId xmlns:p14="http://schemas.microsoft.com/office/powerpoint/2010/main" val="39577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Agglomeration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33" y="1736725"/>
            <a:ext cx="4006881" cy="3814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299" y="4347369"/>
            <a:ext cx="543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Agglomeration </a:t>
            </a:r>
            <a:r>
              <a:rPr lang="sv-SE" sz="1200" dirty="0" err="1" smtClean="0"/>
              <a:t>Economies</a:t>
            </a:r>
            <a:r>
              <a:rPr lang="sv-SE" sz="1200" dirty="0" smtClean="0"/>
              <a:t>, </a:t>
            </a:r>
            <a:r>
              <a:rPr lang="sv-SE" sz="1200" i="1" dirty="0" smtClean="0"/>
              <a:t>The </a:t>
            </a:r>
            <a:r>
              <a:rPr lang="sv-SE" sz="1200" i="1" dirty="0" err="1" smtClean="0"/>
              <a:t>Geography</a:t>
            </a:r>
            <a:r>
              <a:rPr lang="sv-SE" sz="1200" i="1" dirty="0" smtClean="0"/>
              <a:t> </a:t>
            </a:r>
            <a:r>
              <a:rPr lang="sv-SE" sz="1200" i="1" dirty="0" err="1" smtClean="0"/>
              <a:t>of</a:t>
            </a:r>
            <a:r>
              <a:rPr lang="sv-SE" sz="1200" i="1" dirty="0" smtClean="0"/>
              <a:t> Transport Systems</a:t>
            </a:r>
            <a:r>
              <a:rPr lang="sv-SE" sz="1200" dirty="0"/>
              <a:t>, </a:t>
            </a:r>
            <a:r>
              <a:rPr lang="sv-SE" sz="1200" dirty="0" smtClean="0">
                <a:hlinkClick r:id="rId3"/>
              </a:rPr>
              <a:t>www.transportgeography.org</a:t>
            </a:r>
            <a:r>
              <a:rPr lang="sv-SE" sz="1200" dirty="0" smtClean="0"/>
              <a:t> </a:t>
            </a:r>
            <a:endParaRPr lang="sv-SE" sz="1200" dirty="0"/>
          </a:p>
        </p:txBody>
      </p:sp>
      <p:sp>
        <p:nvSpPr>
          <p:cNvPr id="6" name="TextBox 5"/>
          <p:cNvSpPr txBox="1"/>
          <p:nvPr/>
        </p:nvSpPr>
        <p:spPr>
          <a:xfrm rot="19958631">
            <a:off x="716722" y="2203649"/>
            <a:ext cx="4821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…activities P,Q </a:t>
            </a:r>
            <a:r>
              <a:rPr lang="en-US" sz="1400" dirty="0"/>
              <a:t>and </a:t>
            </a:r>
            <a:r>
              <a:rPr lang="en-US" sz="1400" dirty="0" smtClean="0"/>
              <a:t>R </a:t>
            </a:r>
            <a:r>
              <a:rPr lang="en-US" sz="1400" dirty="0"/>
              <a:t>having their respective locational constraints can benefit from agglomeration economies if they locate at 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2548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Tillgänglighet och mobilitet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00" y="2237130"/>
            <a:ext cx="4461374" cy="3836963"/>
          </a:xfrm>
        </p:spPr>
        <p:txBody>
          <a:bodyPr/>
          <a:lstStyle/>
          <a:p>
            <a:r>
              <a:rPr lang="sv-SE" dirty="0" smtClean="0"/>
              <a:t>Mobilitet </a:t>
            </a:r>
            <a:r>
              <a:rPr lang="sv-SE" dirty="0"/>
              <a:t>–</a:t>
            </a:r>
            <a:r>
              <a:rPr lang="sv-SE" dirty="0" smtClean="0"/>
              <a:t> förmågan att förflytta sig</a:t>
            </a:r>
          </a:p>
          <a:p>
            <a:r>
              <a:rPr lang="sv-SE" dirty="0" smtClean="0"/>
              <a:t>Mäts med ”infrastrukturmått”</a:t>
            </a:r>
          </a:p>
          <a:p>
            <a:pPr lvl="1"/>
            <a:r>
              <a:rPr lang="sv-SE" dirty="0"/>
              <a:t>Sannolikhet för </a:t>
            </a:r>
            <a:r>
              <a:rPr lang="sv-SE" dirty="0" smtClean="0"/>
              <a:t>trafikstockning</a:t>
            </a:r>
          </a:p>
          <a:p>
            <a:pPr lvl="1"/>
            <a:r>
              <a:rPr lang="sv-SE" dirty="0" smtClean="0"/>
              <a:t>Minimum </a:t>
            </a:r>
            <a:r>
              <a:rPr lang="sv-SE" dirty="0"/>
              <a:t>hastighet på </a:t>
            </a:r>
            <a:r>
              <a:rPr lang="sv-SE" dirty="0" smtClean="0"/>
              <a:t>väg</a:t>
            </a:r>
          </a:p>
          <a:p>
            <a:pPr lvl="1"/>
            <a:r>
              <a:rPr lang="sv-SE" dirty="0" smtClean="0"/>
              <a:t>Medeltransporttid </a:t>
            </a:r>
            <a:r>
              <a:rPr lang="sv-SE" dirty="0"/>
              <a:t>eller </a:t>
            </a:r>
            <a:r>
              <a:rPr lang="sv-SE" dirty="0" smtClean="0"/>
              <a:t>medelhastighet</a:t>
            </a:r>
          </a:p>
          <a:p>
            <a:pPr lvl="1"/>
            <a:r>
              <a:rPr lang="sv-SE" dirty="0" smtClean="0"/>
              <a:t>Antal </a:t>
            </a:r>
            <a:r>
              <a:rPr lang="sv-SE" dirty="0"/>
              <a:t>enskilda passager under givet </a:t>
            </a:r>
            <a:r>
              <a:rPr lang="sv-SE" dirty="0" smtClean="0"/>
              <a:t>tidsintervall</a:t>
            </a:r>
            <a:endParaRPr lang="sv-SE" dirty="0"/>
          </a:p>
          <a:p>
            <a:pPr lvl="1"/>
            <a:endParaRPr lang="sv-SE" dirty="0" smtClean="0"/>
          </a:p>
          <a:p>
            <a:pPr lvl="1"/>
            <a:endParaRPr lang="sv-SE" dirty="0" smtClean="0"/>
          </a:p>
        </p:txBody>
      </p:sp>
      <p:pic>
        <p:nvPicPr>
          <p:cNvPr id="1026" name="Picture 2" descr="Kostnadsfri bild av avresa, bana, f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38" y="2738939"/>
            <a:ext cx="3837245" cy="25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3926" y="5493092"/>
            <a:ext cx="737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…</a:t>
            </a:r>
            <a:r>
              <a:rPr lang="sv-SE" sz="1200" dirty="0" err="1" smtClean="0"/>
              <a:t>agencies</a:t>
            </a:r>
            <a:r>
              <a:rPr lang="sv-SE" sz="1200" dirty="0" smtClean="0"/>
              <a:t> </a:t>
            </a:r>
            <a:r>
              <a:rPr lang="sv-SE" sz="1200" dirty="0" err="1" smtClean="0"/>
              <a:t>charged</a:t>
            </a:r>
            <a:r>
              <a:rPr lang="sv-SE" sz="1200" dirty="0" smtClean="0"/>
              <a:t> with </a:t>
            </a:r>
            <a:r>
              <a:rPr lang="sv-SE" sz="1200" dirty="0" err="1" smtClean="0"/>
              <a:t>delivering</a:t>
            </a:r>
            <a:r>
              <a:rPr lang="sv-SE" sz="1200" dirty="0" smtClean="0"/>
              <a:t> urban transport </a:t>
            </a:r>
            <a:r>
              <a:rPr lang="sv-SE" sz="1200" dirty="0" err="1" smtClean="0"/>
              <a:t>increasingly</a:t>
            </a:r>
            <a:r>
              <a:rPr lang="sv-SE" sz="1200" dirty="0" smtClean="0"/>
              <a:t> </a:t>
            </a:r>
            <a:r>
              <a:rPr lang="sv-SE" sz="1200" dirty="0" err="1" smtClean="0"/>
              <a:t>tend</a:t>
            </a:r>
            <a:r>
              <a:rPr lang="sv-SE" sz="1200" dirty="0" smtClean="0"/>
              <a:t> to see the </a:t>
            </a:r>
            <a:r>
              <a:rPr lang="sv-SE" sz="1200" dirty="0" err="1" smtClean="0"/>
              <a:t>continutal</a:t>
            </a:r>
            <a:r>
              <a:rPr lang="sv-SE" sz="1200" dirty="0" smtClean="0"/>
              <a:t> expansion </a:t>
            </a:r>
            <a:r>
              <a:rPr lang="sv-SE" sz="1200" dirty="0" err="1" smtClean="0"/>
              <a:t>of</a:t>
            </a:r>
            <a:r>
              <a:rPr lang="sv-SE" sz="1200" dirty="0" smtClean="0"/>
              <a:t> </a:t>
            </a:r>
            <a:r>
              <a:rPr lang="sv-SE" sz="1200" dirty="0" err="1" smtClean="0"/>
              <a:t>mobility</a:t>
            </a:r>
            <a:r>
              <a:rPr lang="sv-SE" sz="1200" dirty="0" smtClean="0"/>
              <a:t> as their </a:t>
            </a:r>
            <a:r>
              <a:rPr lang="sv-SE" sz="1200" dirty="0" err="1" smtClean="0"/>
              <a:t>sole</a:t>
            </a:r>
            <a:r>
              <a:rPr lang="sv-SE" sz="1200" dirty="0" smtClean="0"/>
              <a:t> mission. The </a:t>
            </a:r>
            <a:r>
              <a:rPr lang="sv-SE" sz="1200" dirty="0" err="1" smtClean="0"/>
              <a:t>result</a:t>
            </a:r>
            <a:r>
              <a:rPr lang="sv-SE" sz="1200" dirty="0" smtClean="0"/>
              <a:t> is the </a:t>
            </a:r>
            <a:r>
              <a:rPr lang="sv-SE" sz="1200" dirty="0" err="1" smtClean="0"/>
              <a:t>spread</a:t>
            </a:r>
            <a:r>
              <a:rPr lang="sv-SE" sz="1200" dirty="0" smtClean="0"/>
              <a:t> </a:t>
            </a:r>
            <a:r>
              <a:rPr lang="sv-SE" sz="1200" dirty="0" err="1" smtClean="0"/>
              <a:t>out</a:t>
            </a:r>
            <a:r>
              <a:rPr lang="sv-SE" sz="1200" dirty="0" smtClean="0"/>
              <a:t> and </a:t>
            </a:r>
            <a:r>
              <a:rPr lang="sv-SE" sz="1200" dirty="0" err="1" smtClean="0"/>
              <a:t>socially</a:t>
            </a:r>
            <a:r>
              <a:rPr lang="sv-SE" sz="1200" dirty="0" smtClean="0"/>
              <a:t> </a:t>
            </a:r>
            <a:r>
              <a:rPr lang="sv-SE" sz="1200" dirty="0" err="1" smtClean="0"/>
              <a:t>segregated</a:t>
            </a:r>
            <a:r>
              <a:rPr lang="sv-SE" sz="1200" dirty="0" smtClean="0"/>
              <a:t> </a:t>
            </a:r>
            <a:r>
              <a:rPr lang="sv-SE" sz="1200" dirty="0" err="1" smtClean="0"/>
              <a:t>metropolitan</a:t>
            </a:r>
            <a:r>
              <a:rPr lang="sv-SE" sz="1200" dirty="0" smtClean="0"/>
              <a:t> regions…[that] hinder access for the urban population as a </a:t>
            </a:r>
            <a:r>
              <a:rPr lang="sv-SE" sz="1200" dirty="0" err="1" smtClean="0"/>
              <a:t>whole</a:t>
            </a:r>
            <a:r>
              <a:rPr lang="sv-SE" sz="1200" dirty="0" smtClean="0"/>
              <a:t> (</a:t>
            </a:r>
            <a:r>
              <a:rPr lang="sv-SE" sz="1200" dirty="0" err="1" smtClean="0"/>
              <a:t>Sclar</a:t>
            </a:r>
            <a:r>
              <a:rPr lang="sv-SE" sz="1200" dirty="0" smtClean="0"/>
              <a:t> &amp; Lönnroth, 2014)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861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00" y="1289273"/>
            <a:ext cx="7912894" cy="652145"/>
          </a:xfrm>
        </p:spPr>
        <p:txBody>
          <a:bodyPr/>
          <a:lstStyle/>
          <a:p>
            <a:r>
              <a:rPr lang="sv-SE" dirty="0"/>
              <a:t>Tillgänglighet och mobilitet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00" y="1840328"/>
            <a:ext cx="3942900" cy="3836963"/>
          </a:xfrm>
        </p:spPr>
        <p:txBody>
          <a:bodyPr/>
          <a:lstStyle/>
          <a:p>
            <a:r>
              <a:rPr lang="sv-SE" dirty="0" smtClean="0"/>
              <a:t>Tillgänglighet – (uppfattad) förmåga att ta del av möjligheter</a:t>
            </a:r>
          </a:p>
          <a:p>
            <a:r>
              <a:rPr lang="sv-SE" dirty="0" smtClean="0"/>
              <a:t>Fokuserar på ”potentialen </a:t>
            </a:r>
            <a:r>
              <a:rPr lang="sv-SE" dirty="0"/>
              <a:t>för </a:t>
            </a:r>
            <a:r>
              <a:rPr lang="sv-SE" dirty="0" smtClean="0"/>
              <a:t>interaktion”</a:t>
            </a:r>
          </a:p>
          <a:p>
            <a:r>
              <a:rPr lang="sv-SE" dirty="0" smtClean="0"/>
              <a:t>Kostnad </a:t>
            </a:r>
            <a:r>
              <a:rPr lang="sv-SE" dirty="0"/>
              <a:t>att nå en destination samt kvaliteten i de potentiella </a:t>
            </a:r>
            <a:r>
              <a:rPr lang="sv-SE" dirty="0" smtClean="0"/>
              <a:t>destinationerna Hansen </a:t>
            </a:r>
            <a:r>
              <a:rPr lang="sv-SE" dirty="0"/>
              <a:t>(1959) och </a:t>
            </a:r>
            <a:r>
              <a:rPr lang="sv-SE" dirty="0" err="1"/>
              <a:t>Straatemeier</a:t>
            </a:r>
            <a:r>
              <a:rPr lang="sv-SE" dirty="0"/>
              <a:t> (2008</a:t>
            </a:r>
            <a:r>
              <a:rPr lang="sv-SE" dirty="0" smtClean="0"/>
              <a:t>)</a:t>
            </a:r>
          </a:p>
          <a:p>
            <a:r>
              <a:rPr lang="sv-SE" dirty="0" smtClean="0"/>
              <a:t>Tillgänglighet är relativt</a:t>
            </a:r>
          </a:p>
          <a:p>
            <a:r>
              <a:rPr lang="sv-SE" dirty="0" smtClean="0"/>
              <a:t>Markanvändning, transport, kostnader ingår</a:t>
            </a:r>
          </a:p>
          <a:p>
            <a:endParaRPr lang="sv-SE" dirty="0" smtClean="0"/>
          </a:p>
        </p:txBody>
      </p:sp>
      <p:pic>
        <p:nvPicPr>
          <p:cNvPr id="2052" name="Picture 4" descr="Kostnadsfri bild av bakgrundsbelyst, gräs, grup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45110"/>
            <a:ext cx="2561254" cy="168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stnadsfri bild av aktivitet, bollar, d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20" y="3342041"/>
            <a:ext cx="2755040" cy="18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ostnadsfri bild av aktörer, artister, balet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84" y="4950607"/>
            <a:ext cx="2378597" cy="14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ostnadsfri bild av analys, analyserar, arbe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47" y="3602982"/>
            <a:ext cx="1510259" cy="268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Teoretisk grund för att mäta tillgänglighet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v-SE" dirty="0" smtClean="0"/>
              <a:t>Ökad servicenivå i något transportslag </a:t>
            </a:r>
            <a:r>
              <a:rPr lang="sv-SE" dirty="0" smtClean="0">
                <a:sym typeface="Wingdings" panose="05000000000000000000" pitchFamily="2" charset="2"/>
              </a:rPr>
              <a:t> Ökad tillgänglighet, givet förutsättningar att nyttja transportslaget</a:t>
            </a:r>
          </a:p>
          <a:p>
            <a:pPr marL="457200" indent="-457200">
              <a:buAutoNum type="arabicPeriod"/>
            </a:pPr>
            <a:r>
              <a:rPr lang="sv-SE" dirty="0" smtClean="0">
                <a:sym typeface="Wingdings" panose="05000000000000000000" pitchFamily="2" charset="2"/>
              </a:rPr>
              <a:t>Ökat antal möjligheter för en möjlighet  Ökad tillgänglighet till möjligheten, givet att möjligheten kan nås inom budget</a:t>
            </a:r>
          </a:p>
          <a:p>
            <a:pPr marL="457200" indent="-457200">
              <a:buAutoNum type="arabicPeriod"/>
            </a:pPr>
            <a:r>
              <a:rPr lang="sv-SE" dirty="0" smtClean="0">
                <a:sym typeface="Wingdings" panose="05000000000000000000" pitchFamily="2" charset="2"/>
              </a:rPr>
              <a:t>Ökad efterfrågan till en </a:t>
            </a:r>
            <a:r>
              <a:rPr lang="sv-SE" dirty="0">
                <a:sym typeface="Wingdings" panose="05000000000000000000" pitchFamily="2" charset="2"/>
              </a:rPr>
              <a:t>möjlighet</a:t>
            </a:r>
            <a:r>
              <a:rPr lang="sv-SE" dirty="0" smtClean="0">
                <a:sym typeface="Wingdings" panose="05000000000000000000" pitchFamily="2" charset="2"/>
              </a:rPr>
              <a:t>  Minskad tillgänglighet till den </a:t>
            </a:r>
            <a:r>
              <a:rPr lang="sv-SE" dirty="0">
                <a:sym typeface="Wingdings" panose="05000000000000000000" pitchFamily="2" charset="2"/>
              </a:rPr>
              <a:t>möjligheten</a:t>
            </a:r>
            <a:endParaRPr lang="sv-S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v-SE" dirty="0" smtClean="0"/>
              <a:t>(</a:t>
            </a:r>
            <a:r>
              <a:rPr lang="sv-SE" dirty="0" err="1" smtClean="0"/>
              <a:t>Geurs</a:t>
            </a:r>
            <a:r>
              <a:rPr lang="sv-SE" dirty="0" smtClean="0"/>
              <a:t> &amp; van </a:t>
            </a:r>
            <a:r>
              <a:rPr lang="sv-SE" dirty="0" err="1" smtClean="0"/>
              <a:t>Wee</a:t>
            </a:r>
            <a:r>
              <a:rPr lang="sv-SE" dirty="0" smtClean="0"/>
              <a:t>, 2004)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913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Elasticitet</a:t>
            </a:r>
            <a:endParaRPr lang="sv-SE" dirty="0"/>
          </a:p>
        </p:txBody>
      </p:sp>
      <p:sp>
        <p:nvSpPr>
          <p:cNvPr id="4" name="Oval 3"/>
          <p:cNvSpPr/>
          <p:nvPr/>
        </p:nvSpPr>
        <p:spPr>
          <a:xfrm>
            <a:off x="646985" y="2349500"/>
            <a:ext cx="3933645" cy="3545456"/>
          </a:xfrm>
          <a:prstGeom prst="ellipse">
            <a:avLst/>
          </a:prstGeom>
          <a:gradFill flip="none" rotWithShape="1">
            <a:gsLst>
              <a:gs pos="58400">
                <a:srgbClr val="CACACA"/>
              </a:gs>
              <a:gs pos="12000">
                <a:schemeClr val="tx1">
                  <a:lumMod val="95000"/>
                  <a:lumOff val="5000"/>
                </a:schemeClr>
              </a:gs>
              <a:gs pos="54000">
                <a:schemeClr val="dk1">
                  <a:tint val="44500"/>
                  <a:satMod val="160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5-Point Star 4"/>
          <p:cNvSpPr/>
          <p:nvPr/>
        </p:nvSpPr>
        <p:spPr>
          <a:xfrm>
            <a:off x="2462845" y="3899140"/>
            <a:ext cx="301924" cy="2874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3787606" y="2625785"/>
            <a:ext cx="396208" cy="4701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3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4196" y="4369280"/>
            <a:ext cx="336430" cy="4701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5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374" y="3899140"/>
            <a:ext cx="336430" cy="470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2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10668" y="2361482"/>
            <a:ext cx="3933645" cy="3545456"/>
          </a:xfrm>
          <a:prstGeom prst="ellipse">
            <a:avLst/>
          </a:prstGeom>
          <a:gradFill flip="none" rotWithShape="1">
            <a:gsLst>
              <a:gs pos="58400">
                <a:srgbClr val="CACACA"/>
              </a:gs>
              <a:gs pos="12000">
                <a:schemeClr val="tx1">
                  <a:lumMod val="95000"/>
                  <a:lumOff val="5000"/>
                </a:schemeClr>
              </a:gs>
              <a:gs pos="54000">
                <a:schemeClr val="dk1">
                  <a:tint val="44500"/>
                  <a:satMod val="160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5-Point Star 9"/>
          <p:cNvSpPr/>
          <p:nvPr/>
        </p:nvSpPr>
        <p:spPr>
          <a:xfrm>
            <a:off x="6626528" y="3911122"/>
            <a:ext cx="301924" cy="2874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7942663" y="2625785"/>
            <a:ext cx="396208" cy="4701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2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7879" y="4381262"/>
            <a:ext cx="336430" cy="4701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5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94057" y="3911122"/>
            <a:ext cx="336430" cy="470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2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30320" y="3507516"/>
            <a:ext cx="396208" cy="4701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1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Konturmått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00" y="2237130"/>
            <a:ext cx="8053082" cy="3836963"/>
          </a:xfrm>
        </p:spPr>
        <p:txBody>
          <a:bodyPr/>
          <a:lstStyle/>
          <a:p>
            <a:r>
              <a:rPr lang="sv-SE" dirty="0" err="1"/>
              <a:t>Över-dagen-tillgänglighet</a:t>
            </a:r>
            <a:r>
              <a:rPr lang="sv-SE" dirty="0"/>
              <a:t> (Törnqvist, 1970)</a:t>
            </a:r>
          </a:p>
          <a:p>
            <a:r>
              <a:rPr lang="sv-SE" dirty="0" smtClean="0"/>
              <a:t>Kumulativa </a:t>
            </a:r>
            <a:r>
              <a:rPr lang="sv-SE" dirty="0"/>
              <a:t>möjligheter, antalet tillgängliga geografiskt utspridda möjligheter givet en kostnad (restid eller annat kostnadsmått). (</a:t>
            </a:r>
            <a:r>
              <a:rPr lang="sv-SE" dirty="0" err="1"/>
              <a:t>Wickstrom</a:t>
            </a:r>
            <a:r>
              <a:rPr lang="sv-SE" dirty="0"/>
              <a:t>, </a:t>
            </a:r>
            <a:r>
              <a:rPr lang="sv-SE" dirty="0" smtClean="0"/>
              <a:t>1971)</a:t>
            </a:r>
          </a:p>
          <a:p>
            <a:r>
              <a:rPr lang="sv-SE" dirty="0" smtClean="0"/>
              <a:t>Populations-viktade </a:t>
            </a:r>
            <a:r>
              <a:rPr lang="sv-SE" dirty="0"/>
              <a:t>konturmått, medelantalet möjligheter en population har givet en transportkostnad och medeltransportkostnaden för en population att nå den närmaste möjligheten (</a:t>
            </a:r>
            <a:r>
              <a:rPr lang="sv-SE" dirty="0" err="1"/>
              <a:t>Breheny</a:t>
            </a:r>
            <a:r>
              <a:rPr lang="sv-SE" dirty="0"/>
              <a:t>, 1978; Selander 1975</a:t>
            </a:r>
            <a:r>
              <a:rPr lang="sv-SE" dirty="0" smtClean="0"/>
              <a:t>)</a:t>
            </a:r>
          </a:p>
          <a:p>
            <a:r>
              <a:rPr lang="sv-SE" dirty="0"/>
              <a:t>Medeltransportkostnad för att nå ett givet antal möjligheter (Lutter et al., 1992</a:t>
            </a:r>
            <a:r>
              <a:rPr lang="sv-SE" dirty="0" smtClean="0"/>
              <a:t>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41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56464C4E-17A2-43EA-BA04-745F16BC26A9}" vid="{FF1E9FAE-05A0-463C-B44B-335BE71170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3026</TotalTime>
  <Words>829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Office-tema</vt:lpstr>
      <vt:lpstr>Perspektiv på tillgänglighet</vt:lpstr>
      <vt:lpstr>Varför ska något vara tillgängligt?</vt:lpstr>
      <vt:lpstr>Agglomerationsekonomier</vt:lpstr>
      <vt:lpstr>Agglomeration</vt:lpstr>
      <vt:lpstr>Tillgänglighet och mobilitet</vt:lpstr>
      <vt:lpstr>Tillgänglighet och mobilitet</vt:lpstr>
      <vt:lpstr>Teoretisk grund för att mäta tillgänglighet</vt:lpstr>
      <vt:lpstr>Elasticitet</vt:lpstr>
      <vt:lpstr>Konturmått</vt:lpstr>
      <vt:lpstr>Mer elaborerade mått</vt:lpstr>
      <vt:lpstr>Relation till planering</vt:lpstr>
      <vt:lpstr>Flera tillgänglighetsmått?</vt:lpstr>
      <vt:lpstr>Hantering av multipla mått</vt:lpstr>
    </vt:vector>
  </TitlesOfParts>
  <Company>Mittuniversitetet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Tillgänglighetsindex</dc:title>
  <dc:creator>Olsson, Leif</dc:creator>
  <cp:lastModifiedBy>Larsson, Aron</cp:lastModifiedBy>
  <cp:revision>49</cp:revision>
  <cp:lastPrinted>2015-05-26T13:42:18Z</cp:lastPrinted>
  <dcterms:created xsi:type="dcterms:W3CDTF">2021-03-11T09:11:19Z</dcterms:created>
  <dcterms:modified xsi:type="dcterms:W3CDTF">2021-03-17T12:42:01Z</dcterms:modified>
</cp:coreProperties>
</file>