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329" r:id="rId5"/>
    <p:sldId id="367" r:id="rId6"/>
    <p:sldId id="371" r:id="rId7"/>
    <p:sldId id="339" r:id="rId8"/>
    <p:sldId id="261" r:id="rId9"/>
    <p:sldId id="338" r:id="rId10"/>
    <p:sldId id="365" r:id="rId11"/>
    <p:sldId id="363" r:id="rId12"/>
    <p:sldId id="370" r:id="rId13"/>
    <p:sldId id="369" r:id="rId14"/>
    <p:sldId id="3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4" autoAdjust="0"/>
    <p:restoredTop sz="88465" autoAdjust="0"/>
  </p:normalViewPr>
  <p:slideViewPr>
    <p:cSldViewPr snapToGrid="0">
      <p:cViewPr varScale="1">
        <p:scale>
          <a:sx n="94" d="100"/>
          <a:sy n="94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 sz="1800" b="0" strike="noStrike" spc="-1">
                <a:solidFill>
                  <a:srgbClr val="000000"/>
                </a:solidFill>
                <a:latin typeface="Arial"/>
              </a:rPr>
              <a:t>Klicka för att flytta sidan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2000" b="0" strike="noStrike" spc="-1">
                <a:latin typeface="Arial"/>
              </a:rPr>
              <a:t>Klicka för att redigera anteckningarnas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v-SE" sz="1400" b="0" strike="noStrike" spc="-1">
                <a:latin typeface="Times New Roman"/>
              </a:rPr>
              <a:t>&lt;sidhuvud&gt;</a:t>
            </a:r>
          </a:p>
        </p:txBody>
      </p:sp>
      <p:sp>
        <p:nvSpPr>
          <p:cNvPr id="20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20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20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1CC22C-111F-4EC7-959A-EEA778D14041}" type="slidenum">
              <a:rPr lang="sv-SE" sz="1400" b="0" strike="noStrike" spc="-1">
                <a:latin typeface="Times New Roman"/>
              </a:rPr>
              <a:t>‹#›</a:t>
            </a:fld>
            <a:endParaRPr lang="sv-S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B9BE1-DD43-465A-BE5F-7C6418BB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54121D-8137-42C2-9763-2B6C608FF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174EEF-0F0D-4B4A-82A2-189B319C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B617-ACBD-4A2A-8EFD-8D6A66B8FA8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8A6925-C00F-4807-A518-ECB0491E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565E6E-87A3-424F-A4F0-5C266858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48D-B6FE-4BA0-9AA7-BA375FADC1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9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v-S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7"/>
          <p:cNvPicPr/>
          <p:nvPr/>
        </p:nvPicPr>
        <p:blipFill>
          <a:blip r:embed="rId15"/>
          <a:stretch/>
        </p:blipFill>
        <p:spPr>
          <a:xfrm>
            <a:off x="10882800" y="6197760"/>
            <a:ext cx="970920" cy="459720"/>
          </a:xfrm>
          <a:prstGeom prst="rect">
            <a:avLst/>
          </a:prstGeom>
          <a:ln>
            <a:noFill/>
          </a:ln>
        </p:spPr>
      </p:pic>
      <p:pic>
        <p:nvPicPr>
          <p:cNvPr id="7" name="Bildobjekt 6"/>
          <p:cNvPicPr/>
          <p:nvPr/>
        </p:nvPicPr>
        <p:blipFill>
          <a:blip r:embed="rId15"/>
          <a:stretch/>
        </p:blipFill>
        <p:spPr>
          <a:xfrm>
            <a:off x="10882800" y="6197760"/>
            <a:ext cx="970920" cy="45972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 rot="5400000">
            <a:off x="25200" y="-18720"/>
            <a:ext cx="4359960" cy="4397400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0" y="-430920"/>
            <a:ext cx="121910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v-SE" sz="1200" b="0" strike="noStrike" spc="-1">
                <a:solidFill>
                  <a:srgbClr val="FF0000"/>
                </a:solidFill>
                <a:latin typeface="Calibri"/>
                <a:ea typeface="DejaVu Sans"/>
              </a:rPr>
              <a:t>För att infoga bakgrundsbild, högerklicka på vit yta och välj alternativet Formatera bakgrund. Välj Bild ute till höger och sedan fil och välj önskad bakgrundsbild</a:t>
            </a:r>
            <a:endParaRPr lang="sv-SE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200" b="0" strike="noStrike" spc="-1">
                <a:solidFill>
                  <a:srgbClr val="FF0000"/>
                </a:solidFill>
                <a:latin typeface="Calibri"/>
                <a:ea typeface="DejaVu Sans"/>
              </a:rPr>
              <a:t>Infoga fil från G:\Gemensamt\Bilder och illustrationer PPT\Helsida</a:t>
            </a:r>
            <a:endParaRPr lang="sv-SE" sz="1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v-SE" sz="1800" b="0" strike="noStrike" spc="-1">
                <a:solidFill>
                  <a:srgbClr val="000000"/>
                </a:solidFill>
                <a:latin typeface="Arial"/>
              </a:rPr>
              <a:t>Klicka för att redigera rubriktextens format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lilliehook@tillvaxtverket.se" TargetMode="External"/><Relationship Id="rId2" Type="http://schemas.openxmlformats.org/officeDocument/2006/relationships/hyperlink" Target="mailto:anders.dahlgren@tillvaxtverket.s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1624320" y="5766840"/>
            <a:ext cx="7916040" cy="39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915998D-2182-46B4-822B-30AC9769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91550"/>
            <a:ext cx="5610225" cy="27236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342790C-A77F-8897-8C9E-240473D1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22" y="291550"/>
            <a:ext cx="5589160" cy="340369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69597A2-0FF0-80A2-ADFE-5B60433B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309" y="2180696"/>
            <a:ext cx="7703550" cy="456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80AC0F-382D-67E2-5A5A-FB80A57B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Index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C640125-EB26-0179-0976-A1005BBD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18" y="1197864"/>
            <a:ext cx="7335700" cy="566013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2A4BC50-7F07-F03D-AA83-A5B87BD6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35" y="328464"/>
            <a:ext cx="4607679" cy="26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A4C4D8-7EAC-451C-9C56-2E3FEC5C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Fortsatt utveckling: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F7CF4B-DE2C-B4A0-89AB-4C31DDB8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8" y="1973178"/>
            <a:ext cx="9223731" cy="3898233"/>
          </a:xfrm>
        </p:spPr>
        <p:txBody>
          <a:bodyPr/>
          <a:lstStyle/>
          <a:p>
            <a:r>
              <a:rPr lang="sv-SE" dirty="0"/>
              <a:t>Jämföra scenarion</a:t>
            </a:r>
          </a:p>
          <a:p>
            <a:r>
              <a:rPr lang="sv-SE" dirty="0"/>
              <a:t>Scenarioeditor (AI-funktion?)</a:t>
            </a:r>
          </a:p>
          <a:p>
            <a:r>
              <a:rPr lang="sv-SE" dirty="0"/>
              <a:t>Förändringar över tid (”åka över scenarion”)</a:t>
            </a:r>
          </a:p>
          <a:p>
            <a:r>
              <a:rPr lang="sv-SE" dirty="0"/>
              <a:t>Mer funktioner i Mina sidor</a:t>
            </a:r>
          </a:p>
          <a:p>
            <a:r>
              <a:rPr lang="sv-SE" dirty="0"/>
              <a:t>Samarbetsfunktioner</a:t>
            </a:r>
          </a:p>
          <a:p>
            <a:r>
              <a:rPr lang="sv-SE" dirty="0"/>
              <a:t>Resemodeller</a:t>
            </a:r>
          </a:p>
          <a:p>
            <a:r>
              <a:rPr lang="sv-SE" dirty="0"/>
              <a:t>Förbättrade Indexmodeller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170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5602679-6B8D-F45B-FDB6-3202225921B8}"/>
              </a:ext>
            </a:extLst>
          </p:cNvPr>
          <p:cNvSpPr txBox="1"/>
          <p:nvPr/>
        </p:nvSpPr>
        <p:spPr>
          <a:xfrm>
            <a:off x="1036715" y="3620725"/>
            <a:ext cx="309251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 Dahlgren</a:t>
            </a:r>
          </a:p>
          <a:p>
            <a:r>
              <a:rPr lang="sv-SE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anders.dahlgren@tillvaxtverket.se</a:t>
            </a:r>
            <a:br>
              <a:rPr lang="sv-SE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och analysstöd</a:t>
            </a:r>
            <a:endParaRPr lang="sv-SE" sz="1400" dirty="0"/>
          </a:p>
          <a:p>
            <a:r>
              <a:rPr lang="sv-SE" sz="1400" dirty="0"/>
              <a:t>Produktägare:</a:t>
            </a:r>
          </a:p>
          <a:p>
            <a:r>
              <a:rPr lang="sv-SE" sz="1400" dirty="0"/>
              <a:t>Pipos-Regionalanalys</a:t>
            </a:r>
          </a:p>
          <a:p>
            <a:endParaRPr lang="sv-SE" sz="1400" dirty="0"/>
          </a:p>
          <a:p>
            <a:endParaRPr lang="sv-SE" sz="1400" dirty="0"/>
          </a:p>
          <a:p>
            <a:r>
              <a:rPr lang="sv-SE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 Lilliehöök</a:t>
            </a:r>
            <a:endParaRPr lang="sv-SE" sz="14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maria.lilliehook@tillvaxtverket.se</a:t>
            </a:r>
            <a:br>
              <a:rPr lang="sv-SE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och analysstöd</a:t>
            </a:r>
            <a:endParaRPr lang="sv-SE" sz="1400" dirty="0"/>
          </a:p>
          <a:p>
            <a:r>
              <a:rPr lang="sv-SE" sz="1400" dirty="0"/>
              <a:t>Information/Support</a:t>
            </a:r>
          </a:p>
          <a:p>
            <a:endParaRPr lang="sv-SE" sz="1400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AD8F02-CCA8-F234-942C-46CBA498E72F}"/>
              </a:ext>
            </a:extLst>
          </p:cNvPr>
          <p:cNvSpPr txBox="1"/>
          <p:nvPr/>
        </p:nvSpPr>
        <p:spPr>
          <a:xfrm>
            <a:off x="5650787" y="462337"/>
            <a:ext cx="5260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Agendan kommer vara som följer: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Workshop Pipos-Regionalanalys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Introduktion och bakgrund till Pipos-Regionalanalys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Grundläggande kartfunktioner (zooma, söka, panorera m.m.)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Populationsskikt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Områdesselekteringsverktyg och Profildata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Reseanledningar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Tillgänglighet (resemodeller)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 (Tillgänglighetsindex)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Kombinerade funktioner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Exempel från deltagarna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 kommer härnäst? - framtida funktioner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Utvärdering/Synpunkter på verktyget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56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9833C5E-98E3-B1E1-F12A-DD493FD9A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6563"/>
              </p:ext>
            </p:extLst>
          </p:nvPr>
        </p:nvGraphicFramePr>
        <p:xfrm>
          <a:off x="3692435" y="237311"/>
          <a:ext cx="6825778" cy="6383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969">
                  <a:extLst>
                    <a:ext uri="{9D8B030D-6E8A-4147-A177-3AD203B41FA5}">
                      <a16:colId xmlns:a16="http://schemas.microsoft.com/office/drawing/2014/main" val="2355218134"/>
                    </a:ext>
                  </a:extLst>
                </a:gridCol>
                <a:gridCol w="979691">
                  <a:extLst>
                    <a:ext uri="{9D8B030D-6E8A-4147-A177-3AD203B41FA5}">
                      <a16:colId xmlns:a16="http://schemas.microsoft.com/office/drawing/2014/main" val="225419640"/>
                    </a:ext>
                  </a:extLst>
                </a:gridCol>
                <a:gridCol w="1667558">
                  <a:extLst>
                    <a:ext uri="{9D8B030D-6E8A-4147-A177-3AD203B41FA5}">
                      <a16:colId xmlns:a16="http://schemas.microsoft.com/office/drawing/2014/main" val="843373946"/>
                    </a:ext>
                  </a:extLst>
                </a:gridCol>
                <a:gridCol w="2605560">
                  <a:extLst>
                    <a:ext uri="{9D8B030D-6E8A-4147-A177-3AD203B41FA5}">
                      <a16:colId xmlns:a16="http://schemas.microsoft.com/office/drawing/2014/main" val="2792103760"/>
                    </a:ext>
                  </a:extLst>
                </a:gridCol>
              </a:tblGrid>
              <a:tr h="4996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 deltagare</a:t>
                      </a: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Plats</a:t>
                      </a: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016644580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Ja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dirty="0">
                          <a:effectLst/>
                        </a:rPr>
                        <a:t>10-apr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 09:00-12.00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Östersund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259045828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4256448360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I mån av plats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16-apr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13.00 – 16.00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Växjö (Kronobergs län)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65712394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17-apr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13.00 – 16.00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Malmö Tillväxtverket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626406708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Nej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18-apr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Malmö Trafikverket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2904918807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19-apr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13.00 – 16.00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Halmstad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1311685327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47093950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06-maj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09.00 - 12.00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Gävle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2609912800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08-maj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09.00 - 12.00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Borlänge 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1229799977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08-maj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13.00 - 16.00 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Borlänge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1087501905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946318820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20-maj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13.00 -16.00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Nyköping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1734969129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Nej?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21-maj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09.00 - 12.00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Västerås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7491435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Nej?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21-maj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13.00 -16.00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Västerås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1246407036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Ja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23-maj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09.00 - 12.00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Stockholm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2117199190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 dirty="0">
                          <a:effectLst/>
                        </a:rPr>
                        <a:t>Ja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24-maj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09.00 - 12.00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Örebro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693836115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1715123228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17-jun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13.00 -16.00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Umeå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3952766491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18-jun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09.00 - 12.00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Arjeplog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691902846"/>
                  </a:ext>
                </a:extLst>
              </a:tr>
              <a:tr h="28823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u="none" strike="noStrike">
                          <a:effectLst/>
                        </a:rPr>
                        <a:t>Ja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>
                          <a:effectLst/>
                        </a:rPr>
                        <a:t>19-jun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09.00 - 12.00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dirty="0">
                          <a:effectLst/>
                        </a:rPr>
                        <a:t>Luleå 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38" marR="9038" marT="9038" marB="0" anchor="b"/>
                </a:tc>
                <a:extLst>
                  <a:ext uri="{0D108BD9-81ED-4DB2-BD59-A6C34878D82A}">
                    <a16:rowId xmlns:a16="http://schemas.microsoft.com/office/drawing/2014/main" val="296595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71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968760" y="84240"/>
            <a:ext cx="8597880" cy="1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42" name="CustomShape 2"/>
          <p:cNvSpPr/>
          <p:nvPr/>
        </p:nvSpPr>
        <p:spPr>
          <a:xfrm>
            <a:off x="981360" y="1776600"/>
            <a:ext cx="10297440" cy="40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grpSp>
        <p:nvGrpSpPr>
          <p:cNvPr id="243" name="Group 3"/>
          <p:cNvGrpSpPr/>
          <p:nvPr/>
        </p:nvGrpSpPr>
        <p:grpSpPr>
          <a:xfrm>
            <a:off x="567909" y="3883084"/>
            <a:ext cx="11171927" cy="2199682"/>
            <a:chOff x="504000" y="3888000"/>
            <a:chExt cx="11230920" cy="2302920"/>
          </a:xfrm>
        </p:grpSpPr>
        <p:sp>
          <p:nvSpPr>
            <p:cNvPr id="244" name="CustomShape 4"/>
            <p:cNvSpPr/>
            <p:nvPr/>
          </p:nvSpPr>
          <p:spPr>
            <a:xfrm>
              <a:off x="504000" y="3888000"/>
              <a:ext cx="11230920" cy="23029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v-SE"/>
            </a:p>
          </p:txBody>
        </p:sp>
        <p:sp>
          <p:nvSpPr>
            <p:cNvPr id="245" name="CustomShape 5"/>
            <p:cNvSpPr/>
            <p:nvPr/>
          </p:nvSpPr>
          <p:spPr>
            <a:xfrm>
              <a:off x="773280" y="4902480"/>
              <a:ext cx="3327480" cy="9050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sv-SE" sz="2400" b="0" strike="noStrike" spc="-1">
                  <a:solidFill>
                    <a:srgbClr val="C1131E"/>
                  </a:solidFill>
                  <a:latin typeface="Arial"/>
                  <a:ea typeface="DejaVu Sans"/>
                </a:rPr>
                <a:t>Startpunkter</a:t>
              </a:r>
              <a:endParaRPr lang="sv-SE" sz="2400" b="0" strike="noStrike" spc="-1">
                <a:latin typeface="Arial"/>
              </a:endParaRPr>
            </a:p>
          </p:txBody>
        </p:sp>
        <p:sp>
          <p:nvSpPr>
            <p:cNvPr id="246" name="CustomShape 6"/>
            <p:cNvSpPr/>
            <p:nvPr/>
          </p:nvSpPr>
          <p:spPr>
            <a:xfrm>
              <a:off x="4470120" y="4902480"/>
              <a:ext cx="3325680" cy="9050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sv-SE" sz="2800" b="0" strike="noStrike" spc="-1">
                  <a:solidFill>
                    <a:srgbClr val="C1131E"/>
                  </a:solidFill>
                  <a:latin typeface="Arial"/>
                  <a:ea typeface="DejaVu Sans"/>
                </a:rPr>
                <a:t>Vägnät</a:t>
              </a:r>
              <a:endParaRPr lang="sv-SE" sz="2800" b="0" strike="noStrike" spc="-1">
                <a:latin typeface="Arial"/>
              </a:endParaRPr>
            </a:p>
          </p:txBody>
        </p:sp>
        <p:sp>
          <p:nvSpPr>
            <p:cNvPr id="247" name="CustomShape 7"/>
            <p:cNvSpPr/>
            <p:nvPr/>
          </p:nvSpPr>
          <p:spPr>
            <a:xfrm>
              <a:off x="8163360" y="4902480"/>
              <a:ext cx="3327480" cy="9050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sv-SE" sz="2400" b="0" strike="noStrike" spc="-1">
                  <a:solidFill>
                    <a:srgbClr val="C1131E"/>
                  </a:solidFill>
                  <a:latin typeface="Arial"/>
                  <a:ea typeface="DejaVu Sans"/>
                </a:rPr>
                <a:t>Målpunkter</a:t>
              </a:r>
              <a:endParaRPr lang="sv-SE" sz="2400" b="0" strike="noStrike" spc="-1">
                <a:latin typeface="Arial"/>
              </a:endParaRPr>
            </a:p>
          </p:txBody>
        </p:sp>
        <p:sp>
          <p:nvSpPr>
            <p:cNvPr id="248" name="CustomShape 8"/>
            <p:cNvSpPr/>
            <p:nvPr/>
          </p:nvSpPr>
          <p:spPr>
            <a:xfrm>
              <a:off x="504720" y="3888000"/>
              <a:ext cx="11230200" cy="21229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v-SE"/>
            </a:p>
          </p:txBody>
        </p:sp>
        <p:sp>
          <p:nvSpPr>
            <p:cNvPr id="249" name="CustomShape 9"/>
            <p:cNvSpPr/>
            <p:nvPr/>
          </p:nvSpPr>
          <p:spPr>
            <a:xfrm>
              <a:off x="1196640" y="4501440"/>
              <a:ext cx="3327480" cy="122769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sv-SE" sz="2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Demografi</a:t>
              </a:r>
              <a:endParaRPr lang="sv-SE" sz="2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sv-SE" sz="2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Infrastrukturnät</a:t>
              </a:r>
              <a:endParaRPr lang="sv-SE" sz="2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sv-SE" sz="2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Service</a:t>
              </a:r>
              <a:endParaRPr lang="sv-SE" sz="2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sv-SE" sz="2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Dagbefolkning</a:t>
              </a:r>
            </a:p>
            <a:p>
              <a:pPr algn="ctr">
                <a:lnSpc>
                  <a:spcPct val="100000"/>
                </a:lnSpc>
              </a:pPr>
              <a:r>
                <a:rPr lang="sv-SE" sz="2400" spc="-1" dirty="0">
                  <a:solidFill>
                    <a:srgbClr val="FFFFFF"/>
                  </a:solidFill>
                  <a:latin typeface="Arial"/>
                </a:rPr>
                <a:t>m.m.</a:t>
              </a:r>
              <a:endParaRPr lang="sv-SE" sz="2400" b="0" strike="noStrike" spc="-1" dirty="0">
                <a:latin typeface="Arial"/>
              </a:endParaRPr>
            </a:p>
          </p:txBody>
        </p:sp>
        <p:sp>
          <p:nvSpPr>
            <p:cNvPr id="250" name="CustomShape 10"/>
            <p:cNvSpPr/>
            <p:nvPr/>
          </p:nvSpPr>
          <p:spPr>
            <a:xfrm>
              <a:off x="9151149" y="4405492"/>
              <a:ext cx="2391480" cy="9050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sv-SE" sz="2400" b="0" strike="noStrike" spc="-1" dirty="0">
                  <a:solidFill>
                    <a:srgbClr val="FFFFFF"/>
                  </a:solidFill>
                  <a:latin typeface="Arial"/>
                  <a:ea typeface="DejaVu Sans"/>
                </a:rPr>
                <a:t>Metoder &amp; mått</a:t>
              </a:r>
              <a:endParaRPr lang="sv-SE" sz="2400" b="0" strike="noStrike" spc="-1" dirty="0">
                <a:latin typeface="Arial"/>
              </a:endParaRPr>
            </a:p>
          </p:txBody>
        </p:sp>
        <p:sp>
          <p:nvSpPr>
            <p:cNvPr id="251" name="CustomShape 11"/>
            <p:cNvSpPr/>
            <p:nvPr/>
          </p:nvSpPr>
          <p:spPr>
            <a:xfrm>
              <a:off x="4104000" y="4076280"/>
              <a:ext cx="4534920" cy="4798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solidFill>
                <a:schemeClr val="bg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sv-SE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Funktionalitet för tillgänglighetsberäkningar</a:t>
              </a:r>
              <a:endParaRPr lang="sv-SE" sz="1800" b="0" strike="noStrike" spc="-1">
                <a:latin typeface="Arial"/>
              </a:endParaRPr>
            </a:p>
          </p:txBody>
        </p:sp>
        <p:sp>
          <p:nvSpPr>
            <p:cNvPr id="252" name="CustomShape 12"/>
            <p:cNvSpPr/>
            <p:nvPr/>
          </p:nvSpPr>
          <p:spPr>
            <a:xfrm>
              <a:off x="4101840" y="4653360"/>
              <a:ext cx="4534920" cy="4798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solidFill>
                <a:schemeClr val="bg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sv-SE" sz="1800" b="0" i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Prognoser (befolkning, service)</a:t>
              </a:r>
              <a:endParaRPr lang="sv-SE" sz="1800" b="0" strike="noStrike" spc="-1">
                <a:latin typeface="Arial"/>
              </a:endParaRPr>
            </a:p>
          </p:txBody>
        </p:sp>
        <p:sp>
          <p:nvSpPr>
            <p:cNvPr id="253" name="CustomShape 13"/>
            <p:cNvSpPr/>
            <p:nvPr/>
          </p:nvSpPr>
          <p:spPr>
            <a:xfrm>
              <a:off x="4104000" y="5230440"/>
              <a:ext cx="4534920" cy="4795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360">
              <a:solidFill>
                <a:schemeClr val="bg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sv-SE" sz="1800" b="0" i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Geografiska optimeringsmodeller</a:t>
              </a:r>
              <a:endParaRPr lang="sv-SE" sz="1800" b="0" strike="noStrike" spc="-1">
                <a:latin typeface="Arial"/>
              </a:endParaRPr>
            </a:p>
          </p:txBody>
        </p:sp>
      </p:grpSp>
      <p:sp>
        <p:nvSpPr>
          <p:cNvPr id="256" name="CustomShape 16"/>
          <p:cNvSpPr/>
          <p:nvPr/>
        </p:nvSpPr>
        <p:spPr>
          <a:xfrm>
            <a:off x="792000" y="4464000"/>
            <a:ext cx="502920" cy="934920"/>
          </a:xfrm>
          <a:prstGeom prst="can">
            <a:avLst>
              <a:gd name="adj" fmla="val 250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57" name="CustomShape 17"/>
          <p:cNvSpPr/>
          <p:nvPr/>
        </p:nvSpPr>
        <p:spPr>
          <a:xfrm>
            <a:off x="969840" y="4699800"/>
            <a:ext cx="502920" cy="934920"/>
          </a:xfrm>
          <a:prstGeom prst="can">
            <a:avLst>
              <a:gd name="adj" fmla="val 250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58" name="CustomShape 18"/>
          <p:cNvSpPr/>
          <p:nvPr/>
        </p:nvSpPr>
        <p:spPr>
          <a:xfrm>
            <a:off x="1296000" y="4608000"/>
            <a:ext cx="502920" cy="934920"/>
          </a:xfrm>
          <a:prstGeom prst="can">
            <a:avLst>
              <a:gd name="adj" fmla="val 250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62" name="CustomShape 22"/>
          <p:cNvSpPr/>
          <p:nvPr/>
        </p:nvSpPr>
        <p:spPr>
          <a:xfrm>
            <a:off x="577440" y="3876120"/>
            <a:ext cx="288756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v-SE" sz="1800" b="1" strike="noStrike" spc="-1" dirty="0">
                <a:solidFill>
                  <a:srgbClr val="000000"/>
                </a:solidFill>
                <a:latin typeface="Noe Display Black" panose="020A0A00090400000002" pitchFamily="18" charset="0"/>
                <a:ea typeface="DejaVu Sans"/>
              </a:rPr>
              <a:t>PIPOSPLATTFORMEN</a:t>
            </a:r>
            <a:endParaRPr lang="sv-SE" sz="1800" b="0" strike="noStrike" spc="-1" dirty="0">
              <a:latin typeface="Noe Display Black" panose="020A0A00090400000002" pitchFamily="18" charset="0"/>
            </a:endParaRPr>
          </a:p>
        </p:txBody>
      </p:sp>
      <p:sp>
        <p:nvSpPr>
          <p:cNvPr id="22" name="CustomShape 19">
            <a:extLst>
              <a:ext uri="{FF2B5EF4-FFF2-40B4-BE49-F238E27FC236}">
                <a16:creationId xmlns:a16="http://schemas.microsoft.com/office/drawing/2014/main" id="{398BD2B7-6729-4053-A17B-C82F88BA7AC7}"/>
              </a:ext>
            </a:extLst>
          </p:cNvPr>
          <p:cNvSpPr/>
          <p:nvPr/>
        </p:nvSpPr>
        <p:spPr>
          <a:xfrm>
            <a:off x="8432175" y="1374238"/>
            <a:ext cx="3164417" cy="2239248"/>
          </a:xfrm>
          <a:custGeom>
            <a:avLst/>
            <a:gdLst>
              <a:gd name="connsiteX0" fmla="*/ 0 w 3164417"/>
              <a:gd name="connsiteY0" fmla="*/ 0 h 2239248"/>
              <a:gd name="connsiteX1" fmla="*/ 537951 w 3164417"/>
              <a:gd name="connsiteY1" fmla="*/ 0 h 2239248"/>
              <a:gd name="connsiteX2" fmla="*/ 1234123 w 3164417"/>
              <a:gd name="connsiteY2" fmla="*/ 0 h 2239248"/>
              <a:gd name="connsiteX3" fmla="*/ 1867006 w 3164417"/>
              <a:gd name="connsiteY3" fmla="*/ 0 h 2239248"/>
              <a:gd name="connsiteX4" fmla="*/ 2563178 w 3164417"/>
              <a:gd name="connsiteY4" fmla="*/ 0 h 2239248"/>
              <a:gd name="connsiteX5" fmla="*/ 3164417 w 3164417"/>
              <a:gd name="connsiteY5" fmla="*/ 0 h 2239248"/>
              <a:gd name="connsiteX6" fmla="*/ 3164417 w 3164417"/>
              <a:gd name="connsiteY6" fmla="*/ 537420 h 2239248"/>
              <a:gd name="connsiteX7" fmla="*/ 3164417 w 3164417"/>
              <a:gd name="connsiteY7" fmla="*/ 1097232 h 2239248"/>
              <a:gd name="connsiteX8" fmla="*/ 3164417 w 3164417"/>
              <a:gd name="connsiteY8" fmla="*/ 1657044 h 2239248"/>
              <a:gd name="connsiteX9" fmla="*/ 3164417 w 3164417"/>
              <a:gd name="connsiteY9" fmla="*/ 2239248 h 2239248"/>
              <a:gd name="connsiteX10" fmla="*/ 2626466 w 3164417"/>
              <a:gd name="connsiteY10" fmla="*/ 2239248 h 2239248"/>
              <a:gd name="connsiteX11" fmla="*/ 1993583 w 3164417"/>
              <a:gd name="connsiteY11" fmla="*/ 2239248 h 2239248"/>
              <a:gd name="connsiteX12" fmla="*/ 1423988 w 3164417"/>
              <a:gd name="connsiteY12" fmla="*/ 2239248 h 2239248"/>
              <a:gd name="connsiteX13" fmla="*/ 791104 w 3164417"/>
              <a:gd name="connsiteY13" fmla="*/ 2239248 h 2239248"/>
              <a:gd name="connsiteX14" fmla="*/ 0 w 3164417"/>
              <a:gd name="connsiteY14" fmla="*/ 2239248 h 2239248"/>
              <a:gd name="connsiteX15" fmla="*/ 0 w 3164417"/>
              <a:gd name="connsiteY15" fmla="*/ 1679436 h 2239248"/>
              <a:gd name="connsiteX16" fmla="*/ 0 w 3164417"/>
              <a:gd name="connsiteY16" fmla="*/ 1142016 h 2239248"/>
              <a:gd name="connsiteX17" fmla="*/ 0 w 3164417"/>
              <a:gd name="connsiteY17" fmla="*/ 559812 h 2239248"/>
              <a:gd name="connsiteX18" fmla="*/ 0 w 3164417"/>
              <a:gd name="connsiteY18" fmla="*/ 0 h 223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64417" h="2239248" fill="none" extrusionOk="0">
                <a:moveTo>
                  <a:pt x="0" y="0"/>
                </a:moveTo>
                <a:cubicBezTo>
                  <a:pt x="240417" y="6576"/>
                  <a:pt x="357100" y="-2702"/>
                  <a:pt x="537951" y="0"/>
                </a:cubicBezTo>
                <a:cubicBezTo>
                  <a:pt x="718802" y="2702"/>
                  <a:pt x="1078228" y="-14457"/>
                  <a:pt x="1234123" y="0"/>
                </a:cubicBezTo>
                <a:cubicBezTo>
                  <a:pt x="1390018" y="14457"/>
                  <a:pt x="1671198" y="4961"/>
                  <a:pt x="1867006" y="0"/>
                </a:cubicBezTo>
                <a:cubicBezTo>
                  <a:pt x="2062814" y="-4961"/>
                  <a:pt x="2301472" y="23345"/>
                  <a:pt x="2563178" y="0"/>
                </a:cubicBezTo>
                <a:cubicBezTo>
                  <a:pt x="2824884" y="-23345"/>
                  <a:pt x="2896823" y="-9048"/>
                  <a:pt x="3164417" y="0"/>
                </a:cubicBezTo>
                <a:cubicBezTo>
                  <a:pt x="3152483" y="133686"/>
                  <a:pt x="3170811" y="270567"/>
                  <a:pt x="3164417" y="537420"/>
                </a:cubicBezTo>
                <a:cubicBezTo>
                  <a:pt x="3158023" y="804273"/>
                  <a:pt x="3166938" y="857453"/>
                  <a:pt x="3164417" y="1097232"/>
                </a:cubicBezTo>
                <a:cubicBezTo>
                  <a:pt x="3161896" y="1337011"/>
                  <a:pt x="3166499" y="1497312"/>
                  <a:pt x="3164417" y="1657044"/>
                </a:cubicBezTo>
                <a:cubicBezTo>
                  <a:pt x="3162335" y="1816776"/>
                  <a:pt x="3167246" y="2093638"/>
                  <a:pt x="3164417" y="2239248"/>
                </a:cubicBezTo>
                <a:cubicBezTo>
                  <a:pt x="2909161" y="2263056"/>
                  <a:pt x="2858190" y="2235093"/>
                  <a:pt x="2626466" y="2239248"/>
                </a:cubicBezTo>
                <a:cubicBezTo>
                  <a:pt x="2394742" y="2243403"/>
                  <a:pt x="2180183" y="2237818"/>
                  <a:pt x="1993583" y="2239248"/>
                </a:cubicBezTo>
                <a:cubicBezTo>
                  <a:pt x="1806983" y="2240678"/>
                  <a:pt x="1553562" y="2255329"/>
                  <a:pt x="1423988" y="2239248"/>
                </a:cubicBezTo>
                <a:cubicBezTo>
                  <a:pt x="1294414" y="2223167"/>
                  <a:pt x="978109" y="2254299"/>
                  <a:pt x="791104" y="2239248"/>
                </a:cubicBezTo>
                <a:cubicBezTo>
                  <a:pt x="604099" y="2224197"/>
                  <a:pt x="378881" y="2274005"/>
                  <a:pt x="0" y="2239248"/>
                </a:cubicBezTo>
                <a:cubicBezTo>
                  <a:pt x="-18187" y="1969506"/>
                  <a:pt x="24244" y="1848078"/>
                  <a:pt x="0" y="1679436"/>
                </a:cubicBezTo>
                <a:cubicBezTo>
                  <a:pt x="-24244" y="1510794"/>
                  <a:pt x="-23277" y="1316206"/>
                  <a:pt x="0" y="1142016"/>
                </a:cubicBezTo>
                <a:cubicBezTo>
                  <a:pt x="23277" y="967826"/>
                  <a:pt x="-27833" y="763954"/>
                  <a:pt x="0" y="559812"/>
                </a:cubicBezTo>
                <a:cubicBezTo>
                  <a:pt x="27833" y="355670"/>
                  <a:pt x="-24393" y="197206"/>
                  <a:pt x="0" y="0"/>
                </a:cubicBezTo>
                <a:close/>
              </a:path>
              <a:path w="3164417" h="2239248" stroke="0" extrusionOk="0">
                <a:moveTo>
                  <a:pt x="0" y="0"/>
                </a:moveTo>
                <a:cubicBezTo>
                  <a:pt x="130119" y="15865"/>
                  <a:pt x="340549" y="20390"/>
                  <a:pt x="569595" y="0"/>
                </a:cubicBezTo>
                <a:cubicBezTo>
                  <a:pt x="798642" y="-20390"/>
                  <a:pt x="1009958" y="6540"/>
                  <a:pt x="1265767" y="0"/>
                </a:cubicBezTo>
                <a:cubicBezTo>
                  <a:pt x="1521576" y="-6540"/>
                  <a:pt x="1703347" y="9970"/>
                  <a:pt x="1898650" y="0"/>
                </a:cubicBezTo>
                <a:cubicBezTo>
                  <a:pt x="2093953" y="-9970"/>
                  <a:pt x="2295133" y="-12399"/>
                  <a:pt x="2468245" y="0"/>
                </a:cubicBezTo>
                <a:cubicBezTo>
                  <a:pt x="2641357" y="12399"/>
                  <a:pt x="2933324" y="4625"/>
                  <a:pt x="3164417" y="0"/>
                </a:cubicBezTo>
                <a:cubicBezTo>
                  <a:pt x="3187709" y="115551"/>
                  <a:pt x="3146244" y="277708"/>
                  <a:pt x="3164417" y="492635"/>
                </a:cubicBezTo>
                <a:cubicBezTo>
                  <a:pt x="3182590" y="707563"/>
                  <a:pt x="3189812" y="802473"/>
                  <a:pt x="3164417" y="1097232"/>
                </a:cubicBezTo>
                <a:cubicBezTo>
                  <a:pt x="3139022" y="1391991"/>
                  <a:pt x="3168437" y="1467425"/>
                  <a:pt x="3164417" y="1657044"/>
                </a:cubicBezTo>
                <a:cubicBezTo>
                  <a:pt x="3160397" y="1846663"/>
                  <a:pt x="3160573" y="2048970"/>
                  <a:pt x="3164417" y="2239248"/>
                </a:cubicBezTo>
                <a:cubicBezTo>
                  <a:pt x="3047414" y="2264280"/>
                  <a:pt x="2889698" y="2214770"/>
                  <a:pt x="2626466" y="2239248"/>
                </a:cubicBezTo>
                <a:cubicBezTo>
                  <a:pt x="2363234" y="2263726"/>
                  <a:pt x="2191718" y="2206952"/>
                  <a:pt x="1961939" y="2239248"/>
                </a:cubicBezTo>
                <a:cubicBezTo>
                  <a:pt x="1732160" y="2271544"/>
                  <a:pt x="1666879" y="2216083"/>
                  <a:pt x="1423988" y="2239248"/>
                </a:cubicBezTo>
                <a:cubicBezTo>
                  <a:pt x="1181097" y="2262413"/>
                  <a:pt x="1045102" y="2228703"/>
                  <a:pt x="727816" y="2239248"/>
                </a:cubicBezTo>
                <a:cubicBezTo>
                  <a:pt x="410530" y="2249793"/>
                  <a:pt x="344783" y="2207432"/>
                  <a:pt x="0" y="2239248"/>
                </a:cubicBezTo>
                <a:cubicBezTo>
                  <a:pt x="17958" y="2113107"/>
                  <a:pt x="14563" y="1841091"/>
                  <a:pt x="0" y="1657044"/>
                </a:cubicBezTo>
                <a:cubicBezTo>
                  <a:pt x="-14563" y="1472997"/>
                  <a:pt x="8198" y="1273422"/>
                  <a:pt x="0" y="1164409"/>
                </a:cubicBezTo>
                <a:cubicBezTo>
                  <a:pt x="-8198" y="1055397"/>
                  <a:pt x="-18759" y="853489"/>
                  <a:pt x="0" y="604597"/>
                </a:cubicBezTo>
                <a:cubicBezTo>
                  <a:pt x="18759" y="355705"/>
                  <a:pt x="29217" y="15855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6A6E"/>
            </a:solidFill>
            <a:round/>
            <a:extLst>
              <a:ext uri="{C807C97D-BFC1-408E-A445-0C87EB9F89A2}">
                <ask:lineSketchStyleProps xmlns:ask="http://schemas.microsoft.com/office/drawing/2018/sketchyshapes" sd="136353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2800" b="1" spc="-1" dirty="0">
                <a:solidFill>
                  <a:srgbClr val="000000"/>
                </a:solidFill>
                <a:latin typeface="Noe Display Black" panose="020A0A00090400000002" pitchFamily="18" charset="0"/>
              </a:rPr>
              <a:t>Regionalanalys</a:t>
            </a:r>
            <a:endParaRPr lang="sv-SE" sz="1400" b="1" strike="noStrike" spc="-1" dirty="0">
              <a:latin typeface="Noe Display Black" panose="020A0A00090400000002" pitchFamily="18" charset="0"/>
            </a:endParaRPr>
          </a:p>
        </p:txBody>
      </p:sp>
      <p:sp>
        <p:nvSpPr>
          <p:cNvPr id="23" name="CustomShape 19">
            <a:extLst>
              <a:ext uri="{FF2B5EF4-FFF2-40B4-BE49-F238E27FC236}">
                <a16:creationId xmlns:a16="http://schemas.microsoft.com/office/drawing/2014/main" id="{48FF7E53-9E62-48DB-A187-25F1853451D0}"/>
              </a:ext>
            </a:extLst>
          </p:cNvPr>
          <p:cNvSpPr/>
          <p:nvPr/>
        </p:nvSpPr>
        <p:spPr>
          <a:xfrm>
            <a:off x="4644391" y="1360792"/>
            <a:ext cx="3177016" cy="2224122"/>
          </a:xfrm>
          <a:custGeom>
            <a:avLst/>
            <a:gdLst>
              <a:gd name="connsiteX0" fmla="*/ 0 w 3177016"/>
              <a:gd name="connsiteY0" fmla="*/ 0 h 2224122"/>
              <a:gd name="connsiteX1" fmla="*/ 540093 w 3177016"/>
              <a:gd name="connsiteY1" fmla="*/ 0 h 2224122"/>
              <a:gd name="connsiteX2" fmla="*/ 1239036 w 3177016"/>
              <a:gd name="connsiteY2" fmla="*/ 0 h 2224122"/>
              <a:gd name="connsiteX3" fmla="*/ 1874439 w 3177016"/>
              <a:gd name="connsiteY3" fmla="*/ 0 h 2224122"/>
              <a:gd name="connsiteX4" fmla="*/ 2573383 w 3177016"/>
              <a:gd name="connsiteY4" fmla="*/ 0 h 2224122"/>
              <a:gd name="connsiteX5" fmla="*/ 3177016 w 3177016"/>
              <a:gd name="connsiteY5" fmla="*/ 0 h 2224122"/>
              <a:gd name="connsiteX6" fmla="*/ 3177016 w 3177016"/>
              <a:gd name="connsiteY6" fmla="*/ 533789 h 2224122"/>
              <a:gd name="connsiteX7" fmla="*/ 3177016 w 3177016"/>
              <a:gd name="connsiteY7" fmla="*/ 1089820 h 2224122"/>
              <a:gd name="connsiteX8" fmla="*/ 3177016 w 3177016"/>
              <a:gd name="connsiteY8" fmla="*/ 1645850 h 2224122"/>
              <a:gd name="connsiteX9" fmla="*/ 3177016 w 3177016"/>
              <a:gd name="connsiteY9" fmla="*/ 2224122 h 2224122"/>
              <a:gd name="connsiteX10" fmla="*/ 2636923 w 3177016"/>
              <a:gd name="connsiteY10" fmla="*/ 2224122 h 2224122"/>
              <a:gd name="connsiteX11" fmla="*/ 2001520 w 3177016"/>
              <a:gd name="connsiteY11" fmla="*/ 2224122 h 2224122"/>
              <a:gd name="connsiteX12" fmla="*/ 1429657 w 3177016"/>
              <a:gd name="connsiteY12" fmla="*/ 2224122 h 2224122"/>
              <a:gd name="connsiteX13" fmla="*/ 794254 w 3177016"/>
              <a:gd name="connsiteY13" fmla="*/ 2224122 h 2224122"/>
              <a:gd name="connsiteX14" fmla="*/ 0 w 3177016"/>
              <a:gd name="connsiteY14" fmla="*/ 2224122 h 2224122"/>
              <a:gd name="connsiteX15" fmla="*/ 0 w 3177016"/>
              <a:gd name="connsiteY15" fmla="*/ 1668092 h 2224122"/>
              <a:gd name="connsiteX16" fmla="*/ 0 w 3177016"/>
              <a:gd name="connsiteY16" fmla="*/ 1134302 h 2224122"/>
              <a:gd name="connsiteX17" fmla="*/ 0 w 3177016"/>
              <a:gd name="connsiteY17" fmla="*/ 556031 h 2224122"/>
              <a:gd name="connsiteX18" fmla="*/ 0 w 3177016"/>
              <a:gd name="connsiteY18" fmla="*/ 0 h 2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7016" h="2224122" fill="none" extrusionOk="0">
                <a:moveTo>
                  <a:pt x="0" y="0"/>
                </a:moveTo>
                <a:cubicBezTo>
                  <a:pt x="173131" y="-12159"/>
                  <a:pt x="314688" y="14971"/>
                  <a:pt x="540093" y="0"/>
                </a:cubicBezTo>
                <a:cubicBezTo>
                  <a:pt x="765498" y="-14971"/>
                  <a:pt x="1073893" y="-15945"/>
                  <a:pt x="1239036" y="0"/>
                </a:cubicBezTo>
                <a:cubicBezTo>
                  <a:pt x="1404179" y="15945"/>
                  <a:pt x="1699981" y="25048"/>
                  <a:pt x="1874439" y="0"/>
                </a:cubicBezTo>
                <a:cubicBezTo>
                  <a:pt x="2048897" y="-25048"/>
                  <a:pt x="2397791" y="26038"/>
                  <a:pt x="2573383" y="0"/>
                </a:cubicBezTo>
                <a:cubicBezTo>
                  <a:pt x="2748975" y="-26038"/>
                  <a:pt x="2919116" y="-25438"/>
                  <a:pt x="3177016" y="0"/>
                </a:cubicBezTo>
                <a:cubicBezTo>
                  <a:pt x="3181695" y="122986"/>
                  <a:pt x="3175042" y="329305"/>
                  <a:pt x="3177016" y="533789"/>
                </a:cubicBezTo>
                <a:cubicBezTo>
                  <a:pt x="3178990" y="738273"/>
                  <a:pt x="3187969" y="897041"/>
                  <a:pt x="3177016" y="1089820"/>
                </a:cubicBezTo>
                <a:cubicBezTo>
                  <a:pt x="3166063" y="1282599"/>
                  <a:pt x="3199995" y="1403882"/>
                  <a:pt x="3177016" y="1645850"/>
                </a:cubicBezTo>
                <a:cubicBezTo>
                  <a:pt x="3154038" y="1887818"/>
                  <a:pt x="3204240" y="2006243"/>
                  <a:pt x="3177016" y="2224122"/>
                </a:cubicBezTo>
                <a:cubicBezTo>
                  <a:pt x="2961000" y="2237993"/>
                  <a:pt x="2816825" y="2226170"/>
                  <a:pt x="2636923" y="2224122"/>
                </a:cubicBezTo>
                <a:cubicBezTo>
                  <a:pt x="2457021" y="2222074"/>
                  <a:pt x="2264460" y="2202389"/>
                  <a:pt x="2001520" y="2224122"/>
                </a:cubicBezTo>
                <a:cubicBezTo>
                  <a:pt x="1738580" y="2245855"/>
                  <a:pt x="1556910" y="2228233"/>
                  <a:pt x="1429657" y="2224122"/>
                </a:cubicBezTo>
                <a:cubicBezTo>
                  <a:pt x="1302404" y="2220011"/>
                  <a:pt x="929042" y="2192383"/>
                  <a:pt x="794254" y="2224122"/>
                </a:cubicBezTo>
                <a:cubicBezTo>
                  <a:pt x="659466" y="2255861"/>
                  <a:pt x="277922" y="2260077"/>
                  <a:pt x="0" y="2224122"/>
                </a:cubicBezTo>
                <a:cubicBezTo>
                  <a:pt x="11925" y="1963793"/>
                  <a:pt x="5455" y="1821981"/>
                  <a:pt x="0" y="1668092"/>
                </a:cubicBezTo>
                <a:cubicBezTo>
                  <a:pt x="-5455" y="1514203"/>
                  <a:pt x="-15932" y="1274040"/>
                  <a:pt x="0" y="1134302"/>
                </a:cubicBezTo>
                <a:cubicBezTo>
                  <a:pt x="15932" y="994564"/>
                  <a:pt x="10055" y="832289"/>
                  <a:pt x="0" y="556031"/>
                </a:cubicBezTo>
                <a:cubicBezTo>
                  <a:pt x="-10055" y="279773"/>
                  <a:pt x="-7203" y="124669"/>
                  <a:pt x="0" y="0"/>
                </a:cubicBezTo>
                <a:close/>
              </a:path>
              <a:path w="3177016" h="2224122" stroke="0" extrusionOk="0">
                <a:moveTo>
                  <a:pt x="0" y="0"/>
                </a:moveTo>
                <a:cubicBezTo>
                  <a:pt x="225215" y="11782"/>
                  <a:pt x="358111" y="-8763"/>
                  <a:pt x="571863" y="0"/>
                </a:cubicBezTo>
                <a:cubicBezTo>
                  <a:pt x="785615" y="8763"/>
                  <a:pt x="998014" y="-6658"/>
                  <a:pt x="1270806" y="0"/>
                </a:cubicBezTo>
                <a:cubicBezTo>
                  <a:pt x="1543598" y="6658"/>
                  <a:pt x="1655935" y="4573"/>
                  <a:pt x="1906210" y="0"/>
                </a:cubicBezTo>
                <a:cubicBezTo>
                  <a:pt x="2156485" y="-4573"/>
                  <a:pt x="2288080" y="26859"/>
                  <a:pt x="2478072" y="0"/>
                </a:cubicBezTo>
                <a:cubicBezTo>
                  <a:pt x="2668064" y="-26859"/>
                  <a:pt x="2895733" y="-31631"/>
                  <a:pt x="3177016" y="0"/>
                </a:cubicBezTo>
                <a:cubicBezTo>
                  <a:pt x="3153331" y="106574"/>
                  <a:pt x="3195709" y="324524"/>
                  <a:pt x="3177016" y="489307"/>
                </a:cubicBezTo>
                <a:cubicBezTo>
                  <a:pt x="3158323" y="654090"/>
                  <a:pt x="3192223" y="904378"/>
                  <a:pt x="3177016" y="1089820"/>
                </a:cubicBezTo>
                <a:cubicBezTo>
                  <a:pt x="3161809" y="1275262"/>
                  <a:pt x="3185781" y="1494025"/>
                  <a:pt x="3177016" y="1645850"/>
                </a:cubicBezTo>
                <a:cubicBezTo>
                  <a:pt x="3168252" y="1797675"/>
                  <a:pt x="3169445" y="2004443"/>
                  <a:pt x="3177016" y="2224122"/>
                </a:cubicBezTo>
                <a:cubicBezTo>
                  <a:pt x="3047363" y="2237409"/>
                  <a:pt x="2878909" y="2248682"/>
                  <a:pt x="2636923" y="2224122"/>
                </a:cubicBezTo>
                <a:cubicBezTo>
                  <a:pt x="2394937" y="2199562"/>
                  <a:pt x="2273930" y="2193022"/>
                  <a:pt x="1969750" y="2224122"/>
                </a:cubicBezTo>
                <a:cubicBezTo>
                  <a:pt x="1665570" y="2255222"/>
                  <a:pt x="1550348" y="2201673"/>
                  <a:pt x="1429657" y="2224122"/>
                </a:cubicBezTo>
                <a:cubicBezTo>
                  <a:pt x="1308966" y="2246571"/>
                  <a:pt x="1073896" y="2206660"/>
                  <a:pt x="730714" y="2224122"/>
                </a:cubicBezTo>
                <a:cubicBezTo>
                  <a:pt x="387532" y="2241584"/>
                  <a:pt x="157101" y="2252794"/>
                  <a:pt x="0" y="2224122"/>
                </a:cubicBezTo>
                <a:cubicBezTo>
                  <a:pt x="-23121" y="2070179"/>
                  <a:pt x="22994" y="1873370"/>
                  <a:pt x="0" y="1645850"/>
                </a:cubicBezTo>
                <a:cubicBezTo>
                  <a:pt x="-22994" y="1418330"/>
                  <a:pt x="-16136" y="1330660"/>
                  <a:pt x="0" y="1156543"/>
                </a:cubicBezTo>
                <a:cubicBezTo>
                  <a:pt x="16136" y="982426"/>
                  <a:pt x="23228" y="836993"/>
                  <a:pt x="0" y="600513"/>
                </a:cubicBezTo>
                <a:cubicBezTo>
                  <a:pt x="-23228" y="364033"/>
                  <a:pt x="-9406" y="190086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6A6E"/>
            </a:solidFill>
            <a:round/>
            <a:extLst>
              <a:ext uri="{C807C97D-BFC1-408E-A445-0C87EB9F89A2}">
                <ask:lineSketchStyleProps xmlns:ask="http://schemas.microsoft.com/office/drawing/2018/sketchyshapes" sd="136353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2800" b="1" spc="-1" dirty="0">
                <a:solidFill>
                  <a:srgbClr val="000000"/>
                </a:solidFill>
                <a:latin typeface="Noe Display Black" panose="020A0A00090400000002" pitchFamily="18" charset="0"/>
              </a:rPr>
              <a:t>Serviceanalys</a:t>
            </a:r>
            <a:endParaRPr lang="sv-SE" sz="1400" b="1" strike="noStrike" spc="-1" dirty="0">
              <a:latin typeface="Noe Display Black" panose="020A0A00090400000002" pitchFamily="18" charset="0"/>
            </a:endParaRPr>
          </a:p>
        </p:txBody>
      </p:sp>
      <p:sp>
        <p:nvSpPr>
          <p:cNvPr id="24" name="CustomShape 19">
            <a:extLst>
              <a:ext uri="{FF2B5EF4-FFF2-40B4-BE49-F238E27FC236}">
                <a16:creationId xmlns:a16="http://schemas.microsoft.com/office/drawing/2014/main" id="{7409A9DA-CDDB-4F1E-BF86-1E474303C8EE}"/>
              </a:ext>
            </a:extLst>
          </p:cNvPr>
          <p:cNvSpPr/>
          <p:nvPr/>
        </p:nvSpPr>
        <p:spPr>
          <a:xfrm>
            <a:off x="663568" y="1353118"/>
            <a:ext cx="3175938" cy="2232284"/>
          </a:xfrm>
          <a:custGeom>
            <a:avLst/>
            <a:gdLst>
              <a:gd name="connsiteX0" fmla="*/ 0 w 3175938"/>
              <a:gd name="connsiteY0" fmla="*/ 0 h 2232284"/>
              <a:gd name="connsiteX1" fmla="*/ 539909 w 3175938"/>
              <a:gd name="connsiteY1" fmla="*/ 0 h 2232284"/>
              <a:gd name="connsiteX2" fmla="*/ 1238616 w 3175938"/>
              <a:gd name="connsiteY2" fmla="*/ 0 h 2232284"/>
              <a:gd name="connsiteX3" fmla="*/ 1873803 w 3175938"/>
              <a:gd name="connsiteY3" fmla="*/ 0 h 2232284"/>
              <a:gd name="connsiteX4" fmla="*/ 2572510 w 3175938"/>
              <a:gd name="connsiteY4" fmla="*/ 0 h 2232284"/>
              <a:gd name="connsiteX5" fmla="*/ 3175938 w 3175938"/>
              <a:gd name="connsiteY5" fmla="*/ 0 h 2232284"/>
              <a:gd name="connsiteX6" fmla="*/ 3175938 w 3175938"/>
              <a:gd name="connsiteY6" fmla="*/ 535748 h 2232284"/>
              <a:gd name="connsiteX7" fmla="*/ 3175938 w 3175938"/>
              <a:gd name="connsiteY7" fmla="*/ 1093819 h 2232284"/>
              <a:gd name="connsiteX8" fmla="*/ 3175938 w 3175938"/>
              <a:gd name="connsiteY8" fmla="*/ 1651890 h 2232284"/>
              <a:gd name="connsiteX9" fmla="*/ 3175938 w 3175938"/>
              <a:gd name="connsiteY9" fmla="*/ 2232284 h 2232284"/>
              <a:gd name="connsiteX10" fmla="*/ 2636029 w 3175938"/>
              <a:gd name="connsiteY10" fmla="*/ 2232284 h 2232284"/>
              <a:gd name="connsiteX11" fmla="*/ 2000841 w 3175938"/>
              <a:gd name="connsiteY11" fmla="*/ 2232284 h 2232284"/>
              <a:gd name="connsiteX12" fmla="*/ 1429172 w 3175938"/>
              <a:gd name="connsiteY12" fmla="*/ 2232284 h 2232284"/>
              <a:gd name="connsiteX13" fmla="*/ 793985 w 3175938"/>
              <a:gd name="connsiteY13" fmla="*/ 2232284 h 2232284"/>
              <a:gd name="connsiteX14" fmla="*/ 0 w 3175938"/>
              <a:gd name="connsiteY14" fmla="*/ 2232284 h 2232284"/>
              <a:gd name="connsiteX15" fmla="*/ 0 w 3175938"/>
              <a:gd name="connsiteY15" fmla="*/ 1674213 h 2232284"/>
              <a:gd name="connsiteX16" fmla="*/ 0 w 3175938"/>
              <a:gd name="connsiteY16" fmla="*/ 1138465 h 2232284"/>
              <a:gd name="connsiteX17" fmla="*/ 0 w 3175938"/>
              <a:gd name="connsiteY17" fmla="*/ 558071 h 2232284"/>
              <a:gd name="connsiteX18" fmla="*/ 0 w 3175938"/>
              <a:gd name="connsiteY18" fmla="*/ 0 h 223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75938" h="2232284" fill="none" extrusionOk="0">
                <a:moveTo>
                  <a:pt x="0" y="0"/>
                </a:moveTo>
                <a:cubicBezTo>
                  <a:pt x="266476" y="21844"/>
                  <a:pt x="395710" y="8124"/>
                  <a:pt x="539909" y="0"/>
                </a:cubicBezTo>
                <a:cubicBezTo>
                  <a:pt x="684108" y="-8124"/>
                  <a:pt x="921847" y="20689"/>
                  <a:pt x="1238616" y="0"/>
                </a:cubicBezTo>
                <a:cubicBezTo>
                  <a:pt x="1555385" y="-20689"/>
                  <a:pt x="1641885" y="14942"/>
                  <a:pt x="1873803" y="0"/>
                </a:cubicBezTo>
                <a:cubicBezTo>
                  <a:pt x="2105721" y="-14942"/>
                  <a:pt x="2278553" y="-25940"/>
                  <a:pt x="2572510" y="0"/>
                </a:cubicBezTo>
                <a:cubicBezTo>
                  <a:pt x="2866467" y="25940"/>
                  <a:pt x="3040771" y="-28424"/>
                  <a:pt x="3175938" y="0"/>
                </a:cubicBezTo>
                <a:cubicBezTo>
                  <a:pt x="3155822" y="183523"/>
                  <a:pt x="3194484" y="382050"/>
                  <a:pt x="3175938" y="535748"/>
                </a:cubicBezTo>
                <a:cubicBezTo>
                  <a:pt x="3157392" y="689446"/>
                  <a:pt x="3195465" y="861216"/>
                  <a:pt x="3175938" y="1093819"/>
                </a:cubicBezTo>
                <a:cubicBezTo>
                  <a:pt x="3156411" y="1326422"/>
                  <a:pt x="3181610" y="1420521"/>
                  <a:pt x="3175938" y="1651890"/>
                </a:cubicBezTo>
                <a:cubicBezTo>
                  <a:pt x="3170266" y="1883259"/>
                  <a:pt x="3188274" y="2025894"/>
                  <a:pt x="3175938" y="2232284"/>
                </a:cubicBezTo>
                <a:cubicBezTo>
                  <a:pt x="2990785" y="2219235"/>
                  <a:pt x="2840046" y="2242051"/>
                  <a:pt x="2636029" y="2232284"/>
                </a:cubicBezTo>
                <a:cubicBezTo>
                  <a:pt x="2432012" y="2222517"/>
                  <a:pt x="2274349" y="2227500"/>
                  <a:pt x="2000841" y="2232284"/>
                </a:cubicBezTo>
                <a:cubicBezTo>
                  <a:pt x="1727333" y="2237068"/>
                  <a:pt x="1661862" y="2243262"/>
                  <a:pt x="1429172" y="2232284"/>
                </a:cubicBezTo>
                <a:cubicBezTo>
                  <a:pt x="1196482" y="2221306"/>
                  <a:pt x="1039439" y="2250062"/>
                  <a:pt x="793985" y="2232284"/>
                </a:cubicBezTo>
                <a:cubicBezTo>
                  <a:pt x="548531" y="2214506"/>
                  <a:pt x="372844" y="2258329"/>
                  <a:pt x="0" y="2232284"/>
                </a:cubicBezTo>
                <a:cubicBezTo>
                  <a:pt x="20963" y="2007116"/>
                  <a:pt x="22732" y="1794347"/>
                  <a:pt x="0" y="1674213"/>
                </a:cubicBezTo>
                <a:cubicBezTo>
                  <a:pt x="-22732" y="1554079"/>
                  <a:pt x="-20055" y="1371465"/>
                  <a:pt x="0" y="1138465"/>
                </a:cubicBezTo>
                <a:cubicBezTo>
                  <a:pt x="20055" y="905465"/>
                  <a:pt x="21831" y="771733"/>
                  <a:pt x="0" y="558071"/>
                </a:cubicBezTo>
                <a:cubicBezTo>
                  <a:pt x="-21831" y="344409"/>
                  <a:pt x="-16698" y="243721"/>
                  <a:pt x="0" y="0"/>
                </a:cubicBezTo>
                <a:close/>
              </a:path>
              <a:path w="3175938" h="2232284" stroke="0" extrusionOk="0">
                <a:moveTo>
                  <a:pt x="0" y="0"/>
                </a:moveTo>
                <a:cubicBezTo>
                  <a:pt x="214159" y="-20349"/>
                  <a:pt x="371226" y="-9839"/>
                  <a:pt x="571669" y="0"/>
                </a:cubicBezTo>
                <a:cubicBezTo>
                  <a:pt x="772112" y="9839"/>
                  <a:pt x="1016898" y="13806"/>
                  <a:pt x="1270375" y="0"/>
                </a:cubicBezTo>
                <a:cubicBezTo>
                  <a:pt x="1523852" y="-13806"/>
                  <a:pt x="1741391" y="15880"/>
                  <a:pt x="1905563" y="0"/>
                </a:cubicBezTo>
                <a:cubicBezTo>
                  <a:pt x="2069735" y="-15880"/>
                  <a:pt x="2216747" y="-2992"/>
                  <a:pt x="2477232" y="0"/>
                </a:cubicBezTo>
                <a:cubicBezTo>
                  <a:pt x="2737717" y="2992"/>
                  <a:pt x="2998534" y="-19646"/>
                  <a:pt x="3175938" y="0"/>
                </a:cubicBezTo>
                <a:cubicBezTo>
                  <a:pt x="3154157" y="204850"/>
                  <a:pt x="3194905" y="316812"/>
                  <a:pt x="3175938" y="491102"/>
                </a:cubicBezTo>
                <a:cubicBezTo>
                  <a:pt x="3156971" y="665392"/>
                  <a:pt x="3174875" y="858919"/>
                  <a:pt x="3175938" y="1093819"/>
                </a:cubicBezTo>
                <a:cubicBezTo>
                  <a:pt x="3177001" y="1328719"/>
                  <a:pt x="3190510" y="1376668"/>
                  <a:pt x="3175938" y="1651890"/>
                </a:cubicBezTo>
                <a:cubicBezTo>
                  <a:pt x="3161366" y="1927112"/>
                  <a:pt x="3166901" y="2106944"/>
                  <a:pt x="3175938" y="2232284"/>
                </a:cubicBezTo>
                <a:cubicBezTo>
                  <a:pt x="2915247" y="2226587"/>
                  <a:pt x="2810524" y="2255508"/>
                  <a:pt x="2636029" y="2232284"/>
                </a:cubicBezTo>
                <a:cubicBezTo>
                  <a:pt x="2461534" y="2209060"/>
                  <a:pt x="2288223" y="2262169"/>
                  <a:pt x="1969082" y="2232284"/>
                </a:cubicBezTo>
                <a:cubicBezTo>
                  <a:pt x="1649941" y="2202399"/>
                  <a:pt x="1642759" y="2242880"/>
                  <a:pt x="1429172" y="2232284"/>
                </a:cubicBezTo>
                <a:cubicBezTo>
                  <a:pt x="1215585" y="2221689"/>
                  <a:pt x="963151" y="2231804"/>
                  <a:pt x="730466" y="2232284"/>
                </a:cubicBezTo>
                <a:cubicBezTo>
                  <a:pt x="497781" y="2232764"/>
                  <a:pt x="208890" y="2255232"/>
                  <a:pt x="0" y="2232284"/>
                </a:cubicBezTo>
                <a:cubicBezTo>
                  <a:pt x="26960" y="1997887"/>
                  <a:pt x="23150" y="1909682"/>
                  <a:pt x="0" y="1651890"/>
                </a:cubicBezTo>
                <a:cubicBezTo>
                  <a:pt x="-23150" y="1394098"/>
                  <a:pt x="-24467" y="1308633"/>
                  <a:pt x="0" y="1160788"/>
                </a:cubicBezTo>
                <a:cubicBezTo>
                  <a:pt x="24467" y="1012943"/>
                  <a:pt x="999" y="741234"/>
                  <a:pt x="0" y="602717"/>
                </a:cubicBezTo>
                <a:cubicBezTo>
                  <a:pt x="-999" y="464200"/>
                  <a:pt x="-19744" y="15804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6A6E"/>
            </a:solidFill>
            <a:round/>
            <a:extLst>
              <a:ext uri="{C807C97D-BFC1-408E-A445-0C87EB9F89A2}">
                <ask:lineSketchStyleProps xmlns:ask="http://schemas.microsoft.com/office/drawing/2018/sketchyshapes" sd="13635351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3200" b="1" spc="-1" dirty="0">
                <a:solidFill>
                  <a:srgbClr val="000000"/>
                </a:solidFill>
                <a:latin typeface="Noe Display Black" panose="020A0A00090400000002" pitchFamily="18" charset="0"/>
              </a:rPr>
              <a:t>Kontantanalys</a:t>
            </a:r>
            <a:endParaRPr lang="sv-SE" sz="1400" b="1" strike="noStrike" spc="-1" dirty="0">
              <a:latin typeface="Noe Display Black" panose="020A0A00090400000002" pitchFamily="18" charset="0"/>
            </a:endParaRPr>
          </a:p>
        </p:txBody>
      </p:sp>
      <p:cxnSp>
        <p:nvCxnSpPr>
          <p:cNvPr id="3" name="Koppling: vinklad 2">
            <a:extLst>
              <a:ext uri="{FF2B5EF4-FFF2-40B4-BE49-F238E27FC236}">
                <a16:creationId xmlns:a16="http://schemas.microsoft.com/office/drawing/2014/main" id="{8BE38450-55C8-641A-E1C7-28849B6C604B}"/>
              </a:ext>
            </a:extLst>
          </p:cNvPr>
          <p:cNvCxnSpPr>
            <a:cxnSpLocks/>
          </p:cNvCxnSpPr>
          <p:nvPr/>
        </p:nvCxnSpPr>
        <p:spPr>
          <a:xfrm flipV="1">
            <a:off x="835775" y="797151"/>
            <a:ext cx="10661263" cy="5728"/>
          </a:xfrm>
          <a:prstGeom prst="bentConnector3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ED236367-E8F5-0D92-D951-EC1B29A1DFD1}"/>
              </a:ext>
            </a:extLst>
          </p:cNvPr>
          <p:cNvSpPr txBox="1"/>
          <p:nvPr/>
        </p:nvSpPr>
        <p:spPr>
          <a:xfrm>
            <a:off x="7825855" y="797151"/>
            <a:ext cx="352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Generell, Låg tröskel, Explorativ </a:t>
            </a:r>
            <a:endParaRPr lang="sv-SE" sz="1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5A27E45-A5D5-7354-365D-B3F03D72C9D4}"/>
              </a:ext>
            </a:extLst>
          </p:cNvPr>
          <p:cNvSpPr txBox="1"/>
          <p:nvPr/>
        </p:nvSpPr>
        <p:spPr>
          <a:xfrm>
            <a:off x="1186998" y="3173705"/>
            <a:ext cx="217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100 användare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AD58CCA-336B-6DD7-E938-A97782561C53}"/>
              </a:ext>
            </a:extLst>
          </p:cNvPr>
          <p:cNvSpPr txBox="1"/>
          <p:nvPr/>
        </p:nvSpPr>
        <p:spPr>
          <a:xfrm>
            <a:off x="5127393" y="3161616"/>
            <a:ext cx="2203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~1000 användare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83A10A0-A553-C438-9467-AD54487898DA}"/>
              </a:ext>
            </a:extLst>
          </p:cNvPr>
          <p:cNvSpPr txBox="1"/>
          <p:nvPr/>
        </p:nvSpPr>
        <p:spPr>
          <a:xfrm>
            <a:off x="8809149" y="3148576"/>
            <a:ext cx="2687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Vi räknar med många…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5C75E01-79A7-9B02-5272-71903B1A08DB}"/>
              </a:ext>
            </a:extLst>
          </p:cNvPr>
          <p:cNvSpPr txBox="1"/>
          <p:nvPr/>
        </p:nvSpPr>
        <p:spPr>
          <a:xfrm>
            <a:off x="1081304" y="777097"/>
            <a:ext cx="514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Specialiserat, Rättsligt korrekt,  Få frihetsgrader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D86AB1A-5536-E61D-E628-A571A9064F2A}"/>
              </a:ext>
            </a:extLst>
          </p:cNvPr>
          <p:cNvSpPr txBox="1"/>
          <p:nvPr/>
        </p:nvSpPr>
        <p:spPr>
          <a:xfrm>
            <a:off x="1081304" y="293011"/>
            <a:ext cx="295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Verksamhetssystem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C321A85-50B6-9916-1AF9-49F2A6DCD361}"/>
              </a:ext>
            </a:extLst>
          </p:cNvPr>
          <p:cNvSpPr txBox="1"/>
          <p:nvPr/>
        </p:nvSpPr>
        <p:spPr>
          <a:xfrm>
            <a:off x="8262403" y="350138"/>
            <a:ext cx="3002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Informationssystem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333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317949-1C9E-41BF-B36A-2D050FD0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402" y="219579"/>
            <a:ext cx="7423704" cy="1399165"/>
          </a:xfrm>
        </p:spPr>
        <p:txBody>
          <a:bodyPr/>
          <a:lstStyle/>
          <a:p>
            <a:r>
              <a:rPr lang="sv-SE" dirty="0"/>
              <a:t>- </a:t>
            </a:r>
            <a:r>
              <a:rPr lang="sv-SE" sz="3600" dirty="0"/>
              <a:t>Riktlinjer för utvecklingen av Regionalanalys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B14366-4946-4536-89E4-040C0506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95" y="1838325"/>
            <a:ext cx="7423705" cy="403941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Lättanvänt/Intuitivt</a:t>
            </a:r>
          </a:p>
          <a:p>
            <a:pPr>
              <a:lnSpc>
                <a:spcPct val="120000"/>
              </a:lnSpc>
            </a:pP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Visuellt tilltalande</a:t>
            </a:r>
          </a:p>
          <a:p>
            <a:pPr>
              <a:lnSpc>
                <a:spcPct val="120000"/>
              </a:lnSpc>
            </a:pPr>
            <a:r>
              <a:rPr lang="sv-SE" sz="8000" dirty="0">
                <a:latin typeface="Abadi" panose="020B0604020104020204" pitchFamily="34" charset="0"/>
                <a:cs typeface="Calibri" panose="020F0502020204030204"/>
              </a:rPr>
              <a:t>Inbjuda till ett </a:t>
            </a: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forskande explorativt arbetssätt</a:t>
            </a:r>
          </a:p>
          <a:p>
            <a:pPr>
              <a:lnSpc>
                <a:spcPct val="120000"/>
              </a:lnSpc>
            </a:pPr>
            <a:r>
              <a:rPr lang="sv-SE" sz="8000" dirty="0">
                <a:latin typeface="Abadi" panose="020B0604020104020204" pitchFamily="34" charset="0"/>
                <a:cs typeface="Calibri" panose="020F0502020204030204"/>
              </a:rPr>
              <a:t>Nyttja den högupplösta geografisk statistiken för </a:t>
            </a: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frihet i val av områden</a:t>
            </a:r>
          </a:p>
          <a:p>
            <a:pPr>
              <a:lnSpc>
                <a:spcPct val="120000"/>
              </a:lnSpc>
            </a:pP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Kommunikation</a:t>
            </a:r>
            <a:r>
              <a:rPr lang="sv-SE" sz="8000" dirty="0">
                <a:latin typeface="Abadi" panose="020B0604020104020204" pitchFamily="34" charset="0"/>
                <a:cs typeface="Calibri" panose="020F0502020204030204"/>
              </a:rPr>
              <a:t> mellan alla aktörer.</a:t>
            </a:r>
          </a:p>
          <a:p>
            <a:pPr>
              <a:lnSpc>
                <a:spcPct val="120000"/>
              </a:lnSpc>
            </a:pP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Kombinera Tillgänglighetsdata med Profildata</a:t>
            </a:r>
          </a:p>
          <a:p>
            <a:pPr>
              <a:lnSpc>
                <a:spcPct val="120000"/>
              </a:lnSpc>
            </a:pP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(Scenariojämförelser)</a:t>
            </a:r>
          </a:p>
          <a:p>
            <a:pPr>
              <a:lnSpc>
                <a:spcPct val="120000"/>
              </a:lnSpc>
            </a:pPr>
            <a:r>
              <a:rPr lang="sv-SE" sz="8000" b="1" dirty="0">
                <a:latin typeface="Abadi" panose="020B0604020104020204" pitchFamily="34" charset="0"/>
                <a:cs typeface="Calibri" panose="020F0502020204030204"/>
              </a:rPr>
              <a:t>(Temporala</a:t>
            </a:r>
            <a:r>
              <a:rPr lang="sv-SE" sz="8000" dirty="0">
                <a:latin typeface="Abadi" panose="020B0604020104020204" pitchFamily="34" charset="0"/>
                <a:cs typeface="Calibri" panose="020F0502020204030204"/>
              </a:rPr>
              <a:t> studier)</a:t>
            </a:r>
          </a:p>
          <a:p>
            <a:pPr marL="0" indent="0">
              <a:buNone/>
            </a:pPr>
            <a:endParaRPr lang="sv-SE" dirty="0">
              <a:cs typeface="Calibri" panose="020F0502020204030204"/>
            </a:endParaRPr>
          </a:p>
          <a:p>
            <a:endParaRPr lang="sv-SE" dirty="0">
              <a:cs typeface="Calibri" panose="020F0502020204030204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>
              <a:cs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6A6F1BE-17CD-41DE-BB60-4FD77F5F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718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968760" y="84240"/>
            <a:ext cx="8597880" cy="1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42" name="CustomShape 2"/>
          <p:cNvSpPr/>
          <p:nvPr/>
        </p:nvSpPr>
        <p:spPr>
          <a:xfrm>
            <a:off x="981360" y="1776600"/>
            <a:ext cx="10297440" cy="40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1E6E20C-F42F-6CB9-6BCF-30D063EBD0B8}"/>
              </a:ext>
            </a:extLst>
          </p:cNvPr>
          <p:cNvSpPr/>
          <p:nvPr/>
        </p:nvSpPr>
        <p:spPr>
          <a:xfrm>
            <a:off x="6096000" y="164602"/>
            <a:ext cx="1747935" cy="16795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600.000</a:t>
            </a:r>
          </a:p>
          <a:p>
            <a:pPr algn="ctr"/>
            <a:r>
              <a:rPr lang="sv-SE" dirty="0"/>
              <a:t>Aktivitetsrutor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A805B59-34B8-FC78-E170-6AE779FDA312}"/>
              </a:ext>
            </a:extLst>
          </p:cNvPr>
          <p:cNvSpPr txBox="1"/>
          <p:nvPr/>
        </p:nvSpPr>
        <p:spPr>
          <a:xfrm>
            <a:off x="8204574" y="3472856"/>
            <a:ext cx="3276987" cy="330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Tillgänglighetsbeskrivning:</a:t>
            </a:r>
          </a:p>
          <a:p>
            <a:pPr algn="ctr"/>
            <a:r>
              <a:rPr lang="sv-SE" dirty="0"/>
              <a:t>4 Resemodeller </a:t>
            </a:r>
          </a:p>
          <a:p>
            <a:pPr algn="ctr"/>
            <a:r>
              <a:rPr lang="sv-SE" sz="1050" dirty="0"/>
              <a:t>(Bil, Kollektivtrafik, Cykel och gång.)</a:t>
            </a:r>
          </a:p>
          <a:p>
            <a:pPr algn="ctr"/>
            <a:r>
              <a:rPr lang="sv-SE" dirty="0"/>
              <a:t>60 Reseanledningar</a:t>
            </a:r>
          </a:p>
          <a:p>
            <a:pPr algn="ctr"/>
            <a:r>
              <a:rPr lang="sv-SE" dirty="0"/>
              <a:t>2 Indexmodeller</a:t>
            </a:r>
          </a:p>
          <a:p>
            <a:pPr algn="ctr"/>
            <a:r>
              <a:rPr lang="sv-SE" dirty="0"/>
              <a:t>22 År (Grundscenarion)</a:t>
            </a:r>
          </a:p>
          <a:p>
            <a:pPr algn="ctr"/>
            <a:r>
              <a:rPr lang="sv-SE" dirty="0"/>
              <a:t>600.000 rutor</a:t>
            </a:r>
          </a:p>
          <a:p>
            <a:pPr algn="ctr"/>
            <a:r>
              <a:rPr lang="sv-SE" b="1" dirty="0">
                <a:solidFill>
                  <a:srgbClr val="0070C0"/>
                </a:solidFill>
              </a:rPr>
              <a:t>~ </a:t>
            </a:r>
          </a:p>
          <a:p>
            <a:pPr algn="ctr"/>
            <a:r>
              <a:rPr lang="sv-SE" b="1" dirty="0">
                <a:solidFill>
                  <a:srgbClr val="0070C0"/>
                </a:solidFill>
              </a:rPr>
              <a:t>6 336 000 000 Indexvärden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C4B0F97-B5F2-10B5-BC9D-642249A13FC2}"/>
              </a:ext>
            </a:extLst>
          </p:cNvPr>
          <p:cNvSpPr txBox="1"/>
          <p:nvPr/>
        </p:nvSpPr>
        <p:spPr>
          <a:xfrm>
            <a:off x="3401934" y="603540"/>
            <a:ext cx="2582502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Profildata:</a:t>
            </a:r>
          </a:p>
          <a:p>
            <a:pPr algn="ctr"/>
            <a:r>
              <a:rPr lang="sv-SE" dirty="0"/>
              <a:t>Befolkning</a:t>
            </a:r>
          </a:p>
          <a:p>
            <a:pPr algn="ctr"/>
            <a:r>
              <a:rPr lang="sv-SE" dirty="0"/>
              <a:t>Bilinnehav</a:t>
            </a:r>
          </a:p>
          <a:p>
            <a:pPr algn="ctr"/>
            <a:r>
              <a:rPr lang="sv-SE" dirty="0"/>
              <a:t>Boyta</a:t>
            </a:r>
          </a:p>
          <a:p>
            <a:pPr algn="ctr"/>
            <a:r>
              <a:rPr lang="sv-SE" dirty="0"/>
              <a:t>Fastighetspriser</a:t>
            </a:r>
          </a:p>
          <a:p>
            <a:pPr algn="ctr"/>
            <a:r>
              <a:rPr lang="sv-SE" dirty="0"/>
              <a:t>Bostad upplåtelseform</a:t>
            </a:r>
          </a:p>
          <a:p>
            <a:pPr algn="ctr"/>
            <a:r>
              <a:rPr lang="sv-SE" dirty="0"/>
              <a:t>Födda </a:t>
            </a:r>
          </a:p>
          <a:p>
            <a:pPr algn="ctr"/>
            <a:r>
              <a:rPr lang="sv-SE" dirty="0"/>
              <a:t>Döda</a:t>
            </a:r>
          </a:p>
          <a:p>
            <a:pPr algn="ctr"/>
            <a:r>
              <a:rPr lang="sv-SE" dirty="0"/>
              <a:t>Inrikes flytt</a:t>
            </a:r>
          </a:p>
          <a:p>
            <a:pPr algn="ctr"/>
            <a:r>
              <a:rPr lang="sv-SE" dirty="0"/>
              <a:t>Utrikesflytt</a:t>
            </a:r>
          </a:p>
          <a:p>
            <a:pPr algn="ctr"/>
            <a:r>
              <a:rPr lang="sv-SE" dirty="0"/>
              <a:t>Utbildningsnivåer</a:t>
            </a:r>
          </a:p>
          <a:p>
            <a:pPr algn="ctr"/>
            <a:r>
              <a:rPr lang="sv-SE" dirty="0"/>
              <a:t>Arbetsmarknad</a:t>
            </a:r>
          </a:p>
          <a:p>
            <a:pPr algn="ctr"/>
            <a:r>
              <a:rPr lang="sv-SE" sz="1200" dirty="0"/>
              <a:t>(Arbetsställen)</a:t>
            </a:r>
          </a:p>
          <a:p>
            <a:pPr algn="ctr"/>
            <a:r>
              <a:rPr lang="sv-SE" dirty="0"/>
              <a:t>Pendling</a:t>
            </a:r>
          </a:p>
          <a:p>
            <a:pPr algn="ctr"/>
            <a:r>
              <a:rPr lang="sv-SE" dirty="0"/>
              <a:t>Disponibel inkomst</a:t>
            </a:r>
          </a:p>
          <a:p>
            <a:pPr algn="ctr"/>
            <a:r>
              <a:rPr lang="sv-SE" dirty="0"/>
              <a:t>Utrikes födda</a:t>
            </a:r>
          </a:p>
          <a:p>
            <a:pPr algn="ctr"/>
            <a:r>
              <a:rPr lang="sv-SE" dirty="0"/>
              <a:t>Turistbäddar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Statliga bidrag?</a:t>
            </a:r>
          </a:p>
          <a:p>
            <a:pPr algn="ctr"/>
            <a:r>
              <a:rPr lang="sv-SE" sz="1200" dirty="0"/>
              <a:t>(Fördelade på arbetsställen)</a:t>
            </a:r>
          </a:p>
          <a:p>
            <a:pPr algn="ctr"/>
            <a:endParaRPr lang="sv-SE" sz="1200" dirty="0"/>
          </a:p>
          <a:p>
            <a:pPr algn="ctr"/>
            <a:endParaRPr lang="sv-SE" sz="1200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004F91C-76DD-8559-19B9-3EB3B401694A}"/>
              </a:ext>
            </a:extLst>
          </p:cNvPr>
          <p:cNvSpPr txBox="1"/>
          <p:nvPr/>
        </p:nvSpPr>
        <p:spPr>
          <a:xfrm>
            <a:off x="-221436" y="3995743"/>
            <a:ext cx="37118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/>
              <a:t>Överslagsmässigt</a:t>
            </a:r>
          </a:p>
          <a:p>
            <a:pPr algn="ctr"/>
            <a:r>
              <a:rPr lang="sv-SE" dirty="0"/>
              <a:t>22 år (Grundscenarion)</a:t>
            </a:r>
          </a:p>
          <a:p>
            <a:pPr algn="ctr"/>
            <a:r>
              <a:rPr lang="sv-SE" dirty="0"/>
              <a:t>  ~400.000 rutor (”tabellrader”)</a:t>
            </a:r>
          </a:p>
          <a:p>
            <a:pPr algn="ctr"/>
            <a:r>
              <a:rPr lang="sv-SE" dirty="0"/>
              <a:t>~10 attribut</a:t>
            </a:r>
          </a:p>
          <a:p>
            <a:pPr algn="ctr"/>
            <a:r>
              <a:rPr lang="sv-SE" dirty="0"/>
              <a:t>~ 20 Profildatatyper</a:t>
            </a:r>
          </a:p>
          <a:p>
            <a:pPr algn="ctr"/>
            <a:r>
              <a:rPr lang="sv-SE" dirty="0">
                <a:solidFill>
                  <a:srgbClr val="0070C0"/>
                </a:solidFill>
              </a:rPr>
              <a:t>~ </a:t>
            </a:r>
          </a:p>
          <a:p>
            <a:pPr algn="ctr"/>
            <a:r>
              <a:rPr lang="sv-SE" dirty="0">
                <a:solidFill>
                  <a:srgbClr val="0070C0"/>
                </a:solidFill>
              </a:rPr>
              <a:t>1 760 000 000 Poster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17E2903-FE1A-ADE5-2378-B31B75E42B29}"/>
              </a:ext>
            </a:extLst>
          </p:cNvPr>
          <p:cNvSpPr txBox="1"/>
          <p:nvPr/>
        </p:nvSpPr>
        <p:spPr>
          <a:xfrm>
            <a:off x="8405010" y="597579"/>
            <a:ext cx="32793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Reseanledningar 6 sektorer:</a:t>
            </a:r>
          </a:p>
          <a:p>
            <a:pPr algn="ctr"/>
            <a:r>
              <a:rPr lang="sv-SE" sz="1200" i="1" dirty="0"/>
              <a:t>60 separat reseanledningar</a:t>
            </a:r>
          </a:p>
          <a:p>
            <a:pPr algn="ctr"/>
            <a:r>
              <a:rPr lang="sv-SE" sz="1600" dirty="0"/>
              <a:t>- Arbetsmarknad</a:t>
            </a:r>
          </a:p>
          <a:p>
            <a:pPr algn="ctr"/>
            <a:r>
              <a:rPr lang="sv-SE" sz="1600" dirty="0"/>
              <a:t>- Utbildning</a:t>
            </a:r>
          </a:p>
          <a:p>
            <a:pPr algn="ctr"/>
            <a:r>
              <a:rPr lang="sv-SE" sz="1600" dirty="0"/>
              <a:t>- Kommersiell service</a:t>
            </a:r>
          </a:p>
          <a:p>
            <a:pPr algn="ctr"/>
            <a:r>
              <a:rPr lang="sv-SE" sz="1600" dirty="0"/>
              <a:t>- Offentlig service</a:t>
            </a:r>
          </a:p>
          <a:p>
            <a:pPr algn="ctr"/>
            <a:r>
              <a:rPr lang="sv-SE" sz="1600" dirty="0"/>
              <a:t>- Sjukvård</a:t>
            </a:r>
          </a:p>
          <a:p>
            <a:pPr algn="ctr"/>
            <a:r>
              <a:rPr lang="sv-SE" sz="1600" dirty="0"/>
              <a:t>- Fritid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98656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968760" y="84240"/>
            <a:ext cx="8597880" cy="1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42" name="CustomShape 2"/>
          <p:cNvSpPr/>
          <p:nvPr/>
        </p:nvSpPr>
        <p:spPr>
          <a:xfrm>
            <a:off x="981360" y="1776600"/>
            <a:ext cx="10297440" cy="40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1E6E20C-F42F-6CB9-6BCF-30D063EBD0B8}"/>
              </a:ext>
            </a:extLst>
          </p:cNvPr>
          <p:cNvSpPr/>
          <p:nvPr/>
        </p:nvSpPr>
        <p:spPr>
          <a:xfrm>
            <a:off x="5267700" y="530085"/>
            <a:ext cx="1747935" cy="16795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600.000</a:t>
            </a:r>
          </a:p>
          <a:p>
            <a:pPr algn="ctr"/>
            <a:r>
              <a:rPr lang="sv-SE" dirty="0"/>
              <a:t>Aktivitetsrutor</a:t>
            </a:r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19F367B2-1747-9F77-AFC8-A7CEA0699AAD}"/>
              </a:ext>
            </a:extLst>
          </p:cNvPr>
          <p:cNvSpPr/>
          <p:nvPr/>
        </p:nvSpPr>
        <p:spPr>
          <a:xfrm rot="2111527">
            <a:off x="7534485" y="1644224"/>
            <a:ext cx="664996" cy="5318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6CEE362F-C6C1-3ABC-59F5-2915A64E4028}"/>
              </a:ext>
            </a:extLst>
          </p:cNvPr>
          <p:cNvSpPr/>
          <p:nvPr/>
        </p:nvSpPr>
        <p:spPr>
          <a:xfrm rot="8759073">
            <a:off x="4057859" y="1641704"/>
            <a:ext cx="664996" cy="5318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3B28F65C-C795-36EC-2169-C4CE73783218}"/>
              </a:ext>
            </a:extLst>
          </p:cNvPr>
          <p:cNvSpPr/>
          <p:nvPr/>
        </p:nvSpPr>
        <p:spPr>
          <a:xfrm rot="8759073">
            <a:off x="9004036" y="4222047"/>
            <a:ext cx="664996" cy="5318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AFEBB556-25D0-716C-1BAC-775AA63ADA58}"/>
              </a:ext>
            </a:extLst>
          </p:cNvPr>
          <p:cNvSpPr/>
          <p:nvPr/>
        </p:nvSpPr>
        <p:spPr>
          <a:xfrm rot="2124327">
            <a:off x="3453275" y="5020108"/>
            <a:ext cx="664996" cy="5318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7C1FDF6-F80C-99E8-787F-4E25D271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14" y="1952036"/>
            <a:ext cx="3141535" cy="276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AAB2D82-4AD2-B981-53B9-21BF2819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57" y="4206656"/>
            <a:ext cx="4225834" cy="2199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D4670E-FF20-477F-32F8-FE66E123E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001" y="2122714"/>
            <a:ext cx="3690384" cy="1763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9540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09F168-8DB3-3B7B-47C8-B65849AB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273600"/>
            <a:ext cx="7200420" cy="1144800"/>
          </a:xfrm>
        </p:spPr>
        <p:txBody>
          <a:bodyPr/>
          <a:lstStyle/>
          <a:p>
            <a:r>
              <a:rPr lang="sv-SE" sz="3600" dirty="0"/>
              <a:t>Tillgänglighet – Piposplattformen</a:t>
            </a:r>
            <a:br>
              <a:rPr lang="sv-SE" sz="3600" dirty="0"/>
            </a:br>
            <a:endParaRPr lang="sv-SE" sz="2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75B08-89FC-8A86-5D4D-7170C049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601" y="1236530"/>
            <a:ext cx="7519481" cy="1698643"/>
          </a:xfrm>
        </p:spPr>
        <p:txBody>
          <a:bodyPr>
            <a:normAutofit/>
          </a:bodyPr>
          <a:lstStyle/>
          <a:p>
            <a:r>
              <a:rPr lang="sv-SE" sz="2000" dirty="0"/>
              <a:t>Närmast (näst närmast, restidsmatriser)</a:t>
            </a:r>
          </a:p>
          <a:p>
            <a:r>
              <a:rPr lang="sv-SE" sz="2000" dirty="0"/>
              <a:t>Tillgänglighetsindex ”Restidsmodell” – Oberoende av startpunktsinnehåll visar på potential</a:t>
            </a:r>
          </a:p>
          <a:p>
            <a:r>
              <a:rPr lang="sv-SE" sz="2000" dirty="0"/>
              <a:t>Tillgänglighetsindex ”Beteendemodell”- </a:t>
            </a:r>
            <a:r>
              <a:rPr lang="sv-SE" sz="1800" dirty="0"/>
              <a:t>Beroende av startpunktsinnehåll försöker spegla verkliga förhållanden</a:t>
            </a: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03E0FC-4CCF-25D8-FAF4-D25B2A32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41" y="3202487"/>
            <a:ext cx="4362341" cy="350500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CDEC56B-8203-CE59-E257-96F4501AD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1" y="3202487"/>
            <a:ext cx="4380344" cy="35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F97E95-36C6-09A6-F401-F36C7ED4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2006717" cy="1144800"/>
          </a:xfrm>
        </p:spPr>
        <p:txBody>
          <a:bodyPr/>
          <a:lstStyle/>
          <a:p>
            <a:r>
              <a:rPr lang="sv-SE" dirty="0"/>
              <a:t>Index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E5749B0-9E9C-36DB-5909-DB10B1E50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197" y="1881410"/>
            <a:ext cx="4599177" cy="3976687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AE556DC-7EF1-D1D8-B52D-E0B025B83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3378"/>
          <a:stretch/>
        </p:blipFill>
        <p:spPr>
          <a:xfrm>
            <a:off x="7922985" y="725646"/>
            <a:ext cx="3305636" cy="3708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DCB7C98-2695-C342-CE44-3AD5BC072D21}"/>
              </a:ext>
            </a:extLst>
          </p:cNvPr>
          <p:cNvSpPr txBox="1"/>
          <p:nvPr/>
        </p:nvSpPr>
        <p:spPr>
          <a:xfrm>
            <a:off x="7503485" y="5488765"/>
            <a:ext cx="3883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BNP löpande och fasta priser = GDP</a:t>
            </a:r>
          </a:p>
        </p:txBody>
      </p:sp>
    </p:spTree>
    <p:extLst>
      <p:ext uri="{BB962C8B-B14F-4D97-AF65-F5344CB8AC3E}">
        <p14:creationId xmlns:p14="http://schemas.microsoft.com/office/powerpoint/2010/main" val="12694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Anpassat 1">
      <a:majorFont>
        <a:latin typeface="Noe Display Bold"/>
        <a:ea typeface=""/>
        <a:cs typeface=""/>
      </a:majorFont>
      <a:minorFont>
        <a:latin typeface="Noe Display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3BA75828C6B04A98761A62E7963F7C" ma:contentTypeVersion="17" ma:contentTypeDescription="Skapa ett nytt dokument." ma:contentTypeScope="" ma:versionID="427d0fc02bd6b67a497569715ca632ad">
  <xsd:schema xmlns:xsd="http://www.w3.org/2001/XMLSchema" xmlns:xs="http://www.w3.org/2001/XMLSchema" xmlns:p="http://schemas.microsoft.com/office/2006/metadata/properties" xmlns:ns2="d5aa3996-9416-4fa8-abb6-96eb21542c7b" xmlns:ns3="ed7a1faa-18a5-4f90-bacc-158aef3d39db" targetNamespace="http://schemas.microsoft.com/office/2006/metadata/properties" ma:root="true" ma:fieldsID="7af7b67928c70de763c74846ce6247d2" ns2:_="" ns3:_="">
    <xsd:import namespace="d5aa3996-9416-4fa8-abb6-96eb21542c7b"/>
    <xsd:import namespace="ed7a1faa-18a5-4f90-bacc-158aef3d3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a3996-9416-4fa8-abb6-96eb21542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03cf9ab9-ab1d-4a23-a749-cfaf823153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a1faa-18a5-4f90-bacc-158aef3d3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959a255-0f1d-4871-91b8-a65b9a3c57af}" ma:internalName="TaxCatchAll" ma:showField="CatchAllData" ma:web="ed7a1faa-18a5-4f90-bacc-158aef3d39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7a1faa-18a5-4f90-bacc-158aef3d39db">
      <UserInfo>
        <DisplayName>Christina Henryson</DisplayName>
        <AccountId>17</AccountId>
        <AccountType/>
      </UserInfo>
      <UserInfo>
        <DisplayName>Ulrica Morelid</DisplayName>
        <AccountId>6</AccountId>
        <AccountType/>
      </UserInfo>
      <UserInfo>
        <DisplayName>Erik Fransson</DisplayName>
        <AccountId>13</AccountId>
        <AccountType/>
      </UserInfo>
    </SharedWithUsers>
    <lcf76f155ced4ddcb4097134ff3c332f xmlns="d5aa3996-9416-4fa8-abb6-96eb21542c7b">
      <Terms xmlns="http://schemas.microsoft.com/office/infopath/2007/PartnerControls"/>
    </lcf76f155ced4ddcb4097134ff3c332f>
    <TaxCatchAll xmlns="ed7a1faa-18a5-4f90-bacc-158aef3d39db" xsi:nil="true"/>
  </documentManagement>
</p:properties>
</file>

<file path=customXml/itemProps1.xml><?xml version="1.0" encoding="utf-8"?>
<ds:datastoreItem xmlns:ds="http://schemas.openxmlformats.org/officeDocument/2006/customXml" ds:itemID="{F8B1C04B-088A-4651-BD52-D8A46BD2A2EE}"/>
</file>

<file path=customXml/itemProps2.xml><?xml version="1.0" encoding="utf-8"?>
<ds:datastoreItem xmlns:ds="http://schemas.openxmlformats.org/officeDocument/2006/customXml" ds:itemID="{7196F73A-0FD7-4C53-A807-30D97E961E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57DFC5-BFCC-4735-834A-9E72DA1842A1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8a91cd18-727e-4b1d-a57c-27c2f287f665"/>
    <ds:schemaRef ds:uri="http://www.w3.org/XML/1998/namespace"/>
    <ds:schemaRef ds:uri="http://schemas.openxmlformats.org/package/2006/metadata/core-properties"/>
    <ds:schemaRef ds:uri="8b0bcf46-26d1-4f6a-85e8-7e62889da2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5250</TotalTime>
  <Words>489</Words>
  <Application>Microsoft Office PowerPoint</Application>
  <PresentationFormat>Bredbild</PresentationFormat>
  <Paragraphs>209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Abadi</vt:lpstr>
      <vt:lpstr>Arial</vt:lpstr>
      <vt:lpstr>Calibri</vt:lpstr>
      <vt:lpstr>Noe Display Black</vt:lpstr>
      <vt:lpstr>Symbol</vt:lpstr>
      <vt:lpstr>Times New Roman</vt:lpstr>
      <vt:lpstr>Wingdings</vt:lpstr>
      <vt:lpstr>Office Theme</vt:lpstr>
      <vt:lpstr>PowerPoint-presentation</vt:lpstr>
      <vt:lpstr>PowerPoint-presentation</vt:lpstr>
      <vt:lpstr>PowerPoint-presentation</vt:lpstr>
      <vt:lpstr>PowerPoint-presentation</vt:lpstr>
      <vt:lpstr>- Riktlinjer för utvecklingen av Regionalanalys</vt:lpstr>
      <vt:lpstr>PowerPoint-presentation</vt:lpstr>
      <vt:lpstr>PowerPoint-presentation</vt:lpstr>
      <vt:lpstr>Tillgänglighet – Piposplattformen </vt:lpstr>
      <vt:lpstr>Index</vt:lpstr>
      <vt:lpstr>Index</vt:lpstr>
      <vt:lpstr>Fortsatt utveckling: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Pipos</dc:title>
  <dc:subject/>
  <dc:creator>Anders Dahlgren</dc:creator>
  <dc:description/>
  <cp:lastModifiedBy>Anders Dahlgren</cp:lastModifiedBy>
  <cp:revision>35</cp:revision>
  <dcterms:created xsi:type="dcterms:W3CDTF">2017-01-22T19:31:00Z</dcterms:created>
  <dcterms:modified xsi:type="dcterms:W3CDTF">2024-06-03T09:17:24Z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0x010100B73BA75828C6B04A98761A62E7963F7C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Bredbild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  <property fmtid="{D5CDD505-2E9C-101B-9397-08002B2CF9AE}" pid="13" name="AuthorIds_UIVersion_2560">
    <vt:lpwstr>12</vt:lpwstr>
  </property>
</Properties>
</file>