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omments/modernComment_177_25FF2F16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6" r:id="rId5"/>
  </p:sldMasterIdLst>
  <p:notesMasterIdLst>
    <p:notesMasterId r:id="rId63"/>
  </p:notesMasterIdLst>
  <p:sldIdLst>
    <p:sldId id="330" r:id="rId6"/>
    <p:sldId id="258" r:id="rId7"/>
    <p:sldId id="373" r:id="rId8"/>
    <p:sldId id="6993" r:id="rId9"/>
    <p:sldId id="6994" r:id="rId10"/>
    <p:sldId id="265" r:id="rId11"/>
    <p:sldId id="785" r:id="rId12"/>
    <p:sldId id="823" r:id="rId13"/>
    <p:sldId id="382" r:id="rId14"/>
    <p:sldId id="426" r:id="rId15"/>
    <p:sldId id="311" r:id="rId16"/>
    <p:sldId id="388" r:id="rId17"/>
    <p:sldId id="440" r:id="rId18"/>
    <p:sldId id="6995" r:id="rId19"/>
    <p:sldId id="6990" r:id="rId20"/>
    <p:sldId id="358" r:id="rId21"/>
    <p:sldId id="312" r:id="rId22"/>
    <p:sldId id="267" r:id="rId23"/>
    <p:sldId id="359" r:id="rId24"/>
    <p:sldId id="427" r:id="rId25"/>
    <p:sldId id="384" r:id="rId26"/>
    <p:sldId id="6991" r:id="rId27"/>
    <p:sldId id="436" r:id="rId28"/>
    <p:sldId id="858" r:id="rId29"/>
    <p:sldId id="856" r:id="rId30"/>
    <p:sldId id="857" r:id="rId31"/>
    <p:sldId id="859" r:id="rId32"/>
    <p:sldId id="861" r:id="rId33"/>
    <p:sldId id="860" r:id="rId34"/>
    <p:sldId id="437" r:id="rId35"/>
    <p:sldId id="419" r:id="rId36"/>
    <p:sldId id="422" r:id="rId37"/>
    <p:sldId id="364" r:id="rId38"/>
    <p:sldId id="380" r:id="rId39"/>
    <p:sldId id="306" r:id="rId40"/>
    <p:sldId id="270" r:id="rId41"/>
    <p:sldId id="296" r:id="rId42"/>
    <p:sldId id="297" r:id="rId43"/>
    <p:sldId id="362" r:id="rId44"/>
    <p:sldId id="299" r:id="rId45"/>
    <p:sldId id="348" r:id="rId46"/>
    <p:sldId id="298" r:id="rId47"/>
    <p:sldId id="334" r:id="rId48"/>
    <p:sldId id="336" r:id="rId49"/>
    <p:sldId id="337" r:id="rId50"/>
    <p:sldId id="347" r:id="rId51"/>
    <p:sldId id="363" r:id="rId52"/>
    <p:sldId id="335" r:id="rId53"/>
    <p:sldId id="381" r:id="rId54"/>
    <p:sldId id="301" r:id="rId55"/>
    <p:sldId id="302" r:id="rId56"/>
    <p:sldId id="300" r:id="rId57"/>
    <p:sldId id="670" r:id="rId58"/>
    <p:sldId id="429" r:id="rId59"/>
    <p:sldId id="668" r:id="rId60"/>
    <p:sldId id="819" r:id="rId61"/>
    <p:sldId id="375" r:id="rId62"/>
  </p:sldIdLst>
  <p:sldSz cx="9144000" cy="6858000" type="screen4x3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359E7A77-268E-4669-8D2C-F47D9BAA3623}">
          <p14:sldIdLst>
            <p14:sldId id="330"/>
            <p14:sldId id="258"/>
          </p14:sldIdLst>
        </p14:section>
        <p14:section name="Styrmodell Mittuniversitetet" id="{EF721626-700D-467E-93D1-0A150C39173D}">
          <p14:sldIdLst>
            <p14:sldId id="373"/>
            <p14:sldId id="6993"/>
            <p14:sldId id="6994"/>
            <p14:sldId id="265"/>
            <p14:sldId id="785"/>
            <p14:sldId id="823"/>
          </p14:sldIdLst>
        </p14:section>
        <p14:section name="Budget 2027" id="{0CC35916-F9BE-4A99-9CB2-25CB92FF9FCA}">
          <p14:sldIdLst>
            <p14:sldId id="382"/>
            <p14:sldId id="426"/>
            <p14:sldId id="311"/>
            <p14:sldId id="388"/>
            <p14:sldId id="440"/>
            <p14:sldId id="6995"/>
            <p14:sldId id="6990"/>
            <p14:sldId id="358"/>
            <p14:sldId id="312"/>
            <p14:sldId id="267"/>
            <p14:sldId id="359"/>
            <p14:sldId id="427"/>
            <p14:sldId id="384"/>
            <p14:sldId id="6991"/>
            <p14:sldId id="436"/>
          </p14:sldIdLst>
        </p14:section>
        <p14:section name="Reviderad OH-modell från 2027" id="{71CF1F44-E9B1-4CB6-86DB-3E12CCBBB975}">
          <p14:sldIdLst>
            <p14:sldId id="858"/>
            <p14:sldId id="856"/>
            <p14:sldId id="857"/>
            <p14:sldId id="859"/>
            <p14:sldId id="861"/>
            <p14:sldId id="860"/>
          </p14:sldIdLst>
        </p14:section>
        <p14:section name="Budgetering Hypergene" id="{D0A13503-4422-4774-91AA-46E31DA77126}">
          <p14:sldIdLst>
            <p14:sldId id="437"/>
            <p14:sldId id="419"/>
            <p14:sldId id="422"/>
            <p14:sldId id="364"/>
          </p14:sldIdLst>
        </p14:section>
        <p14:section name="Budgeteringsmodell Hypergene" id="{9E9F3A58-423C-419E-9037-C6D77177CD6C}">
          <p14:sldIdLst>
            <p14:sldId id="380"/>
            <p14:sldId id="306"/>
            <p14:sldId id="270"/>
            <p14:sldId id="296"/>
            <p14:sldId id="297"/>
            <p14:sldId id="362"/>
            <p14:sldId id="299"/>
            <p14:sldId id="348"/>
            <p14:sldId id="298"/>
            <p14:sldId id="334"/>
            <p14:sldId id="336"/>
            <p14:sldId id="337"/>
            <p14:sldId id="347"/>
            <p14:sldId id="363"/>
            <p14:sldId id="335"/>
          </p14:sldIdLst>
        </p14:section>
        <p14:section name="Avstämning budget" id="{D7FD6283-9466-4B9B-9802-20FC2F3522B3}">
          <p14:sldIdLst>
            <p14:sldId id="381"/>
            <p14:sldId id="301"/>
            <p14:sldId id="302"/>
            <p14:sldId id="300"/>
            <p14:sldId id="670"/>
            <p14:sldId id="429"/>
          </p14:sldIdLst>
        </p14:section>
        <p14:section name="Ekonomiska mål/styrmodell" id="{304BE254-5A4C-4946-9C7F-276988976379}">
          <p14:sldIdLst>
            <p14:sldId id="668"/>
            <p14:sldId id="819"/>
            <p14:sldId id="3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44000A7-89E4-6B75-2811-86AB7CFB925D}" name="Anna-Maria Boström" initials="AB" userId="S::annbos2500@miun.se::5a4cdd5b-7d8a-4dc6-b349-ca8d5668134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BDD680"/>
    <a:srgbClr val="AFCD65"/>
    <a:srgbClr val="A4DE00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5472E9-D82F-4610-B1B2-65594CF6E6CF}" v="2637" dt="2026-09-03T08:57:42.530"/>
    <p1510:client id="{EA2C0D03-1213-DB4D-265B-883FB55F2D92}" v="3" dt="2026-09-04T08:08:37.7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50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notesMaster" Target="notesMasters/notesMaster1.xml"/><Relationship Id="rId68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presProps" Target="presProps.xml"/><Relationship Id="rId69" Type="http://schemas.microsoft.com/office/2018/10/relationships/authors" Target="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/Relationships>
</file>

<file path=ppt/comments/modernComment_177_25FF2F1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1796BFF-ED55-41BE-9A1F-19CB2B1F8D45}" authorId="{544000A7-89E4-6B75-2811-86AB7CFB925D}" created="2026-07-10T09:21:26.934">
    <pc:sldMkLst xmlns:pc="http://schemas.microsoft.com/office/powerpoint/2013/main/command">
      <pc:docMk/>
      <pc:sldMk cId="637480726" sldId="375"/>
    </pc:sldMkLst>
    <p188:txBody>
      <a:bodyPr/>
      <a:lstStyle/>
      <a:p>
        <a:r>
          <a:rPr lang="sv-SE"/>
          <a:t>Uppdatera alla datum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0F45D2-8405-428C-8DEC-D53ED6053F31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9895F321-646D-4B26-9796-C5192DAEEE79}">
      <dgm:prSet phldrT="[Text]" phldr="0" custT="1"/>
      <dgm:spPr/>
      <dgm:t>
        <a:bodyPr/>
        <a:lstStyle/>
        <a:p>
          <a:r>
            <a:rPr lang="sv-SE" sz="2200"/>
            <a:t>Styrning</a:t>
          </a:r>
        </a:p>
      </dgm:t>
    </dgm:pt>
    <dgm:pt modelId="{306DCFC9-E169-4EBC-8816-EAC3D63EEE84}" type="parTrans" cxnId="{C7C80A93-561D-41FC-9F44-45F94DBBA0C4}">
      <dgm:prSet/>
      <dgm:spPr/>
      <dgm:t>
        <a:bodyPr/>
        <a:lstStyle/>
        <a:p>
          <a:endParaRPr lang="sv-SE"/>
        </a:p>
      </dgm:t>
    </dgm:pt>
    <dgm:pt modelId="{CEAD5D73-B70F-4E4A-A101-6A91D5820333}" type="sibTrans" cxnId="{C7C80A93-561D-41FC-9F44-45F94DBBA0C4}">
      <dgm:prSet/>
      <dgm:spPr/>
      <dgm:t>
        <a:bodyPr/>
        <a:lstStyle/>
        <a:p>
          <a:endParaRPr lang="sv-SE"/>
        </a:p>
      </dgm:t>
    </dgm:pt>
    <dgm:pt modelId="{4E10B7AA-5CB0-4B5B-98FD-83317B419B6F}">
      <dgm:prSet phldrT="[Text]" phldr="0"/>
      <dgm:spPr/>
      <dgm:t>
        <a:bodyPr/>
        <a:lstStyle/>
        <a:p>
          <a:r>
            <a:rPr lang="sv-SE"/>
            <a:t>Vision</a:t>
          </a:r>
        </a:p>
      </dgm:t>
    </dgm:pt>
    <dgm:pt modelId="{CF46F379-F926-4AF7-8079-7D8CD4513BC0}" type="parTrans" cxnId="{CD23DEC6-BB4B-4E3C-8D45-92C6277F5880}">
      <dgm:prSet/>
      <dgm:spPr/>
      <dgm:t>
        <a:bodyPr/>
        <a:lstStyle/>
        <a:p>
          <a:endParaRPr lang="sv-SE"/>
        </a:p>
      </dgm:t>
    </dgm:pt>
    <dgm:pt modelId="{352D031C-A770-430C-A9DC-412D7FC94E45}" type="sibTrans" cxnId="{CD23DEC6-BB4B-4E3C-8D45-92C6277F5880}">
      <dgm:prSet/>
      <dgm:spPr/>
      <dgm:t>
        <a:bodyPr/>
        <a:lstStyle/>
        <a:p>
          <a:endParaRPr lang="sv-SE"/>
        </a:p>
      </dgm:t>
    </dgm:pt>
    <dgm:pt modelId="{A8EACE91-B558-475E-B391-D02B9DF423B5}">
      <dgm:prSet phldrT="[Text]" phldr="0"/>
      <dgm:spPr/>
      <dgm:t>
        <a:bodyPr/>
        <a:lstStyle/>
        <a:p>
          <a:r>
            <a:rPr lang="sv-SE"/>
            <a:t>Strategi</a:t>
          </a:r>
        </a:p>
      </dgm:t>
    </dgm:pt>
    <dgm:pt modelId="{06BE2630-369D-402B-B43D-C85A3CF9E531}" type="parTrans" cxnId="{8AC307A2-4995-4D65-9853-2CC4CE8919D0}">
      <dgm:prSet/>
      <dgm:spPr/>
      <dgm:t>
        <a:bodyPr/>
        <a:lstStyle/>
        <a:p>
          <a:endParaRPr lang="sv-SE"/>
        </a:p>
      </dgm:t>
    </dgm:pt>
    <dgm:pt modelId="{3A15322A-CC75-45F3-A860-4A1C807E63CE}" type="sibTrans" cxnId="{8AC307A2-4995-4D65-9853-2CC4CE8919D0}">
      <dgm:prSet/>
      <dgm:spPr/>
      <dgm:t>
        <a:bodyPr/>
        <a:lstStyle/>
        <a:p>
          <a:endParaRPr lang="sv-SE"/>
        </a:p>
      </dgm:t>
    </dgm:pt>
    <dgm:pt modelId="{24283E81-5C1D-4D74-AEF1-1D68E6ADC641}">
      <dgm:prSet phldrT="[Text]" phldr="0"/>
      <dgm:spPr/>
      <dgm:t>
        <a:bodyPr/>
        <a:lstStyle/>
        <a:p>
          <a:r>
            <a:rPr lang="sv-SE"/>
            <a:t>Verksamhetsdialog</a:t>
          </a:r>
        </a:p>
      </dgm:t>
    </dgm:pt>
    <dgm:pt modelId="{C87AE7AC-B1C7-4FA2-947E-E8F74A974BC6}" type="parTrans" cxnId="{81455ADB-9456-43A2-BB17-141BA354B873}">
      <dgm:prSet/>
      <dgm:spPr/>
      <dgm:t>
        <a:bodyPr/>
        <a:lstStyle/>
        <a:p>
          <a:endParaRPr lang="sv-SE"/>
        </a:p>
      </dgm:t>
    </dgm:pt>
    <dgm:pt modelId="{25E34841-549C-44E3-925B-B84488D71092}" type="sibTrans" cxnId="{81455ADB-9456-43A2-BB17-141BA354B873}">
      <dgm:prSet/>
      <dgm:spPr/>
      <dgm:t>
        <a:bodyPr/>
        <a:lstStyle/>
        <a:p>
          <a:endParaRPr lang="sv-SE"/>
        </a:p>
      </dgm:t>
    </dgm:pt>
    <dgm:pt modelId="{AF818310-2C2E-48A5-A6A8-98038B9F6270}">
      <dgm:prSet phldrT="[Text]" phldr="0"/>
      <dgm:spPr/>
      <dgm:t>
        <a:bodyPr/>
        <a:lstStyle/>
        <a:p>
          <a:r>
            <a:rPr lang="sv-SE"/>
            <a:t>Vårdialog – framåtblickande (planeringsförutsättningar)</a:t>
          </a:r>
        </a:p>
      </dgm:t>
    </dgm:pt>
    <dgm:pt modelId="{2053F7CF-EA8D-401D-AEC5-1F376D718D0C}" type="parTrans" cxnId="{62D4F268-3A8C-4308-9E17-E6E7035F020D}">
      <dgm:prSet/>
      <dgm:spPr/>
      <dgm:t>
        <a:bodyPr/>
        <a:lstStyle/>
        <a:p>
          <a:endParaRPr lang="sv-SE"/>
        </a:p>
      </dgm:t>
    </dgm:pt>
    <dgm:pt modelId="{C8ED9BD3-0C0A-473E-A185-71A6D4E61195}" type="sibTrans" cxnId="{62D4F268-3A8C-4308-9E17-E6E7035F020D}">
      <dgm:prSet/>
      <dgm:spPr/>
      <dgm:t>
        <a:bodyPr/>
        <a:lstStyle/>
        <a:p>
          <a:endParaRPr lang="sv-SE"/>
        </a:p>
      </dgm:t>
    </dgm:pt>
    <dgm:pt modelId="{D9C54FE8-17EF-4F8D-9C36-9AAD116FD90D}">
      <dgm:prSet phldrT="[Text]" phldr="0"/>
      <dgm:spPr/>
      <dgm:t>
        <a:bodyPr/>
        <a:lstStyle/>
        <a:p>
          <a:pPr rtl="0"/>
          <a:r>
            <a:rPr lang="sv-SE"/>
            <a:t>Höstdialog – uppföljning </a:t>
          </a:r>
          <a:r>
            <a:rPr lang="sv-SE">
              <a:latin typeface="Arial"/>
            </a:rPr>
            <a:t>2026 </a:t>
          </a:r>
          <a:r>
            <a:rPr lang="sv-SE"/>
            <a:t>och </a:t>
          </a:r>
          <a:r>
            <a:rPr lang="sv-SE">
              <a:latin typeface="Arial"/>
            </a:rPr>
            <a:t>budget 2027 och plan 2028-2030</a:t>
          </a:r>
          <a:endParaRPr lang="sv-SE" dirty="0"/>
        </a:p>
      </dgm:t>
    </dgm:pt>
    <dgm:pt modelId="{7438D527-661A-46B7-8F5A-3369D9973EC4}" type="parTrans" cxnId="{F2BB6EFF-AC23-4D49-9EC5-3FCBA515500B}">
      <dgm:prSet/>
      <dgm:spPr/>
      <dgm:t>
        <a:bodyPr/>
        <a:lstStyle/>
        <a:p>
          <a:endParaRPr lang="sv-SE"/>
        </a:p>
      </dgm:t>
    </dgm:pt>
    <dgm:pt modelId="{033240BF-3751-4917-BF01-94D490CF459C}" type="sibTrans" cxnId="{F2BB6EFF-AC23-4D49-9EC5-3FCBA515500B}">
      <dgm:prSet/>
      <dgm:spPr/>
      <dgm:t>
        <a:bodyPr/>
        <a:lstStyle/>
        <a:p>
          <a:endParaRPr lang="sv-SE"/>
        </a:p>
      </dgm:t>
    </dgm:pt>
    <dgm:pt modelId="{A856F1AC-D7DD-42C2-9AC2-D3EADB803E66}">
      <dgm:prSet phldrT="[Text]" phldr="0"/>
      <dgm:spPr/>
      <dgm:t>
        <a:bodyPr/>
        <a:lstStyle/>
        <a:p>
          <a:r>
            <a:rPr lang="sv-SE"/>
            <a:t>Planer och uppföljning</a:t>
          </a:r>
        </a:p>
      </dgm:t>
    </dgm:pt>
    <dgm:pt modelId="{0699854B-6C47-4B2E-B42D-CEDC5C106595}" type="parTrans" cxnId="{46DA8EEE-95A1-4353-9105-B28B2738BA89}">
      <dgm:prSet/>
      <dgm:spPr/>
      <dgm:t>
        <a:bodyPr/>
        <a:lstStyle/>
        <a:p>
          <a:endParaRPr lang="sv-SE"/>
        </a:p>
      </dgm:t>
    </dgm:pt>
    <dgm:pt modelId="{1C0D7C30-E925-4533-A3F2-14E807F58162}" type="sibTrans" cxnId="{46DA8EEE-95A1-4353-9105-B28B2738BA89}">
      <dgm:prSet/>
      <dgm:spPr/>
      <dgm:t>
        <a:bodyPr/>
        <a:lstStyle/>
        <a:p>
          <a:endParaRPr lang="sv-SE"/>
        </a:p>
      </dgm:t>
    </dgm:pt>
    <dgm:pt modelId="{9D78FF39-1DD8-4CCF-A3E0-7BEE4BEA8DE1}">
      <dgm:prSet phldrT="[Text]" phldr="0"/>
      <dgm:spPr/>
      <dgm:t>
        <a:bodyPr/>
        <a:lstStyle/>
        <a:p>
          <a:pPr rtl="0"/>
          <a:r>
            <a:rPr lang="sv-SE">
              <a:latin typeface="Arial"/>
            </a:rPr>
            <a:t>Delår + prognos (endast centralt till US)</a:t>
          </a:r>
          <a:endParaRPr lang="sv-SE"/>
        </a:p>
      </dgm:t>
    </dgm:pt>
    <dgm:pt modelId="{08A09066-0253-4FAB-90F9-EAB754D6219D}" type="parTrans" cxnId="{FC8EB8B1-43A1-4B5C-AD7D-76F645C09378}">
      <dgm:prSet/>
      <dgm:spPr/>
      <dgm:t>
        <a:bodyPr/>
        <a:lstStyle/>
        <a:p>
          <a:endParaRPr lang="sv-SE"/>
        </a:p>
      </dgm:t>
    </dgm:pt>
    <dgm:pt modelId="{359F4761-E00A-4DBC-9757-C13BA4293A7F}" type="sibTrans" cxnId="{FC8EB8B1-43A1-4B5C-AD7D-76F645C09378}">
      <dgm:prSet/>
      <dgm:spPr/>
      <dgm:t>
        <a:bodyPr/>
        <a:lstStyle/>
        <a:p>
          <a:endParaRPr lang="sv-SE"/>
        </a:p>
      </dgm:t>
    </dgm:pt>
    <dgm:pt modelId="{4BB95A81-14CD-4D7B-B289-7F6DF9F8DB80}">
      <dgm:prSet phldrT="[Text]" phldr="0"/>
      <dgm:spPr/>
      <dgm:t>
        <a:bodyPr/>
        <a:lstStyle/>
        <a:p>
          <a:pPr rtl="0"/>
          <a:r>
            <a:rPr lang="sv-SE"/>
            <a:t>Verksamhetsplan och budget</a:t>
          </a:r>
          <a:r>
            <a:rPr lang="sv-SE">
              <a:latin typeface="Arial"/>
            </a:rPr>
            <a:t> inkl.planeringsf.</a:t>
          </a:r>
          <a:endParaRPr lang="sv-SE"/>
        </a:p>
      </dgm:t>
    </dgm:pt>
    <dgm:pt modelId="{08754CD3-A44B-470C-8442-E0353AD899CA}" type="parTrans" cxnId="{1F1B2C3B-AC49-4DE8-A686-378E478590E3}">
      <dgm:prSet/>
      <dgm:spPr/>
      <dgm:t>
        <a:bodyPr/>
        <a:lstStyle/>
        <a:p>
          <a:endParaRPr lang="sv-SE"/>
        </a:p>
      </dgm:t>
    </dgm:pt>
    <dgm:pt modelId="{33A1D3A3-61D1-475D-B667-D1055D11E198}" type="sibTrans" cxnId="{1F1B2C3B-AC49-4DE8-A686-378E478590E3}">
      <dgm:prSet/>
      <dgm:spPr/>
      <dgm:t>
        <a:bodyPr/>
        <a:lstStyle/>
        <a:p>
          <a:endParaRPr lang="sv-SE"/>
        </a:p>
      </dgm:t>
    </dgm:pt>
    <dgm:pt modelId="{5E506F8D-105D-43F1-B449-0BAAE9C690D3}">
      <dgm:prSet phldrT="[Text]" phldr="0"/>
      <dgm:spPr/>
      <dgm:t>
        <a:bodyPr/>
        <a:lstStyle/>
        <a:p>
          <a:r>
            <a:rPr lang="sv-SE"/>
            <a:t>Aktivitetsplan och intern fördelning av medel</a:t>
          </a:r>
        </a:p>
      </dgm:t>
    </dgm:pt>
    <dgm:pt modelId="{F88321AF-FADA-4369-8DD6-F48D6DFD4DD8}" type="parTrans" cxnId="{C864D02E-BBEA-46D8-AD1B-83EE2282B0B8}">
      <dgm:prSet/>
      <dgm:spPr/>
      <dgm:t>
        <a:bodyPr/>
        <a:lstStyle/>
        <a:p>
          <a:endParaRPr lang="sv-SE"/>
        </a:p>
      </dgm:t>
    </dgm:pt>
    <dgm:pt modelId="{DC00F963-5AD0-4D4C-B629-FCE7F0C1750B}" type="sibTrans" cxnId="{C864D02E-BBEA-46D8-AD1B-83EE2282B0B8}">
      <dgm:prSet/>
      <dgm:spPr/>
      <dgm:t>
        <a:bodyPr/>
        <a:lstStyle/>
        <a:p>
          <a:endParaRPr lang="sv-SE"/>
        </a:p>
      </dgm:t>
    </dgm:pt>
    <dgm:pt modelId="{19A29F38-BDE6-40A9-B8CB-FF16C9DB8C07}">
      <dgm:prSet phldrT="[Text]" phldr="0"/>
      <dgm:spPr/>
      <dgm:t>
        <a:bodyPr/>
        <a:lstStyle/>
        <a:p>
          <a:r>
            <a:rPr lang="sv-SE"/>
            <a:t>Löpande dialoger</a:t>
          </a:r>
        </a:p>
      </dgm:t>
    </dgm:pt>
    <dgm:pt modelId="{6EAAEA77-12AA-4D71-9183-336EC5DF47FC}" type="parTrans" cxnId="{698C8719-A312-4465-BFB0-1DC9CFC11B8B}">
      <dgm:prSet/>
      <dgm:spPr/>
      <dgm:t>
        <a:bodyPr/>
        <a:lstStyle/>
        <a:p>
          <a:endParaRPr lang="sv-SE"/>
        </a:p>
      </dgm:t>
    </dgm:pt>
    <dgm:pt modelId="{90EB4458-0B68-4C00-B3B5-9E9E969E8EBD}" type="sibTrans" cxnId="{698C8719-A312-4465-BFB0-1DC9CFC11B8B}">
      <dgm:prSet/>
      <dgm:spPr/>
      <dgm:t>
        <a:bodyPr/>
        <a:lstStyle/>
        <a:p>
          <a:endParaRPr lang="sv-SE"/>
        </a:p>
      </dgm:t>
    </dgm:pt>
    <dgm:pt modelId="{656AE2CA-9879-41DB-99BC-917671BDD5AF}">
      <dgm:prSet phldrT="[Text]" phldr="0"/>
      <dgm:spPr/>
      <dgm:t>
        <a:bodyPr/>
        <a:lstStyle/>
        <a:p>
          <a:pPr rtl="0"/>
          <a:r>
            <a:rPr lang="sv-SE"/>
            <a:t>Budgetunderlag</a:t>
          </a:r>
          <a:r>
            <a:rPr lang="sv-SE">
              <a:latin typeface="Arial"/>
            </a:rPr>
            <a:t> (baserat på </a:t>
          </a:r>
          <a:r>
            <a:rPr lang="sv-SE">
              <a:solidFill>
                <a:schemeClr val="tx1"/>
              </a:solidFill>
              <a:highlight>
                <a:srgbClr val="FFFF00"/>
              </a:highlight>
              <a:latin typeface="Arial"/>
            </a:rPr>
            <a:t>VP 4-årig</a:t>
          </a:r>
          <a:r>
            <a:rPr lang="sv-SE">
              <a:latin typeface="Arial"/>
            </a:rPr>
            <a:t>)</a:t>
          </a:r>
          <a:endParaRPr lang="sv-SE" dirty="0"/>
        </a:p>
      </dgm:t>
    </dgm:pt>
    <dgm:pt modelId="{4468E29B-2721-4E11-A240-59A82508C644}" type="parTrans" cxnId="{BF872623-C886-4206-9631-C6DE8A071C31}">
      <dgm:prSet/>
      <dgm:spPr/>
      <dgm:t>
        <a:bodyPr/>
        <a:lstStyle/>
        <a:p>
          <a:endParaRPr lang="sv-SE"/>
        </a:p>
      </dgm:t>
    </dgm:pt>
    <dgm:pt modelId="{06CC198B-1CD9-4FD3-B865-8A423A1EB200}" type="sibTrans" cxnId="{BF872623-C886-4206-9631-C6DE8A071C31}">
      <dgm:prSet/>
      <dgm:spPr/>
      <dgm:t>
        <a:bodyPr/>
        <a:lstStyle/>
        <a:p>
          <a:endParaRPr lang="sv-SE"/>
        </a:p>
      </dgm:t>
    </dgm:pt>
    <dgm:pt modelId="{AEB092FC-64CC-49B6-92D4-D1394FBFB9C1}">
      <dgm:prSet phldrT="[Text]" phldr="0"/>
      <dgm:spPr/>
      <dgm:t>
        <a:bodyPr/>
        <a:lstStyle/>
        <a:p>
          <a:r>
            <a:rPr lang="sv-SE">
              <a:latin typeface="Arial"/>
            </a:rPr>
            <a:t>Årsbokslut</a:t>
          </a:r>
          <a:endParaRPr lang="sv-SE"/>
        </a:p>
      </dgm:t>
    </dgm:pt>
    <dgm:pt modelId="{1CBE81B9-27D3-4861-B74A-BBB8FC40C445}" type="parTrans" cxnId="{D77F3414-7E1C-4EA4-A80A-0A665F2B0AA5}">
      <dgm:prSet/>
      <dgm:spPr/>
      <dgm:t>
        <a:bodyPr/>
        <a:lstStyle/>
        <a:p>
          <a:endParaRPr lang="sv-SE"/>
        </a:p>
      </dgm:t>
    </dgm:pt>
    <dgm:pt modelId="{973FCE70-91D9-4353-9DBA-FFD16D65D0BC}" type="sibTrans" cxnId="{D77F3414-7E1C-4EA4-A80A-0A665F2B0AA5}">
      <dgm:prSet/>
      <dgm:spPr/>
      <dgm:t>
        <a:bodyPr/>
        <a:lstStyle/>
        <a:p>
          <a:endParaRPr lang="sv-SE"/>
        </a:p>
      </dgm:t>
    </dgm:pt>
    <dgm:pt modelId="{E6EAD060-9522-46A0-AECB-36155385CE1B}" type="pres">
      <dgm:prSet presAssocID="{760F45D2-8405-428C-8DEC-D53ED6053F31}" presName="theList" presStyleCnt="0">
        <dgm:presLayoutVars>
          <dgm:dir/>
          <dgm:animLvl val="lvl"/>
          <dgm:resizeHandles val="exact"/>
        </dgm:presLayoutVars>
      </dgm:prSet>
      <dgm:spPr/>
    </dgm:pt>
    <dgm:pt modelId="{ADB18B29-C003-48F8-8359-3BA6B6095A2B}" type="pres">
      <dgm:prSet presAssocID="{9895F321-646D-4B26-9796-C5192DAEEE79}" presName="compNode" presStyleCnt="0"/>
      <dgm:spPr/>
    </dgm:pt>
    <dgm:pt modelId="{90602991-02DC-4173-980D-3FA7EA5CD555}" type="pres">
      <dgm:prSet presAssocID="{9895F321-646D-4B26-9796-C5192DAEEE79}" presName="aNode" presStyleLbl="bgShp" presStyleIdx="0" presStyleCnt="3"/>
      <dgm:spPr/>
    </dgm:pt>
    <dgm:pt modelId="{36EF9E49-BA99-4258-B7BE-2AC16B69D0C2}" type="pres">
      <dgm:prSet presAssocID="{9895F321-646D-4B26-9796-C5192DAEEE79}" presName="textNode" presStyleLbl="bgShp" presStyleIdx="0" presStyleCnt="3"/>
      <dgm:spPr/>
    </dgm:pt>
    <dgm:pt modelId="{6527E5AE-2CA7-4902-A942-39782B374243}" type="pres">
      <dgm:prSet presAssocID="{9895F321-646D-4B26-9796-C5192DAEEE79}" presName="compChildNode" presStyleCnt="0"/>
      <dgm:spPr/>
    </dgm:pt>
    <dgm:pt modelId="{9C5CCE2F-EA3D-4A6E-A881-E306A8DA8FE2}" type="pres">
      <dgm:prSet presAssocID="{9895F321-646D-4B26-9796-C5192DAEEE79}" presName="theInnerList" presStyleCnt="0"/>
      <dgm:spPr/>
    </dgm:pt>
    <dgm:pt modelId="{616C94A5-1541-4CBF-A11E-DD5551C66375}" type="pres">
      <dgm:prSet presAssocID="{4E10B7AA-5CB0-4B5B-98FD-83317B419B6F}" presName="childNode" presStyleLbl="node1" presStyleIdx="0" presStyleCnt="10">
        <dgm:presLayoutVars>
          <dgm:bulletEnabled val="1"/>
        </dgm:presLayoutVars>
      </dgm:prSet>
      <dgm:spPr/>
    </dgm:pt>
    <dgm:pt modelId="{1FF60708-61FA-4B23-AFD8-44126C5890C7}" type="pres">
      <dgm:prSet presAssocID="{4E10B7AA-5CB0-4B5B-98FD-83317B419B6F}" presName="aSpace2" presStyleCnt="0"/>
      <dgm:spPr/>
    </dgm:pt>
    <dgm:pt modelId="{940ADF1B-7003-48B8-B492-4FE8B51EFF05}" type="pres">
      <dgm:prSet presAssocID="{A8EACE91-B558-475E-B391-D02B9DF423B5}" presName="childNode" presStyleLbl="node1" presStyleIdx="1" presStyleCnt="10">
        <dgm:presLayoutVars>
          <dgm:bulletEnabled val="1"/>
        </dgm:presLayoutVars>
      </dgm:prSet>
      <dgm:spPr/>
    </dgm:pt>
    <dgm:pt modelId="{B7608D1B-0473-4171-9FB1-E6CA1A119857}" type="pres">
      <dgm:prSet presAssocID="{A8EACE91-B558-475E-B391-D02B9DF423B5}" presName="aSpace2" presStyleCnt="0"/>
      <dgm:spPr/>
    </dgm:pt>
    <dgm:pt modelId="{FA251E52-88AC-4DA9-90D2-751019C63863}" type="pres">
      <dgm:prSet presAssocID="{4BB95A81-14CD-4D7B-B289-7F6DF9F8DB80}" presName="childNode" presStyleLbl="node1" presStyleIdx="2" presStyleCnt="10">
        <dgm:presLayoutVars>
          <dgm:bulletEnabled val="1"/>
        </dgm:presLayoutVars>
      </dgm:prSet>
      <dgm:spPr>
        <a:solidFill>
          <a:srgbClr val="00B0F0"/>
        </a:solidFill>
      </dgm:spPr>
    </dgm:pt>
    <dgm:pt modelId="{E97E97EA-154B-4E74-848F-2CDF6D54E290}" type="pres">
      <dgm:prSet presAssocID="{4BB95A81-14CD-4D7B-B289-7F6DF9F8DB80}" presName="aSpace2" presStyleCnt="0"/>
      <dgm:spPr/>
    </dgm:pt>
    <dgm:pt modelId="{EAF0E750-1CB9-4FB2-B774-F9D8FE6271A9}" type="pres">
      <dgm:prSet presAssocID="{5E506F8D-105D-43F1-B449-0BAAE9C690D3}" presName="childNode" presStyleLbl="node1" presStyleIdx="3" presStyleCnt="10">
        <dgm:presLayoutVars>
          <dgm:bulletEnabled val="1"/>
        </dgm:presLayoutVars>
      </dgm:prSet>
      <dgm:spPr/>
    </dgm:pt>
    <dgm:pt modelId="{17384AFE-1961-474B-8EE3-848B44373D0F}" type="pres">
      <dgm:prSet presAssocID="{9895F321-646D-4B26-9796-C5192DAEEE79}" presName="aSpace" presStyleCnt="0"/>
      <dgm:spPr/>
    </dgm:pt>
    <dgm:pt modelId="{6A97C798-082F-4904-B24F-C629901928E8}" type="pres">
      <dgm:prSet presAssocID="{24283E81-5C1D-4D74-AEF1-1D68E6ADC641}" presName="compNode" presStyleCnt="0"/>
      <dgm:spPr/>
    </dgm:pt>
    <dgm:pt modelId="{4DEF039C-FB16-4FCB-8E8C-815D7BB1A37E}" type="pres">
      <dgm:prSet presAssocID="{24283E81-5C1D-4D74-AEF1-1D68E6ADC641}" presName="aNode" presStyleLbl="bgShp" presStyleIdx="1" presStyleCnt="3"/>
      <dgm:spPr/>
    </dgm:pt>
    <dgm:pt modelId="{31B4C3AF-2DE8-468B-AB13-9D52388D71B3}" type="pres">
      <dgm:prSet presAssocID="{24283E81-5C1D-4D74-AEF1-1D68E6ADC641}" presName="textNode" presStyleLbl="bgShp" presStyleIdx="1" presStyleCnt="3"/>
      <dgm:spPr/>
    </dgm:pt>
    <dgm:pt modelId="{96256804-526D-455D-8D06-D4246262E6FC}" type="pres">
      <dgm:prSet presAssocID="{24283E81-5C1D-4D74-AEF1-1D68E6ADC641}" presName="compChildNode" presStyleCnt="0"/>
      <dgm:spPr/>
    </dgm:pt>
    <dgm:pt modelId="{AD23AD36-BF27-4ED0-82F0-AD7191CE6AC3}" type="pres">
      <dgm:prSet presAssocID="{24283E81-5C1D-4D74-AEF1-1D68E6ADC641}" presName="theInnerList" presStyleCnt="0"/>
      <dgm:spPr/>
    </dgm:pt>
    <dgm:pt modelId="{EB74C648-7AE5-4541-A34B-9E4B769776D4}" type="pres">
      <dgm:prSet presAssocID="{AF818310-2C2E-48A5-A6A8-98038B9F6270}" presName="childNode" presStyleLbl="node1" presStyleIdx="4" presStyleCnt="10">
        <dgm:presLayoutVars>
          <dgm:bulletEnabled val="1"/>
        </dgm:presLayoutVars>
      </dgm:prSet>
      <dgm:spPr>
        <a:solidFill>
          <a:srgbClr val="00B0F0"/>
        </a:solidFill>
      </dgm:spPr>
    </dgm:pt>
    <dgm:pt modelId="{932925E4-62D5-4B7F-A380-BA1DACE4BFAE}" type="pres">
      <dgm:prSet presAssocID="{AF818310-2C2E-48A5-A6A8-98038B9F6270}" presName="aSpace2" presStyleCnt="0"/>
      <dgm:spPr/>
    </dgm:pt>
    <dgm:pt modelId="{60D503EF-7BE0-4E49-9AB9-DE09415E84D9}" type="pres">
      <dgm:prSet presAssocID="{D9C54FE8-17EF-4F8D-9C36-9AAD116FD90D}" presName="childNode" presStyleLbl="node1" presStyleIdx="5" presStyleCnt="10">
        <dgm:presLayoutVars>
          <dgm:bulletEnabled val="1"/>
        </dgm:presLayoutVars>
      </dgm:prSet>
      <dgm:spPr/>
    </dgm:pt>
    <dgm:pt modelId="{4D42531B-1847-4E41-B6B7-0A5DC12F250E}" type="pres">
      <dgm:prSet presAssocID="{D9C54FE8-17EF-4F8D-9C36-9AAD116FD90D}" presName="aSpace2" presStyleCnt="0"/>
      <dgm:spPr/>
    </dgm:pt>
    <dgm:pt modelId="{1A86F984-A8F6-40DC-B9B9-CEEC80586954}" type="pres">
      <dgm:prSet presAssocID="{19A29F38-BDE6-40A9-B8CB-FF16C9DB8C07}" presName="childNode" presStyleLbl="node1" presStyleIdx="6" presStyleCnt="10">
        <dgm:presLayoutVars>
          <dgm:bulletEnabled val="1"/>
        </dgm:presLayoutVars>
      </dgm:prSet>
      <dgm:spPr/>
    </dgm:pt>
    <dgm:pt modelId="{5A00AA62-53B2-4157-B08B-68956A111CF1}" type="pres">
      <dgm:prSet presAssocID="{24283E81-5C1D-4D74-AEF1-1D68E6ADC641}" presName="aSpace" presStyleCnt="0"/>
      <dgm:spPr/>
    </dgm:pt>
    <dgm:pt modelId="{8BB8A762-DB1A-457C-A2D8-25BE561AE095}" type="pres">
      <dgm:prSet presAssocID="{A856F1AC-D7DD-42C2-9AC2-D3EADB803E66}" presName="compNode" presStyleCnt="0"/>
      <dgm:spPr/>
    </dgm:pt>
    <dgm:pt modelId="{8D709B96-0C09-4605-8B28-22EB1A6FABCB}" type="pres">
      <dgm:prSet presAssocID="{A856F1AC-D7DD-42C2-9AC2-D3EADB803E66}" presName="aNode" presStyleLbl="bgShp" presStyleIdx="2" presStyleCnt="3"/>
      <dgm:spPr/>
    </dgm:pt>
    <dgm:pt modelId="{2BAC6A80-D38E-4F1F-880A-0290AEB94FD9}" type="pres">
      <dgm:prSet presAssocID="{A856F1AC-D7DD-42C2-9AC2-D3EADB803E66}" presName="textNode" presStyleLbl="bgShp" presStyleIdx="2" presStyleCnt="3"/>
      <dgm:spPr/>
    </dgm:pt>
    <dgm:pt modelId="{466350CD-9795-4111-8D4D-9BA371186A9C}" type="pres">
      <dgm:prSet presAssocID="{A856F1AC-D7DD-42C2-9AC2-D3EADB803E66}" presName="compChildNode" presStyleCnt="0"/>
      <dgm:spPr/>
    </dgm:pt>
    <dgm:pt modelId="{398E6324-D207-408B-9946-BF67D7A69AD5}" type="pres">
      <dgm:prSet presAssocID="{A856F1AC-D7DD-42C2-9AC2-D3EADB803E66}" presName="theInnerList" presStyleCnt="0"/>
      <dgm:spPr/>
    </dgm:pt>
    <dgm:pt modelId="{62156FFD-3CD6-4E78-89FC-139A54292C85}" type="pres">
      <dgm:prSet presAssocID="{9D78FF39-1DD8-4CCF-A3E0-7BEE4BEA8DE1}" presName="childNode" presStyleLbl="node1" presStyleIdx="7" presStyleCnt="10">
        <dgm:presLayoutVars>
          <dgm:bulletEnabled val="1"/>
        </dgm:presLayoutVars>
      </dgm:prSet>
      <dgm:spPr/>
    </dgm:pt>
    <dgm:pt modelId="{EA7EF6AA-6137-4F57-87CC-433569ACD9D3}" type="pres">
      <dgm:prSet presAssocID="{9D78FF39-1DD8-4CCF-A3E0-7BEE4BEA8DE1}" presName="aSpace2" presStyleCnt="0"/>
      <dgm:spPr/>
    </dgm:pt>
    <dgm:pt modelId="{456F5B58-6EEB-4BEC-97D2-901CBBB8882C}" type="pres">
      <dgm:prSet presAssocID="{656AE2CA-9879-41DB-99BC-917671BDD5AF}" presName="childNode" presStyleLbl="node1" presStyleIdx="8" presStyleCnt="10">
        <dgm:presLayoutVars>
          <dgm:bulletEnabled val="1"/>
        </dgm:presLayoutVars>
      </dgm:prSet>
      <dgm:spPr/>
    </dgm:pt>
    <dgm:pt modelId="{C1313D7C-9216-47A4-8C68-A368B9A1ADD7}" type="pres">
      <dgm:prSet presAssocID="{656AE2CA-9879-41DB-99BC-917671BDD5AF}" presName="aSpace2" presStyleCnt="0"/>
      <dgm:spPr/>
    </dgm:pt>
    <dgm:pt modelId="{A4903DB6-46FC-4833-8F71-0597FE2A29AC}" type="pres">
      <dgm:prSet presAssocID="{AEB092FC-64CC-49B6-92D4-D1394FBFB9C1}" presName="childNode" presStyleLbl="node1" presStyleIdx="9" presStyleCnt="10">
        <dgm:presLayoutVars>
          <dgm:bulletEnabled val="1"/>
        </dgm:presLayoutVars>
      </dgm:prSet>
      <dgm:spPr/>
    </dgm:pt>
  </dgm:ptLst>
  <dgm:cxnLst>
    <dgm:cxn modelId="{D77F3414-7E1C-4EA4-A80A-0A665F2B0AA5}" srcId="{A856F1AC-D7DD-42C2-9AC2-D3EADB803E66}" destId="{AEB092FC-64CC-49B6-92D4-D1394FBFB9C1}" srcOrd="2" destOrd="0" parTransId="{1CBE81B9-27D3-4861-B74A-BBB8FC40C445}" sibTransId="{973FCE70-91D9-4353-9DBA-FFD16D65D0BC}"/>
    <dgm:cxn modelId="{698C8719-A312-4465-BFB0-1DC9CFC11B8B}" srcId="{24283E81-5C1D-4D74-AEF1-1D68E6ADC641}" destId="{19A29F38-BDE6-40A9-B8CB-FF16C9DB8C07}" srcOrd="2" destOrd="0" parTransId="{6EAAEA77-12AA-4D71-9183-336EC5DF47FC}" sibTransId="{90EB4458-0B68-4C00-B3B5-9E9E969E8EBD}"/>
    <dgm:cxn modelId="{8DF03D1C-39F2-47FB-944E-8EEDF3D9EA27}" type="presOf" srcId="{4BB95A81-14CD-4D7B-B289-7F6DF9F8DB80}" destId="{FA251E52-88AC-4DA9-90D2-751019C63863}" srcOrd="0" destOrd="0" presId="urn:microsoft.com/office/officeart/2005/8/layout/lProcess2"/>
    <dgm:cxn modelId="{1138EE1E-E5F9-4515-A451-DC1E1B82D8AB}" type="presOf" srcId="{9895F321-646D-4B26-9796-C5192DAEEE79}" destId="{36EF9E49-BA99-4258-B7BE-2AC16B69D0C2}" srcOrd="1" destOrd="0" presId="urn:microsoft.com/office/officeart/2005/8/layout/lProcess2"/>
    <dgm:cxn modelId="{BF872623-C886-4206-9631-C6DE8A071C31}" srcId="{A856F1AC-D7DD-42C2-9AC2-D3EADB803E66}" destId="{656AE2CA-9879-41DB-99BC-917671BDD5AF}" srcOrd="1" destOrd="0" parTransId="{4468E29B-2721-4E11-A240-59A82508C644}" sibTransId="{06CC198B-1CD9-4FD3-B865-8A423A1EB200}"/>
    <dgm:cxn modelId="{B3F21A2E-C1D2-4FB1-AFA0-E275C3462262}" type="presOf" srcId="{19A29F38-BDE6-40A9-B8CB-FF16C9DB8C07}" destId="{1A86F984-A8F6-40DC-B9B9-CEEC80586954}" srcOrd="0" destOrd="0" presId="urn:microsoft.com/office/officeart/2005/8/layout/lProcess2"/>
    <dgm:cxn modelId="{F8E8712E-E403-47F3-8767-9781B046F3B6}" type="presOf" srcId="{D9C54FE8-17EF-4F8D-9C36-9AAD116FD90D}" destId="{60D503EF-7BE0-4E49-9AB9-DE09415E84D9}" srcOrd="0" destOrd="0" presId="urn:microsoft.com/office/officeart/2005/8/layout/lProcess2"/>
    <dgm:cxn modelId="{C864D02E-BBEA-46D8-AD1B-83EE2282B0B8}" srcId="{9895F321-646D-4B26-9796-C5192DAEEE79}" destId="{5E506F8D-105D-43F1-B449-0BAAE9C690D3}" srcOrd="3" destOrd="0" parTransId="{F88321AF-FADA-4369-8DD6-F48D6DFD4DD8}" sibTransId="{DC00F963-5AD0-4D4C-B629-FCE7F0C1750B}"/>
    <dgm:cxn modelId="{1F1B2C3B-AC49-4DE8-A686-378E478590E3}" srcId="{9895F321-646D-4B26-9796-C5192DAEEE79}" destId="{4BB95A81-14CD-4D7B-B289-7F6DF9F8DB80}" srcOrd="2" destOrd="0" parTransId="{08754CD3-A44B-470C-8442-E0353AD899CA}" sibTransId="{33A1D3A3-61D1-475D-B667-D1055D11E198}"/>
    <dgm:cxn modelId="{35D78A40-D692-45C7-88F3-1C51B8EDCAB0}" type="presOf" srcId="{A8EACE91-B558-475E-B391-D02B9DF423B5}" destId="{940ADF1B-7003-48B8-B492-4FE8B51EFF05}" srcOrd="0" destOrd="0" presId="urn:microsoft.com/office/officeart/2005/8/layout/lProcess2"/>
    <dgm:cxn modelId="{246AC55C-EFED-4501-9DE2-EA0BBDBF09A1}" type="presOf" srcId="{656AE2CA-9879-41DB-99BC-917671BDD5AF}" destId="{456F5B58-6EEB-4BEC-97D2-901CBBB8882C}" srcOrd="0" destOrd="0" presId="urn:microsoft.com/office/officeart/2005/8/layout/lProcess2"/>
    <dgm:cxn modelId="{EDEE0361-F5DF-4CBE-BF22-2E35E14F3EDC}" type="presOf" srcId="{A856F1AC-D7DD-42C2-9AC2-D3EADB803E66}" destId="{8D709B96-0C09-4605-8B28-22EB1A6FABCB}" srcOrd="0" destOrd="0" presId="urn:microsoft.com/office/officeart/2005/8/layout/lProcess2"/>
    <dgm:cxn modelId="{9ACFF544-FE21-404D-B6FC-BE0FE538F681}" type="presOf" srcId="{4E10B7AA-5CB0-4B5B-98FD-83317B419B6F}" destId="{616C94A5-1541-4CBF-A11E-DD5551C66375}" srcOrd="0" destOrd="0" presId="urn:microsoft.com/office/officeart/2005/8/layout/lProcess2"/>
    <dgm:cxn modelId="{F8A4C345-E2E7-45FB-B768-8D75B9FB3A74}" type="presOf" srcId="{AEB092FC-64CC-49B6-92D4-D1394FBFB9C1}" destId="{A4903DB6-46FC-4833-8F71-0597FE2A29AC}" srcOrd="0" destOrd="0" presId="urn:microsoft.com/office/officeart/2005/8/layout/lProcess2"/>
    <dgm:cxn modelId="{62D4F268-3A8C-4308-9E17-E6E7035F020D}" srcId="{24283E81-5C1D-4D74-AEF1-1D68E6ADC641}" destId="{AF818310-2C2E-48A5-A6A8-98038B9F6270}" srcOrd="0" destOrd="0" parTransId="{2053F7CF-EA8D-401D-AEC5-1F376D718D0C}" sibTransId="{C8ED9BD3-0C0A-473E-A185-71A6D4E61195}"/>
    <dgm:cxn modelId="{C1C29669-EA0E-4D5E-BE9E-DAAE7010EB8C}" type="presOf" srcId="{760F45D2-8405-428C-8DEC-D53ED6053F31}" destId="{E6EAD060-9522-46A0-AECB-36155385CE1B}" srcOrd="0" destOrd="0" presId="urn:microsoft.com/office/officeart/2005/8/layout/lProcess2"/>
    <dgm:cxn modelId="{C7C80A93-561D-41FC-9F44-45F94DBBA0C4}" srcId="{760F45D2-8405-428C-8DEC-D53ED6053F31}" destId="{9895F321-646D-4B26-9796-C5192DAEEE79}" srcOrd="0" destOrd="0" parTransId="{306DCFC9-E169-4EBC-8816-EAC3D63EEE84}" sibTransId="{CEAD5D73-B70F-4E4A-A101-6A91D5820333}"/>
    <dgm:cxn modelId="{6CFA419F-C664-4345-85FA-FA8CF7B96041}" type="presOf" srcId="{24283E81-5C1D-4D74-AEF1-1D68E6ADC641}" destId="{31B4C3AF-2DE8-468B-AB13-9D52388D71B3}" srcOrd="1" destOrd="0" presId="urn:microsoft.com/office/officeart/2005/8/layout/lProcess2"/>
    <dgm:cxn modelId="{8AC307A2-4995-4D65-9853-2CC4CE8919D0}" srcId="{9895F321-646D-4B26-9796-C5192DAEEE79}" destId="{A8EACE91-B558-475E-B391-D02B9DF423B5}" srcOrd="1" destOrd="0" parTransId="{06BE2630-369D-402B-B43D-C85A3CF9E531}" sibTransId="{3A15322A-CC75-45F3-A860-4A1C807E63CE}"/>
    <dgm:cxn modelId="{FC8EB8B1-43A1-4B5C-AD7D-76F645C09378}" srcId="{A856F1AC-D7DD-42C2-9AC2-D3EADB803E66}" destId="{9D78FF39-1DD8-4CCF-A3E0-7BEE4BEA8DE1}" srcOrd="0" destOrd="0" parTransId="{08A09066-0253-4FAB-90F9-EAB754D6219D}" sibTransId="{359F4761-E00A-4DBC-9757-C13BA4293A7F}"/>
    <dgm:cxn modelId="{B11096B2-AD57-42B3-BB3A-0BEE54E25435}" type="presOf" srcId="{A856F1AC-D7DD-42C2-9AC2-D3EADB803E66}" destId="{2BAC6A80-D38E-4F1F-880A-0290AEB94FD9}" srcOrd="1" destOrd="0" presId="urn:microsoft.com/office/officeart/2005/8/layout/lProcess2"/>
    <dgm:cxn modelId="{BCC507BA-FE89-4B9D-B122-59A95E6021FC}" type="presOf" srcId="{5E506F8D-105D-43F1-B449-0BAAE9C690D3}" destId="{EAF0E750-1CB9-4FB2-B774-F9D8FE6271A9}" srcOrd="0" destOrd="0" presId="urn:microsoft.com/office/officeart/2005/8/layout/lProcess2"/>
    <dgm:cxn modelId="{CD23DEC6-BB4B-4E3C-8D45-92C6277F5880}" srcId="{9895F321-646D-4B26-9796-C5192DAEEE79}" destId="{4E10B7AA-5CB0-4B5B-98FD-83317B419B6F}" srcOrd="0" destOrd="0" parTransId="{CF46F379-F926-4AF7-8079-7D8CD4513BC0}" sibTransId="{352D031C-A770-430C-A9DC-412D7FC94E45}"/>
    <dgm:cxn modelId="{81455ADB-9456-43A2-BB17-141BA354B873}" srcId="{760F45D2-8405-428C-8DEC-D53ED6053F31}" destId="{24283E81-5C1D-4D74-AEF1-1D68E6ADC641}" srcOrd="1" destOrd="0" parTransId="{C87AE7AC-B1C7-4FA2-947E-E8F74A974BC6}" sibTransId="{25E34841-549C-44E3-925B-B84488D71092}"/>
    <dgm:cxn modelId="{A681F3DC-900C-4E2E-8941-414F41BAE27B}" type="presOf" srcId="{9895F321-646D-4B26-9796-C5192DAEEE79}" destId="{90602991-02DC-4173-980D-3FA7EA5CD555}" srcOrd="0" destOrd="0" presId="urn:microsoft.com/office/officeart/2005/8/layout/lProcess2"/>
    <dgm:cxn modelId="{764D9DED-9F50-4819-A482-F7F97C3E3420}" type="presOf" srcId="{9D78FF39-1DD8-4CCF-A3E0-7BEE4BEA8DE1}" destId="{62156FFD-3CD6-4E78-89FC-139A54292C85}" srcOrd="0" destOrd="0" presId="urn:microsoft.com/office/officeart/2005/8/layout/lProcess2"/>
    <dgm:cxn modelId="{46DA8EEE-95A1-4353-9105-B28B2738BA89}" srcId="{760F45D2-8405-428C-8DEC-D53ED6053F31}" destId="{A856F1AC-D7DD-42C2-9AC2-D3EADB803E66}" srcOrd="2" destOrd="0" parTransId="{0699854B-6C47-4B2E-B42D-CEDC5C106595}" sibTransId="{1C0D7C30-E925-4533-A3F2-14E807F58162}"/>
    <dgm:cxn modelId="{D44D0CF5-CBA5-4FBA-8004-ADD9D8EF5A8D}" type="presOf" srcId="{AF818310-2C2E-48A5-A6A8-98038B9F6270}" destId="{EB74C648-7AE5-4541-A34B-9E4B769776D4}" srcOrd="0" destOrd="0" presId="urn:microsoft.com/office/officeart/2005/8/layout/lProcess2"/>
    <dgm:cxn modelId="{14E822F8-B5BC-43E2-85C0-20170C506C3F}" type="presOf" srcId="{24283E81-5C1D-4D74-AEF1-1D68E6ADC641}" destId="{4DEF039C-FB16-4FCB-8E8C-815D7BB1A37E}" srcOrd="0" destOrd="0" presId="urn:microsoft.com/office/officeart/2005/8/layout/lProcess2"/>
    <dgm:cxn modelId="{F2BB6EFF-AC23-4D49-9EC5-3FCBA515500B}" srcId="{24283E81-5C1D-4D74-AEF1-1D68E6ADC641}" destId="{D9C54FE8-17EF-4F8D-9C36-9AAD116FD90D}" srcOrd="1" destOrd="0" parTransId="{7438D527-661A-46B7-8F5A-3369D9973EC4}" sibTransId="{033240BF-3751-4917-BF01-94D490CF459C}"/>
    <dgm:cxn modelId="{2BF22A4B-F69C-4AB0-955E-64459086CDDC}" type="presParOf" srcId="{E6EAD060-9522-46A0-AECB-36155385CE1B}" destId="{ADB18B29-C003-48F8-8359-3BA6B6095A2B}" srcOrd="0" destOrd="0" presId="urn:microsoft.com/office/officeart/2005/8/layout/lProcess2"/>
    <dgm:cxn modelId="{B9CF8CC4-F46C-4F16-8E56-064F2110E432}" type="presParOf" srcId="{ADB18B29-C003-48F8-8359-3BA6B6095A2B}" destId="{90602991-02DC-4173-980D-3FA7EA5CD555}" srcOrd="0" destOrd="0" presId="urn:microsoft.com/office/officeart/2005/8/layout/lProcess2"/>
    <dgm:cxn modelId="{043EFEF2-EC58-4EA2-8289-6847EFAB6123}" type="presParOf" srcId="{ADB18B29-C003-48F8-8359-3BA6B6095A2B}" destId="{36EF9E49-BA99-4258-B7BE-2AC16B69D0C2}" srcOrd="1" destOrd="0" presId="urn:microsoft.com/office/officeart/2005/8/layout/lProcess2"/>
    <dgm:cxn modelId="{3A71965A-60E1-4C0F-81B7-92ACB1915BC5}" type="presParOf" srcId="{ADB18B29-C003-48F8-8359-3BA6B6095A2B}" destId="{6527E5AE-2CA7-4902-A942-39782B374243}" srcOrd="2" destOrd="0" presId="urn:microsoft.com/office/officeart/2005/8/layout/lProcess2"/>
    <dgm:cxn modelId="{30B97BE3-4726-40E6-AC86-C92892FD0CE8}" type="presParOf" srcId="{6527E5AE-2CA7-4902-A942-39782B374243}" destId="{9C5CCE2F-EA3D-4A6E-A881-E306A8DA8FE2}" srcOrd="0" destOrd="0" presId="urn:microsoft.com/office/officeart/2005/8/layout/lProcess2"/>
    <dgm:cxn modelId="{07A5ACFA-65DF-47CC-BAFE-3FF7FC89AD79}" type="presParOf" srcId="{9C5CCE2F-EA3D-4A6E-A881-E306A8DA8FE2}" destId="{616C94A5-1541-4CBF-A11E-DD5551C66375}" srcOrd="0" destOrd="0" presId="urn:microsoft.com/office/officeart/2005/8/layout/lProcess2"/>
    <dgm:cxn modelId="{F12264DE-21F1-4073-B0DB-0A24C1768FF6}" type="presParOf" srcId="{9C5CCE2F-EA3D-4A6E-A881-E306A8DA8FE2}" destId="{1FF60708-61FA-4B23-AFD8-44126C5890C7}" srcOrd="1" destOrd="0" presId="urn:microsoft.com/office/officeart/2005/8/layout/lProcess2"/>
    <dgm:cxn modelId="{9E83BF80-70D7-4561-BD0E-6240BD78FE7C}" type="presParOf" srcId="{9C5CCE2F-EA3D-4A6E-A881-E306A8DA8FE2}" destId="{940ADF1B-7003-48B8-B492-4FE8B51EFF05}" srcOrd="2" destOrd="0" presId="urn:microsoft.com/office/officeart/2005/8/layout/lProcess2"/>
    <dgm:cxn modelId="{ABCCA45B-4D60-4E80-8301-923F414599B8}" type="presParOf" srcId="{9C5CCE2F-EA3D-4A6E-A881-E306A8DA8FE2}" destId="{B7608D1B-0473-4171-9FB1-E6CA1A119857}" srcOrd="3" destOrd="0" presId="urn:microsoft.com/office/officeart/2005/8/layout/lProcess2"/>
    <dgm:cxn modelId="{2FDF8E9A-2E96-4AD6-9968-ACE1395C9923}" type="presParOf" srcId="{9C5CCE2F-EA3D-4A6E-A881-E306A8DA8FE2}" destId="{FA251E52-88AC-4DA9-90D2-751019C63863}" srcOrd="4" destOrd="0" presId="urn:microsoft.com/office/officeart/2005/8/layout/lProcess2"/>
    <dgm:cxn modelId="{05D13298-9D4D-4941-B703-790938927E33}" type="presParOf" srcId="{9C5CCE2F-EA3D-4A6E-A881-E306A8DA8FE2}" destId="{E97E97EA-154B-4E74-848F-2CDF6D54E290}" srcOrd="5" destOrd="0" presId="urn:microsoft.com/office/officeart/2005/8/layout/lProcess2"/>
    <dgm:cxn modelId="{28BA077F-CBB1-4710-A9DF-D4EEF31BBC99}" type="presParOf" srcId="{9C5CCE2F-EA3D-4A6E-A881-E306A8DA8FE2}" destId="{EAF0E750-1CB9-4FB2-B774-F9D8FE6271A9}" srcOrd="6" destOrd="0" presId="urn:microsoft.com/office/officeart/2005/8/layout/lProcess2"/>
    <dgm:cxn modelId="{BC7102E3-1C48-4033-BCEA-B6F9AB0820E0}" type="presParOf" srcId="{E6EAD060-9522-46A0-AECB-36155385CE1B}" destId="{17384AFE-1961-474B-8EE3-848B44373D0F}" srcOrd="1" destOrd="0" presId="urn:microsoft.com/office/officeart/2005/8/layout/lProcess2"/>
    <dgm:cxn modelId="{BDAB6ADA-91CC-495C-BDAD-FF59434096FB}" type="presParOf" srcId="{E6EAD060-9522-46A0-AECB-36155385CE1B}" destId="{6A97C798-082F-4904-B24F-C629901928E8}" srcOrd="2" destOrd="0" presId="urn:microsoft.com/office/officeart/2005/8/layout/lProcess2"/>
    <dgm:cxn modelId="{0018B4DC-CEEE-4157-96BA-07E786BFDB00}" type="presParOf" srcId="{6A97C798-082F-4904-B24F-C629901928E8}" destId="{4DEF039C-FB16-4FCB-8E8C-815D7BB1A37E}" srcOrd="0" destOrd="0" presId="urn:microsoft.com/office/officeart/2005/8/layout/lProcess2"/>
    <dgm:cxn modelId="{D58F22F0-0204-4404-B098-DF1B13923010}" type="presParOf" srcId="{6A97C798-082F-4904-B24F-C629901928E8}" destId="{31B4C3AF-2DE8-468B-AB13-9D52388D71B3}" srcOrd="1" destOrd="0" presId="urn:microsoft.com/office/officeart/2005/8/layout/lProcess2"/>
    <dgm:cxn modelId="{5F7C3C8A-E767-4A54-A667-BF9D8A23960C}" type="presParOf" srcId="{6A97C798-082F-4904-B24F-C629901928E8}" destId="{96256804-526D-455D-8D06-D4246262E6FC}" srcOrd="2" destOrd="0" presId="urn:microsoft.com/office/officeart/2005/8/layout/lProcess2"/>
    <dgm:cxn modelId="{638A5002-C691-4BCE-808F-28ADC9025C5D}" type="presParOf" srcId="{96256804-526D-455D-8D06-D4246262E6FC}" destId="{AD23AD36-BF27-4ED0-82F0-AD7191CE6AC3}" srcOrd="0" destOrd="0" presId="urn:microsoft.com/office/officeart/2005/8/layout/lProcess2"/>
    <dgm:cxn modelId="{DA095E69-72C0-42F5-B5CC-AE1D5CC23B36}" type="presParOf" srcId="{AD23AD36-BF27-4ED0-82F0-AD7191CE6AC3}" destId="{EB74C648-7AE5-4541-A34B-9E4B769776D4}" srcOrd="0" destOrd="0" presId="urn:microsoft.com/office/officeart/2005/8/layout/lProcess2"/>
    <dgm:cxn modelId="{962DABD1-45DD-429A-819C-C62EDB973453}" type="presParOf" srcId="{AD23AD36-BF27-4ED0-82F0-AD7191CE6AC3}" destId="{932925E4-62D5-4B7F-A380-BA1DACE4BFAE}" srcOrd="1" destOrd="0" presId="urn:microsoft.com/office/officeart/2005/8/layout/lProcess2"/>
    <dgm:cxn modelId="{FCFFD9FC-5FBE-4A6A-8237-7EE91B23DD5E}" type="presParOf" srcId="{AD23AD36-BF27-4ED0-82F0-AD7191CE6AC3}" destId="{60D503EF-7BE0-4E49-9AB9-DE09415E84D9}" srcOrd="2" destOrd="0" presId="urn:microsoft.com/office/officeart/2005/8/layout/lProcess2"/>
    <dgm:cxn modelId="{E5D71860-6D65-4AA5-A189-25FCA35D75C0}" type="presParOf" srcId="{AD23AD36-BF27-4ED0-82F0-AD7191CE6AC3}" destId="{4D42531B-1847-4E41-B6B7-0A5DC12F250E}" srcOrd="3" destOrd="0" presId="urn:microsoft.com/office/officeart/2005/8/layout/lProcess2"/>
    <dgm:cxn modelId="{F4D4F725-0C60-438C-B3D7-18AC19FF4F20}" type="presParOf" srcId="{AD23AD36-BF27-4ED0-82F0-AD7191CE6AC3}" destId="{1A86F984-A8F6-40DC-B9B9-CEEC80586954}" srcOrd="4" destOrd="0" presId="urn:microsoft.com/office/officeart/2005/8/layout/lProcess2"/>
    <dgm:cxn modelId="{8003297A-CBB3-4F29-9745-87B9A8583AEC}" type="presParOf" srcId="{E6EAD060-9522-46A0-AECB-36155385CE1B}" destId="{5A00AA62-53B2-4157-B08B-68956A111CF1}" srcOrd="3" destOrd="0" presId="urn:microsoft.com/office/officeart/2005/8/layout/lProcess2"/>
    <dgm:cxn modelId="{9625356F-A05C-48C0-927D-CF54AA5B61E6}" type="presParOf" srcId="{E6EAD060-9522-46A0-AECB-36155385CE1B}" destId="{8BB8A762-DB1A-457C-A2D8-25BE561AE095}" srcOrd="4" destOrd="0" presId="urn:microsoft.com/office/officeart/2005/8/layout/lProcess2"/>
    <dgm:cxn modelId="{FB2E8183-7AAD-45FF-B53D-BB46303D1B1E}" type="presParOf" srcId="{8BB8A762-DB1A-457C-A2D8-25BE561AE095}" destId="{8D709B96-0C09-4605-8B28-22EB1A6FABCB}" srcOrd="0" destOrd="0" presId="urn:microsoft.com/office/officeart/2005/8/layout/lProcess2"/>
    <dgm:cxn modelId="{2CC3425D-C576-454D-AFA2-31EAB03BA5D2}" type="presParOf" srcId="{8BB8A762-DB1A-457C-A2D8-25BE561AE095}" destId="{2BAC6A80-D38E-4F1F-880A-0290AEB94FD9}" srcOrd="1" destOrd="0" presId="urn:microsoft.com/office/officeart/2005/8/layout/lProcess2"/>
    <dgm:cxn modelId="{4275D012-724F-406B-8F46-94171C44161D}" type="presParOf" srcId="{8BB8A762-DB1A-457C-A2D8-25BE561AE095}" destId="{466350CD-9795-4111-8D4D-9BA371186A9C}" srcOrd="2" destOrd="0" presId="urn:microsoft.com/office/officeart/2005/8/layout/lProcess2"/>
    <dgm:cxn modelId="{8A2B37C7-BD3B-49C0-A921-E0E3B67F13BB}" type="presParOf" srcId="{466350CD-9795-4111-8D4D-9BA371186A9C}" destId="{398E6324-D207-408B-9946-BF67D7A69AD5}" srcOrd="0" destOrd="0" presId="urn:microsoft.com/office/officeart/2005/8/layout/lProcess2"/>
    <dgm:cxn modelId="{3D078208-9E3E-4C11-BE42-B54D6EABA361}" type="presParOf" srcId="{398E6324-D207-408B-9946-BF67D7A69AD5}" destId="{62156FFD-3CD6-4E78-89FC-139A54292C85}" srcOrd="0" destOrd="0" presId="urn:microsoft.com/office/officeart/2005/8/layout/lProcess2"/>
    <dgm:cxn modelId="{CEFBF078-212F-445A-8790-3D978C2F3ACA}" type="presParOf" srcId="{398E6324-D207-408B-9946-BF67D7A69AD5}" destId="{EA7EF6AA-6137-4F57-87CC-433569ACD9D3}" srcOrd="1" destOrd="0" presId="urn:microsoft.com/office/officeart/2005/8/layout/lProcess2"/>
    <dgm:cxn modelId="{56754FF6-906B-4923-AE61-8AB8DB045465}" type="presParOf" srcId="{398E6324-D207-408B-9946-BF67D7A69AD5}" destId="{456F5B58-6EEB-4BEC-97D2-901CBBB8882C}" srcOrd="2" destOrd="0" presId="urn:microsoft.com/office/officeart/2005/8/layout/lProcess2"/>
    <dgm:cxn modelId="{DFA13EB6-E2D8-497C-A611-360C3A40B33A}" type="presParOf" srcId="{398E6324-D207-408B-9946-BF67D7A69AD5}" destId="{C1313D7C-9216-47A4-8C68-A368B9A1ADD7}" srcOrd="3" destOrd="0" presId="urn:microsoft.com/office/officeart/2005/8/layout/lProcess2"/>
    <dgm:cxn modelId="{6CE44C42-B8FF-4E0A-A3E1-1B099DFA9799}" type="presParOf" srcId="{398E6324-D207-408B-9946-BF67D7A69AD5}" destId="{A4903DB6-46FC-4833-8F71-0597FE2A29AC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84615C-73AF-475A-A761-4A6EB51A5A70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E9B4D12E-5FB0-43DA-BE80-7EB46CDBA0B8}">
      <dgm:prSet phldrT="[Text]" phldr="0" custT="1"/>
      <dgm:spPr/>
      <dgm:t>
        <a:bodyPr/>
        <a:lstStyle/>
        <a:p>
          <a:r>
            <a:rPr lang="sv-SE" sz="2800"/>
            <a:t>Planering och budget</a:t>
          </a:r>
        </a:p>
      </dgm:t>
    </dgm:pt>
    <dgm:pt modelId="{791FC9F9-FB77-4BEE-AC11-333A2741CEE0}" type="parTrans" cxnId="{29769A70-9383-4918-B935-E7CD958BE54C}">
      <dgm:prSet/>
      <dgm:spPr/>
      <dgm:t>
        <a:bodyPr/>
        <a:lstStyle/>
        <a:p>
          <a:endParaRPr lang="sv-SE" sz="2800"/>
        </a:p>
      </dgm:t>
    </dgm:pt>
    <dgm:pt modelId="{696AEF46-06EB-4420-9DA1-8CFE16D37EC5}" type="sibTrans" cxnId="{29769A70-9383-4918-B935-E7CD958BE54C}">
      <dgm:prSet/>
      <dgm:spPr/>
      <dgm:t>
        <a:bodyPr/>
        <a:lstStyle/>
        <a:p>
          <a:endParaRPr lang="sv-SE" sz="2800"/>
        </a:p>
      </dgm:t>
    </dgm:pt>
    <dgm:pt modelId="{20154D91-43D3-43A7-A84E-EDE3FB2279E3}">
      <dgm:prSet phldrT="[Text]" phldr="0" custT="1"/>
      <dgm:spPr/>
      <dgm:t>
        <a:bodyPr/>
        <a:lstStyle/>
        <a:p>
          <a:r>
            <a:rPr lang="sv-SE" sz="900" b="1"/>
            <a:t>Vision/strategi </a:t>
          </a:r>
          <a:r>
            <a:rPr lang="sv-SE" sz="900"/>
            <a:t>(långsiktiga styrdokument)</a:t>
          </a:r>
          <a:br>
            <a:rPr lang="sv-SE" sz="900"/>
          </a:br>
          <a:br>
            <a:rPr lang="sv-SE" sz="900"/>
          </a:br>
          <a:r>
            <a:rPr lang="sv-SE" sz="900" b="1"/>
            <a:t>Regeringens budgetproposition och regleringsbrev</a:t>
          </a:r>
        </a:p>
      </dgm:t>
    </dgm:pt>
    <dgm:pt modelId="{53D8950B-9800-48B9-902D-BC759E4EDF74}" type="parTrans" cxnId="{2885B363-4418-4792-B6BD-34B98D0975C4}">
      <dgm:prSet/>
      <dgm:spPr/>
      <dgm:t>
        <a:bodyPr/>
        <a:lstStyle/>
        <a:p>
          <a:endParaRPr lang="sv-SE" sz="2800"/>
        </a:p>
      </dgm:t>
    </dgm:pt>
    <dgm:pt modelId="{08A233DF-18B7-4A60-96BE-F8FC4DF8A69C}" type="sibTrans" cxnId="{2885B363-4418-4792-B6BD-34B98D0975C4}">
      <dgm:prSet/>
      <dgm:spPr/>
      <dgm:t>
        <a:bodyPr/>
        <a:lstStyle/>
        <a:p>
          <a:endParaRPr lang="sv-SE" sz="2800"/>
        </a:p>
      </dgm:t>
    </dgm:pt>
    <dgm:pt modelId="{AB15216C-8D0D-481A-A82A-819A9497531E}">
      <dgm:prSet phldrT="[Text]" phldr="0" custT="1"/>
      <dgm:spPr/>
      <dgm:t>
        <a:bodyPr/>
        <a:lstStyle/>
        <a:p>
          <a:pPr rtl="0"/>
          <a:r>
            <a:rPr lang="sv-SE" sz="900" b="1"/>
            <a:t>Verksamhetsplan</a:t>
          </a:r>
          <a:r>
            <a:rPr lang="sv-SE" sz="900"/>
            <a:t> </a:t>
          </a:r>
          <a:r>
            <a:rPr lang="sv-SE" sz="900">
              <a:latin typeface="Arial"/>
            </a:rPr>
            <a:t>inkl. Planeringsf.</a:t>
          </a:r>
          <a:endParaRPr lang="sv-SE" sz="900"/>
        </a:p>
        <a:p>
          <a:r>
            <a:rPr lang="sv-SE" sz="900">
              <a:highlight>
                <a:srgbClr val="FFFF00"/>
              </a:highlight>
            </a:rPr>
            <a:t>3-årig</a:t>
          </a:r>
          <a:br>
            <a:rPr lang="sv-SE" sz="900"/>
          </a:br>
          <a:r>
            <a:rPr lang="sv-SE" sz="900"/>
            <a:t>(revideras årligen i </a:t>
          </a:r>
          <a:r>
            <a:rPr lang="sv-SE" sz="900">
              <a:highlight>
                <a:srgbClr val="FFFF00"/>
              </a:highlight>
            </a:rPr>
            <a:t>December</a:t>
          </a:r>
          <a:r>
            <a:rPr lang="sv-SE" sz="900"/>
            <a:t>)</a:t>
          </a:r>
          <a:endParaRPr lang="sv-SE" sz="900" dirty="0"/>
        </a:p>
      </dgm:t>
    </dgm:pt>
    <dgm:pt modelId="{1371EF2C-63B0-4E68-BC7E-31EC5811AFD7}" type="parTrans" cxnId="{F9493746-A899-4271-88CD-96EA6265F2CD}">
      <dgm:prSet/>
      <dgm:spPr/>
      <dgm:t>
        <a:bodyPr/>
        <a:lstStyle/>
        <a:p>
          <a:endParaRPr lang="sv-SE" sz="2800"/>
        </a:p>
      </dgm:t>
    </dgm:pt>
    <dgm:pt modelId="{1AAC7A62-7304-4CED-981A-B687B0BF7A4F}" type="sibTrans" cxnId="{F9493746-A899-4271-88CD-96EA6265F2CD}">
      <dgm:prSet/>
      <dgm:spPr/>
      <dgm:t>
        <a:bodyPr/>
        <a:lstStyle/>
        <a:p>
          <a:endParaRPr lang="sv-SE" sz="2800"/>
        </a:p>
      </dgm:t>
    </dgm:pt>
    <dgm:pt modelId="{805C3086-248D-41F6-A4AC-BC117604F1B2}">
      <dgm:prSet phldrT="[Text]" phldr="0" custT="1"/>
      <dgm:spPr/>
      <dgm:t>
        <a:bodyPr/>
        <a:lstStyle/>
        <a:p>
          <a:r>
            <a:rPr lang="sv-SE" sz="3200"/>
            <a:t>Uppföljning</a:t>
          </a:r>
        </a:p>
      </dgm:t>
    </dgm:pt>
    <dgm:pt modelId="{1C9D7F6E-AAE4-452F-8F57-BCF18851C6D2}" type="parTrans" cxnId="{85C65AD1-38B3-4104-9A55-738BBB2370D4}">
      <dgm:prSet/>
      <dgm:spPr/>
      <dgm:t>
        <a:bodyPr/>
        <a:lstStyle/>
        <a:p>
          <a:endParaRPr lang="sv-SE" sz="2800"/>
        </a:p>
      </dgm:t>
    </dgm:pt>
    <dgm:pt modelId="{DA028C64-6A53-4855-9B98-C4CE4576EA23}" type="sibTrans" cxnId="{85C65AD1-38B3-4104-9A55-738BBB2370D4}">
      <dgm:prSet/>
      <dgm:spPr/>
      <dgm:t>
        <a:bodyPr/>
        <a:lstStyle/>
        <a:p>
          <a:endParaRPr lang="sv-SE" sz="2800"/>
        </a:p>
      </dgm:t>
    </dgm:pt>
    <dgm:pt modelId="{28D35C11-655E-4C33-A083-CC142C90C902}">
      <dgm:prSet phldrT="[Text]" phldr="0" custT="1"/>
      <dgm:spPr/>
      <dgm:t>
        <a:bodyPr/>
        <a:lstStyle/>
        <a:p>
          <a:r>
            <a:rPr lang="sv-SE" sz="900" b="1"/>
            <a:t>Verksamhetsdialoger</a:t>
          </a:r>
          <a:br>
            <a:rPr lang="sv-SE" sz="900" b="1"/>
          </a:br>
          <a:r>
            <a:rPr lang="sv-SE" sz="900" b="0" strike="noStrike">
              <a:solidFill>
                <a:schemeClr val="tx1"/>
              </a:solidFill>
            </a:rPr>
            <a:t>Vår Maj-Juni</a:t>
          </a:r>
          <a:br>
            <a:rPr lang="sv-SE" sz="900" b="0"/>
          </a:br>
          <a:r>
            <a:rPr lang="sv-SE" sz="900" b="0"/>
            <a:t>Höst Oktober-November</a:t>
          </a:r>
          <a:br>
            <a:rPr lang="sv-SE" sz="900" b="0"/>
          </a:br>
          <a:r>
            <a:rPr lang="sv-SE" sz="900" b="0"/>
            <a:t>Löpande</a:t>
          </a:r>
          <a:endParaRPr lang="sv-SE" sz="900" b="0" dirty="0"/>
        </a:p>
      </dgm:t>
    </dgm:pt>
    <dgm:pt modelId="{E61F9511-04DA-429D-8A1C-67AACA9C6BF8}" type="parTrans" cxnId="{D10C0526-9EEC-4969-B621-EF5D03AB6912}">
      <dgm:prSet/>
      <dgm:spPr/>
      <dgm:t>
        <a:bodyPr/>
        <a:lstStyle/>
        <a:p>
          <a:endParaRPr lang="sv-SE" sz="2800"/>
        </a:p>
      </dgm:t>
    </dgm:pt>
    <dgm:pt modelId="{6C5C6BCA-4E4F-48CD-A5E9-2A69026C8186}" type="sibTrans" cxnId="{D10C0526-9EEC-4969-B621-EF5D03AB6912}">
      <dgm:prSet/>
      <dgm:spPr/>
      <dgm:t>
        <a:bodyPr/>
        <a:lstStyle/>
        <a:p>
          <a:endParaRPr lang="sv-SE" sz="2800"/>
        </a:p>
      </dgm:t>
    </dgm:pt>
    <dgm:pt modelId="{9C69297B-7AD1-4376-9015-01AD1C8D2E67}">
      <dgm:prSet phldrT="[Text]" phldr="0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pPr rtl="0"/>
          <a:r>
            <a:rPr lang="sv-SE" sz="900">
              <a:latin typeface="Arial"/>
            </a:rPr>
            <a:t>Prognos + Delår</a:t>
          </a:r>
          <a:endParaRPr lang="sv-SE" sz="900" dirty="0"/>
        </a:p>
      </dgm:t>
    </dgm:pt>
    <dgm:pt modelId="{D172A94B-AFAC-4CB0-9480-ECD94F66DDBE}" type="parTrans" cxnId="{E0B6AF32-679B-401D-90DC-D98EC83D3F5D}">
      <dgm:prSet/>
      <dgm:spPr/>
      <dgm:t>
        <a:bodyPr/>
        <a:lstStyle/>
        <a:p>
          <a:endParaRPr lang="sv-SE" sz="2800"/>
        </a:p>
      </dgm:t>
    </dgm:pt>
    <dgm:pt modelId="{1BB54FA1-4AB9-4FCE-B258-BB1C9CB2322D}" type="sibTrans" cxnId="{E0B6AF32-679B-401D-90DC-D98EC83D3F5D}">
      <dgm:prSet/>
      <dgm:spPr/>
      <dgm:t>
        <a:bodyPr/>
        <a:lstStyle/>
        <a:p>
          <a:endParaRPr lang="sv-SE" sz="2800"/>
        </a:p>
      </dgm:t>
    </dgm:pt>
    <dgm:pt modelId="{BC69FE8B-FF2F-4083-A987-344C92E7414E}">
      <dgm:prSet phldrT="[Text]" phldr="0" custT="1"/>
      <dgm:spPr/>
      <dgm:t>
        <a:bodyPr/>
        <a:lstStyle/>
        <a:p>
          <a:r>
            <a:rPr lang="sv-SE" sz="900" b="1"/>
            <a:t>Aktivitetsplan</a:t>
          </a:r>
          <a:br>
            <a:rPr lang="sv-SE" sz="900"/>
          </a:br>
          <a:r>
            <a:rPr lang="sv-SE" sz="900"/>
            <a:t>1-årig</a:t>
          </a:r>
          <a:br>
            <a:rPr lang="sv-SE" sz="900"/>
          </a:br>
          <a:r>
            <a:rPr lang="sv-SE" sz="900"/>
            <a:t>(årligen)</a:t>
          </a:r>
          <a:br>
            <a:rPr lang="sv-SE" sz="900"/>
          </a:br>
          <a:r>
            <a:rPr lang="sv-SE" sz="900"/>
            <a:t>Januari-Februari</a:t>
          </a:r>
        </a:p>
      </dgm:t>
    </dgm:pt>
    <dgm:pt modelId="{5423A19C-6D81-45A3-9EDE-FF29E9F5F17B}" type="parTrans" cxnId="{FC43FC4C-A23B-4CAC-9E4C-DEC1CC8B808C}">
      <dgm:prSet/>
      <dgm:spPr/>
      <dgm:t>
        <a:bodyPr/>
        <a:lstStyle/>
        <a:p>
          <a:endParaRPr lang="sv-SE" sz="2800"/>
        </a:p>
      </dgm:t>
    </dgm:pt>
    <dgm:pt modelId="{EA5E0207-FCF6-4238-914C-827410F037BA}" type="sibTrans" cxnId="{FC43FC4C-A23B-4CAC-9E4C-DEC1CC8B808C}">
      <dgm:prSet/>
      <dgm:spPr/>
      <dgm:t>
        <a:bodyPr/>
        <a:lstStyle/>
        <a:p>
          <a:endParaRPr lang="sv-SE" sz="2800"/>
        </a:p>
      </dgm:t>
    </dgm:pt>
    <dgm:pt modelId="{C36EDDBD-3A84-4094-859D-1BF2B10435FE}">
      <dgm:prSet phldrT="[Text]" phldr="0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pPr rtl="0"/>
          <a:r>
            <a:rPr lang="sv-SE" sz="900" b="1"/>
            <a:t>Budgetunderlag</a:t>
          </a:r>
          <a:br>
            <a:rPr lang="sv-SE" sz="900" b="1"/>
          </a:br>
          <a:r>
            <a:rPr lang="sv-SE" sz="900" b="1"/>
            <a:t>2028-2030</a:t>
          </a:r>
          <a:br>
            <a:rPr lang="sv-SE" sz="900" b="1"/>
          </a:br>
          <a:br>
            <a:rPr lang="sv-SE" sz="900" b="1"/>
          </a:br>
          <a:r>
            <a:rPr lang="sv-SE" sz="900" b="1"/>
            <a:t>(</a:t>
          </a:r>
          <a:r>
            <a:rPr lang="sv-SE" sz="900" b="0"/>
            <a:t>Planerings-förutsättningar)</a:t>
          </a:r>
          <a:br>
            <a:rPr lang="sv-SE" sz="900" b="0"/>
          </a:br>
          <a:r>
            <a:rPr lang="sv-SE" sz="900" b="0"/>
            <a:t>Februari</a:t>
          </a:r>
          <a:r>
            <a:rPr lang="sv-SE" sz="900" b="0">
              <a:latin typeface="Arial"/>
            </a:rPr>
            <a:t> </a:t>
          </a:r>
          <a:r>
            <a:rPr lang="sv-SE" sz="900" b="1">
              <a:latin typeface="Arial"/>
            </a:rPr>
            <a:t>Centralt</a:t>
          </a:r>
          <a:endParaRPr lang="sv-SE" sz="900" b="1" dirty="0"/>
        </a:p>
      </dgm:t>
    </dgm:pt>
    <dgm:pt modelId="{486CE59A-1454-482A-96A4-01A7F6C51187}" type="parTrans" cxnId="{FBACDF98-AD9B-4D1F-8903-D96F2306A847}">
      <dgm:prSet/>
      <dgm:spPr/>
      <dgm:t>
        <a:bodyPr/>
        <a:lstStyle/>
        <a:p>
          <a:endParaRPr lang="sv-SE" sz="2800"/>
        </a:p>
      </dgm:t>
    </dgm:pt>
    <dgm:pt modelId="{0409FC29-0246-4FEE-BF51-F0AD7CA1DBCC}" type="sibTrans" cxnId="{FBACDF98-AD9B-4D1F-8903-D96F2306A847}">
      <dgm:prSet/>
      <dgm:spPr/>
      <dgm:t>
        <a:bodyPr/>
        <a:lstStyle/>
        <a:p>
          <a:endParaRPr lang="sv-SE" sz="2800"/>
        </a:p>
      </dgm:t>
    </dgm:pt>
    <dgm:pt modelId="{EDFB48B0-6683-42E8-BD10-EED2DF447D5E}">
      <dgm:prSet phldrT="[Text]" phldr="0" custT="1"/>
      <dgm:spPr/>
      <dgm:t>
        <a:bodyPr/>
        <a:lstStyle/>
        <a:p>
          <a:r>
            <a:rPr lang="sv-SE" sz="900"/>
            <a:t>Årsbokslut</a:t>
          </a:r>
        </a:p>
      </dgm:t>
    </dgm:pt>
    <dgm:pt modelId="{9401AF81-61A1-4A2C-B766-0BB99E8DB3A2}" type="parTrans" cxnId="{2BD50697-8CE9-4DCB-9835-8E998FAD3AB1}">
      <dgm:prSet/>
      <dgm:spPr/>
      <dgm:t>
        <a:bodyPr/>
        <a:lstStyle/>
        <a:p>
          <a:endParaRPr lang="sv-SE"/>
        </a:p>
      </dgm:t>
    </dgm:pt>
    <dgm:pt modelId="{3F58DF03-61F5-403D-9512-D993BCEF2BFE}" type="sibTrans" cxnId="{2BD50697-8CE9-4DCB-9835-8E998FAD3AB1}">
      <dgm:prSet/>
      <dgm:spPr/>
      <dgm:t>
        <a:bodyPr/>
        <a:lstStyle/>
        <a:p>
          <a:endParaRPr lang="sv-SE"/>
        </a:p>
      </dgm:t>
    </dgm:pt>
    <dgm:pt modelId="{5C51E1A7-FE12-4302-86E7-CB99C6C89935}" type="pres">
      <dgm:prSet presAssocID="{0D84615C-73AF-475A-A761-4A6EB51A5A7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F49056D-0AF1-4876-9622-1B9973135F41}" type="pres">
      <dgm:prSet presAssocID="{E9B4D12E-5FB0-43DA-BE80-7EB46CDBA0B8}" presName="root" presStyleCnt="0"/>
      <dgm:spPr/>
    </dgm:pt>
    <dgm:pt modelId="{85B70521-4DD8-4141-9A9E-9C56BFB82499}" type="pres">
      <dgm:prSet presAssocID="{E9B4D12E-5FB0-43DA-BE80-7EB46CDBA0B8}" presName="rootComposite" presStyleCnt="0"/>
      <dgm:spPr/>
    </dgm:pt>
    <dgm:pt modelId="{8E5762B5-8F9D-4951-8F9B-B17F69FD2260}" type="pres">
      <dgm:prSet presAssocID="{E9B4D12E-5FB0-43DA-BE80-7EB46CDBA0B8}" presName="rootText" presStyleLbl="node1" presStyleIdx="0" presStyleCnt="2" custScaleX="181152"/>
      <dgm:spPr/>
    </dgm:pt>
    <dgm:pt modelId="{CE4546C1-8441-4558-9D2A-4C265540E06E}" type="pres">
      <dgm:prSet presAssocID="{E9B4D12E-5FB0-43DA-BE80-7EB46CDBA0B8}" presName="rootConnector" presStyleLbl="node1" presStyleIdx="0" presStyleCnt="2"/>
      <dgm:spPr/>
    </dgm:pt>
    <dgm:pt modelId="{4F3E8B4A-36DC-4085-8292-269CD738BB41}" type="pres">
      <dgm:prSet presAssocID="{E9B4D12E-5FB0-43DA-BE80-7EB46CDBA0B8}" presName="childShape" presStyleCnt="0"/>
      <dgm:spPr/>
    </dgm:pt>
    <dgm:pt modelId="{E68C862A-6E57-4569-B148-4F824EFECCE5}" type="pres">
      <dgm:prSet presAssocID="{53D8950B-9800-48B9-902D-BC759E4EDF74}" presName="Name13" presStyleLbl="parChTrans1D2" presStyleIdx="0" presStyleCnt="7"/>
      <dgm:spPr/>
    </dgm:pt>
    <dgm:pt modelId="{DC75D5EA-717C-438D-B880-CA373755D26E}" type="pres">
      <dgm:prSet presAssocID="{20154D91-43D3-43A7-A84E-EDE3FB2279E3}" presName="childText" presStyleLbl="bgAcc1" presStyleIdx="0" presStyleCnt="7" custScaleX="109294" custScaleY="125000">
        <dgm:presLayoutVars>
          <dgm:bulletEnabled val="1"/>
        </dgm:presLayoutVars>
      </dgm:prSet>
      <dgm:spPr/>
    </dgm:pt>
    <dgm:pt modelId="{2AC9EF83-7D79-46DA-859A-862B56679C46}" type="pres">
      <dgm:prSet presAssocID="{486CE59A-1454-482A-96A4-01A7F6C51187}" presName="Name13" presStyleLbl="parChTrans1D2" presStyleIdx="1" presStyleCnt="7"/>
      <dgm:spPr/>
    </dgm:pt>
    <dgm:pt modelId="{6FA1D2BF-E728-4539-B490-75F1A4A28773}" type="pres">
      <dgm:prSet presAssocID="{C36EDDBD-3A84-4094-859D-1BF2B10435FE}" presName="childText" presStyleLbl="bgAcc1" presStyleIdx="1" presStyleCnt="7">
        <dgm:presLayoutVars>
          <dgm:bulletEnabled val="1"/>
        </dgm:presLayoutVars>
      </dgm:prSet>
      <dgm:spPr/>
    </dgm:pt>
    <dgm:pt modelId="{AA12F54F-38B2-4BBD-86EF-A180020050FC}" type="pres">
      <dgm:prSet presAssocID="{1371EF2C-63B0-4E68-BC7E-31EC5811AFD7}" presName="Name13" presStyleLbl="parChTrans1D2" presStyleIdx="2" presStyleCnt="7"/>
      <dgm:spPr/>
    </dgm:pt>
    <dgm:pt modelId="{1006734B-228B-4AC9-9B55-2A1C5FCD5C1C}" type="pres">
      <dgm:prSet presAssocID="{AB15216C-8D0D-481A-A82A-819A9497531E}" presName="childText" presStyleLbl="bgAcc1" presStyleIdx="2" presStyleCnt="7">
        <dgm:presLayoutVars>
          <dgm:bulletEnabled val="1"/>
        </dgm:presLayoutVars>
      </dgm:prSet>
      <dgm:spPr/>
    </dgm:pt>
    <dgm:pt modelId="{F379F6B4-862F-41EA-8066-74268F9F052F}" type="pres">
      <dgm:prSet presAssocID="{5423A19C-6D81-45A3-9EDE-FF29E9F5F17B}" presName="Name13" presStyleLbl="parChTrans1D2" presStyleIdx="3" presStyleCnt="7"/>
      <dgm:spPr/>
    </dgm:pt>
    <dgm:pt modelId="{340C0427-3F51-4D68-A13B-5BE79418C984}" type="pres">
      <dgm:prSet presAssocID="{BC69FE8B-FF2F-4083-A987-344C92E7414E}" presName="childText" presStyleLbl="bgAcc1" presStyleIdx="3" presStyleCnt="7">
        <dgm:presLayoutVars>
          <dgm:bulletEnabled val="1"/>
        </dgm:presLayoutVars>
      </dgm:prSet>
      <dgm:spPr/>
    </dgm:pt>
    <dgm:pt modelId="{098CCE58-4FD0-44E6-B36C-017DCCAD625A}" type="pres">
      <dgm:prSet presAssocID="{805C3086-248D-41F6-A4AC-BC117604F1B2}" presName="root" presStyleCnt="0"/>
      <dgm:spPr/>
    </dgm:pt>
    <dgm:pt modelId="{04D14542-20FC-413D-B05A-0DB2B4084690}" type="pres">
      <dgm:prSet presAssocID="{805C3086-248D-41F6-A4AC-BC117604F1B2}" presName="rootComposite" presStyleCnt="0"/>
      <dgm:spPr/>
    </dgm:pt>
    <dgm:pt modelId="{97598E31-F595-4090-AE97-58B065968D89}" type="pres">
      <dgm:prSet presAssocID="{805C3086-248D-41F6-A4AC-BC117604F1B2}" presName="rootText" presStyleLbl="node1" presStyleIdx="1" presStyleCnt="2" custScaleX="186163"/>
      <dgm:spPr/>
    </dgm:pt>
    <dgm:pt modelId="{159A0B75-9B8F-4D8A-A2B2-BCC5A446FE50}" type="pres">
      <dgm:prSet presAssocID="{805C3086-248D-41F6-A4AC-BC117604F1B2}" presName="rootConnector" presStyleLbl="node1" presStyleIdx="1" presStyleCnt="2"/>
      <dgm:spPr/>
    </dgm:pt>
    <dgm:pt modelId="{17E21AEF-0E68-4E2F-B271-AAE5005B8F85}" type="pres">
      <dgm:prSet presAssocID="{805C3086-248D-41F6-A4AC-BC117604F1B2}" presName="childShape" presStyleCnt="0"/>
      <dgm:spPr/>
    </dgm:pt>
    <dgm:pt modelId="{6027077C-AF0C-4CF6-87B8-71A8AF68249A}" type="pres">
      <dgm:prSet presAssocID="{E61F9511-04DA-429D-8A1C-67AACA9C6BF8}" presName="Name13" presStyleLbl="parChTrans1D2" presStyleIdx="4" presStyleCnt="7"/>
      <dgm:spPr/>
    </dgm:pt>
    <dgm:pt modelId="{8AEE308C-38B4-4D09-AE74-137B6EB475DC}" type="pres">
      <dgm:prSet presAssocID="{28D35C11-655E-4C33-A083-CC142C90C902}" presName="childText" presStyleLbl="bgAcc1" presStyleIdx="4" presStyleCnt="7" custScaleX="127227" custScaleY="130757">
        <dgm:presLayoutVars>
          <dgm:bulletEnabled val="1"/>
        </dgm:presLayoutVars>
      </dgm:prSet>
      <dgm:spPr/>
    </dgm:pt>
    <dgm:pt modelId="{1C0D4A88-D034-4F96-B028-4097355F3F6C}" type="pres">
      <dgm:prSet presAssocID="{D172A94B-AFAC-4CB0-9480-ECD94F66DDBE}" presName="Name13" presStyleLbl="parChTrans1D2" presStyleIdx="5" presStyleCnt="7"/>
      <dgm:spPr/>
    </dgm:pt>
    <dgm:pt modelId="{6FDAB9C1-9DAE-4C9C-A1AF-7EC49D58F14A}" type="pres">
      <dgm:prSet presAssocID="{9C69297B-7AD1-4376-9015-01AD1C8D2E67}" presName="childText" presStyleLbl="bgAcc1" presStyleIdx="5" presStyleCnt="7">
        <dgm:presLayoutVars>
          <dgm:bulletEnabled val="1"/>
        </dgm:presLayoutVars>
      </dgm:prSet>
      <dgm:spPr/>
    </dgm:pt>
    <dgm:pt modelId="{F9BAB618-1998-4555-BE8A-863779F36B97}" type="pres">
      <dgm:prSet presAssocID="{9401AF81-61A1-4A2C-B766-0BB99E8DB3A2}" presName="Name13" presStyleLbl="parChTrans1D2" presStyleIdx="6" presStyleCnt="7"/>
      <dgm:spPr/>
    </dgm:pt>
    <dgm:pt modelId="{0C58B0F4-B617-4B2F-8794-A8BF2AD2BEA4}" type="pres">
      <dgm:prSet presAssocID="{EDFB48B0-6683-42E8-BD10-EED2DF447D5E}" presName="childText" presStyleLbl="bgAcc1" presStyleIdx="6" presStyleCnt="7">
        <dgm:presLayoutVars>
          <dgm:bulletEnabled val="1"/>
        </dgm:presLayoutVars>
      </dgm:prSet>
      <dgm:spPr/>
    </dgm:pt>
  </dgm:ptLst>
  <dgm:cxnLst>
    <dgm:cxn modelId="{121A6D12-9D7C-4E50-A388-74D3CA6AD720}" type="presOf" srcId="{1371EF2C-63B0-4E68-BC7E-31EC5811AFD7}" destId="{AA12F54F-38B2-4BBD-86EF-A180020050FC}" srcOrd="0" destOrd="0" presId="urn:microsoft.com/office/officeart/2005/8/layout/hierarchy3"/>
    <dgm:cxn modelId="{8BD6B21A-0FF6-496A-B90D-BBB762D39124}" type="presOf" srcId="{486CE59A-1454-482A-96A4-01A7F6C51187}" destId="{2AC9EF83-7D79-46DA-859A-862B56679C46}" srcOrd="0" destOrd="0" presId="urn:microsoft.com/office/officeart/2005/8/layout/hierarchy3"/>
    <dgm:cxn modelId="{2494791F-9583-4C4B-A0F3-790C377C78E3}" type="presOf" srcId="{9401AF81-61A1-4A2C-B766-0BB99E8DB3A2}" destId="{F9BAB618-1998-4555-BE8A-863779F36B97}" srcOrd="0" destOrd="0" presId="urn:microsoft.com/office/officeart/2005/8/layout/hierarchy3"/>
    <dgm:cxn modelId="{D10C0526-9EEC-4969-B621-EF5D03AB6912}" srcId="{805C3086-248D-41F6-A4AC-BC117604F1B2}" destId="{28D35C11-655E-4C33-A083-CC142C90C902}" srcOrd="0" destOrd="0" parTransId="{E61F9511-04DA-429D-8A1C-67AACA9C6BF8}" sibTransId="{6C5C6BCA-4E4F-48CD-A5E9-2A69026C8186}"/>
    <dgm:cxn modelId="{E0B6AF32-679B-401D-90DC-D98EC83D3F5D}" srcId="{805C3086-248D-41F6-A4AC-BC117604F1B2}" destId="{9C69297B-7AD1-4376-9015-01AD1C8D2E67}" srcOrd="1" destOrd="0" parTransId="{D172A94B-AFAC-4CB0-9480-ECD94F66DDBE}" sibTransId="{1BB54FA1-4AB9-4FCE-B258-BB1C9CB2322D}"/>
    <dgm:cxn modelId="{A74AD73A-6682-44EC-8BAF-CCB34E585120}" type="presOf" srcId="{28D35C11-655E-4C33-A083-CC142C90C902}" destId="{8AEE308C-38B4-4D09-AE74-137B6EB475DC}" srcOrd="0" destOrd="0" presId="urn:microsoft.com/office/officeart/2005/8/layout/hierarchy3"/>
    <dgm:cxn modelId="{29369E5E-1FD8-4FD1-8030-A3DB6A4D1641}" type="presOf" srcId="{E9B4D12E-5FB0-43DA-BE80-7EB46CDBA0B8}" destId="{8E5762B5-8F9D-4951-8F9B-B17F69FD2260}" srcOrd="0" destOrd="0" presId="urn:microsoft.com/office/officeart/2005/8/layout/hierarchy3"/>
    <dgm:cxn modelId="{2885B363-4418-4792-B6BD-34B98D0975C4}" srcId="{E9B4D12E-5FB0-43DA-BE80-7EB46CDBA0B8}" destId="{20154D91-43D3-43A7-A84E-EDE3FB2279E3}" srcOrd="0" destOrd="0" parTransId="{53D8950B-9800-48B9-902D-BC759E4EDF74}" sibTransId="{08A233DF-18B7-4A60-96BE-F8FC4DF8A69C}"/>
    <dgm:cxn modelId="{F9493746-A899-4271-88CD-96EA6265F2CD}" srcId="{E9B4D12E-5FB0-43DA-BE80-7EB46CDBA0B8}" destId="{AB15216C-8D0D-481A-A82A-819A9497531E}" srcOrd="2" destOrd="0" parTransId="{1371EF2C-63B0-4E68-BC7E-31EC5811AFD7}" sibTransId="{1AAC7A62-7304-4CED-981A-B687B0BF7A4F}"/>
    <dgm:cxn modelId="{FC43FC4C-A23B-4CAC-9E4C-DEC1CC8B808C}" srcId="{E9B4D12E-5FB0-43DA-BE80-7EB46CDBA0B8}" destId="{BC69FE8B-FF2F-4083-A987-344C92E7414E}" srcOrd="3" destOrd="0" parTransId="{5423A19C-6D81-45A3-9EDE-FF29E9F5F17B}" sibTransId="{EA5E0207-FCF6-4238-914C-827410F037BA}"/>
    <dgm:cxn modelId="{29769A70-9383-4918-B935-E7CD958BE54C}" srcId="{0D84615C-73AF-475A-A761-4A6EB51A5A70}" destId="{E9B4D12E-5FB0-43DA-BE80-7EB46CDBA0B8}" srcOrd="0" destOrd="0" parTransId="{791FC9F9-FB77-4BEE-AC11-333A2741CEE0}" sibTransId="{696AEF46-06EB-4420-9DA1-8CFE16D37EC5}"/>
    <dgm:cxn modelId="{9897FF70-29D4-4AF9-9CBB-37EE23B11A5A}" type="presOf" srcId="{0D84615C-73AF-475A-A761-4A6EB51A5A70}" destId="{5C51E1A7-FE12-4302-86E7-CB99C6C89935}" srcOrd="0" destOrd="0" presId="urn:microsoft.com/office/officeart/2005/8/layout/hierarchy3"/>
    <dgm:cxn modelId="{2A78D951-0A41-4ECB-B2E1-ABB362DEDD2C}" type="presOf" srcId="{805C3086-248D-41F6-A4AC-BC117604F1B2}" destId="{159A0B75-9B8F-4D8A-A2B2-BCC5A446FE50}" srcOrd="1" destOrd="0" presId="urn:microsoft.com/office/officeart/2005/8/layout/hierarchy3"/>
    <dgm:cxn modelId="{8C01C67A-2F14-4062-A374-B58541383A61}" type="presOf" srcId="{5423A19C-6D81-45A3-9EDE-FF29E9F5F17B}" destId="{F379F6B4-862F-41EA-8066-74268F9F052F}" srcOrd="0" destOrd="0" presId="urn:microsoft.com/office/officeart/2005/8/layout/hierarchy3"/>
    <dgm:cxn modelId="{AB7B1F83-80D3-458E-8161-5C841E058AA8}" type="presOf" srcId="{9C69297B-7AD1-4376-9015-01AD1C8D2E67}" destId="{6FDAB9C1-9DAE-4C9C-A1AF-7EC49D58F14A}" srcOrd="0" destOrd="0" presId="urn:microsoft.com/office/officeart/2005/8/layout/hierarchy3"/>
    <dgm:cxn modelId="{4801C889-63C0-4216-91B8-409D26F38776}" type="presOf" srcId="{BC69FE8B-FF2F-4083-A987-344C92E7414E}" destId="{340C0427-3F51-4D68-A13B-5BE79418C984}" srcOrd="0" destOrd="0" presId="urn:microsoft.com/office/officeart/2005/8/layout/hierarchy3"/>
    <dgm:cxn modelId="{56F2628B-E5A0-46AF-B5F8-8D365ADF22C7}" type="presOf" srcId="{20154D91-43D3-43A7-A84E-EDE3FB2279E3}" destId="{DC75D5EA-717C-438D-B880-CA373755D26E}" srcOrd="0" destOrd="0" presId="urn:microsoft.com/office/officeart/2005/8/layout/hierarchy3"/>
    <dgm:cxn modelId="{2BD50697-8CE9-4DCB-9835-8E998FAD3AB1}" srcId="{805C3086-248D-41F6-A4AC-BC117604F1B2}" destId="{EDFB48B0-6683-42E8-BD10-EED2DF447D5E}" srcOrd="2" destOrd="0" parTransId="{9401AF81-61A1-4A2C-B766-0BB99E8DB3A2}" sibTransId="{3F58DF03-61F5-403D-9512-D993BCEF2BFE}"/>
    <dgm:cxn modelId="{FBACDF98-AD9B-4D1F-8903-D96F2306A847}" srcId="{E9B4D12E-5FB0-43DA-BE80-7EB46CDBA0B8}" destId="{C36EDDBD-3A84-4094-859D-1BF2B10435FE}" srcOrd="1" destOrd="0" parTransId="{486CE59A-1454-482A-96A4-01A7F6C51187}" sibTransId="{0409FC29-0246-4FEE-BF51-F0AD7CA1DBCC}"/>
    <dgm:cxn modelId="{EC57809B-E9D3-46A8-A9D5-9FEA67572FA7}" type="presOf" srcId="{C36EDDBD-3A84-4094-859D-1BF2B10435FE}" destId="{6FA1D2BF-E728-4539-B490-75F1A4A28773}" srcOrd="0" destOrd="0" presId="urn:microsoft.com/office/officeart/2005/8/layout/hierarchy3"/>
    <dgm:cxn modelId="{8290A5AB-2AB8-441E-ABCC-828B192C2796}" type="presOf" srcId="{E61F9511-04DA-429D-8A1C-67AACA9C6BF8}" destId="{6027077C-AF0C-4CF6-87B8-71A8AF68249A}" srcOrd="0" destOrd="0" presId="urn:microsoft.com/office/officeart/2005/8/layout/hierarchy3"/>
    <dgm:cxn modelId="{2F98A9AD-2C25-474F-BE4C-9F2A91A554E0}" type="presOf" srcId="{EDFB48B0-6683-42E8-BD10-EED2DF447D5E}" destId="{0C58B0F4-B617-4B2F-8794-A8BF2AD2BEA4}" srcOrd="0" destOrd="0" presId="urn:microsoft.com/office/officeart/2005/8/layout/hierarchy3"/>
    <dgm:cxn modelId="{175EC3CD-FE5F-4732-A181-1F0E71A7E814}" type="presOf" srcId="{AB15216C-8D0D-481A-A82A-819A9497531E}" destId="{1006734B-228B-4AC9-9B55-2A1C5FCD5C1C}" srcOrd="0" destOrd="0" presId="urn:microsoft.com/office/officeart/2005/8/layout/hierarchy3"/>
    <dgm:cxn modelId="{204E16CF-9B47-41B5-8C18-91B82261469D}" type="presOf" srcId="{53D8950B-9800-48B9-902D-BC759E4EDF74}" destId="{E68C862A-6E57-4569-B148-4F824EFECCE5}" srcOrd="0" destOrd="0" presId="urn:microsoft.com/office/officeart/2005/8/layout/hierarchy3"/>
    <dgm:cxn modelId="{85C65AD1-38B3-4104-9A55-738BBB2370D4}" srcId="{0D84615C-73AF-475A-A761-4A6EB51A5A70}" destId="{805C3086-248D-41F6-A4AC-BC117604F1B2}" srcOrd="1" destOrd="0" parTransId="{1C9D7F6E-AAE4-452F-8F57-BCF18851C6D2}" sibTransId="{DA028C64-6A53-4855-9B98-C4CE4576EA23}"/>
    <dgm:cxn modelId="{3CFB58E0-E6EA-4C2A-85E8-6DC0323E673B}" type="presOf" srcId="{D172A94B-AFAC-4CB0-9480-ECD94F66DDBE}" destId="{1C0D4A88-D034-4F96-B028-4097355F3F6C}" srcOrd="0" destOrd="0" presId="urn:microsoft.com/office/officeart/2005/8/layout/hierarchy3"/>
    <dgm:cxn modelId="{E0D090EA-EF37-42DF-BFB0-083A41E7E4F0}" type="presOf" srcId="{805C3086-248D-41F6-A4AC-BC117604F1B2}" destId="{97598E31-F595-4090-AE97-58B065968D89}" srcOrd="0" destOrd="0" presId="urn:microsoft.com/office/officeart/2005/8/layout/hierarchy3"/>
    <dgm:cxn modelId="{AD0C50F3-01AD-41B7-B91A-90B4818A7F5C}" type="presOf" srcId="{E9B4D12E-5FB0-43DA-BE80-7EB46CDBA0B8}" destId="{CE4546C1-8441-4558-9D2A-4C265540E06E}" srcOrd="1" destOrd="0" presId="urn:microsoft.com/office/officeart/2005/8/layout/hierarchy3"/>
    <dgm:cxn modelId="{8071E1E8-A1D4-42E3-A960-CF760BD02349}" type="presParOf" srcId="{5C51E1A7-FE12-4302-86E7-CB99C6C89935}" destId="{CF49056D-0AF1-4876-9622-1B9973135F41}" srcOrd="0" destOrd="0" presId="urn:microsoft.com/office/officeart/2005/8/layout/hierarchy3"/>
    <dgm:cxn modelId="{D6A7C7B5-18FA-4D05-B119-1A8314863144}" type="presParOf" srcId="{CF49056D-0AF1-4876-9622-1B9973135F41}" destId="{85B70521-4DD8-4141-9A9E-9C56BFB82499}" srcOrd="0" destOrd="0" presId="urn:microsoft.com/office/officeart/2005/8/layout/hierarchy3"/>
    <dgm:cxn modelId="{5A6EACC5-84A1-4EF3-9EFA-4015703CE4B7}" type="presParOf" srcId="{85B70521-4DD8-4141-9A9E-9C56BFB82499}" destId="{8E5762B5-8F9D-4951-8F9B-B17F69FD2260}" srcOrd="0" destOrd="0" presId="urn:microsoft.com/office/officeart/2005/8/layout/hierarchy3"/>
    <dgm:cxn modelId="{233D1933-3DB9-474E-9A43-952131A7CB17}" type="presParOf" srcId="{85B70521-4DD8-4141-9A9E-9C56BFB82499}" destId="{CE4546C1-8441-4558-9D2A-4C265540E06E}" srcOrd="1" destOrd="0" presId="urn:microsoft.com/office/officeart/2005/8/layout/hierarchy3"/>
    <dgm:cxn modelId="{1D308668-9B06-4594-B7BD-538611346059}" type="presParOf" srcId="{CF49056D-0AF1-4876-9622-1B9973135F41}" destId="{4F3E8B4A-36DC-4085-8292-269CD738BB41}" srcOrd="1" destOrd="0" presId="urn:microsoft.com/office/officeart/2005/8/layout/hierarchy3"/>
    <dgm:cxn modelId="{8F720A74-1FF6-4A74-8C3D-1010F93EEA4C}" type="presParOf" srcId="{4F3E8B4A-36DC-4085-8292-269CD738BB41}" destId="{E68C862A-6E57-4569-B148-4F824EFECCE5}" srcOrd="0" destOrd="0" presId="urn:microsoft.com/office/officeart/2005/8/layout/hierarchy3"/>
    <dgm:cxn modelId="{47F6C953-0776-484D-AB5F-6A3BB93F27A8}" type="presParOf" srcId="{4F3E8B4A-36DC-4085-8292-269CD738BB41}" destId="{DC75D5EA-717C-438D-B880-CA373755D26E}" srcOrd="1" destOrd="0" presId="urn:microsoft.com/office/officeart/2005/8/layout/hierarchy3"/>
    <dgm:cxn modelId="{AB5936B4-34BD-449C-8727-0661FF8F29F6}" type="presParOf" srcId="{4F3E8B4A-36DC-4085-8292-269CD738BB41}" destId="{2AC9EF83-7D79-46DA-859A-862B56679C46}" srcOrd="2" destOrd="0" presId="urn:microsoft.com/office/officeart/2005/8/layout/hierarchy3"/>
    <dgm:cxn modelId="{D9F86A42-A01E-42F9-8921-B0AFDFF555E9}" type="presParOf" srcId="{4F3E8B4A-36DC-4085-8292-269CD738BB41}" destId="{6FA1D2BF-E728-4539-B490-75F1A4A28773}" srcOrd="3" destOrd="0" presId="urn:microsoft.com/office/officeart/2005/8/layout/hierarchy3"/>
    <dgm:cxn modelId="{4F50548A-21F5-4C24-BBA4-5BEE550C8534}" type="presParOf" srcId="{4F3E8B4A-36DC-4085-8292-269CD738BB41}" destId="{AA12F54F-38B2-4BBD-86EF-A180020050FC}" srcOrd="4" destOrd="0" presId="urn:microsoft.com/office/officeart/2005/8/layout/hierarchy3"/>
    <dgm:cxn modelId="{F6FF97E9-EB5F-42E5-8A0B-A551850A7A50}" type="presParOf" srcId="{4F3E8B4A-36DC-4085-8292-269CD738BB41}" destId="{1006734B-228B-4AC9-9B55-2A1C5FCD5C1C}" srcOrd="5" destOrd="0" presId="urn:microsoft.com/office/officeart/2005/8/layout/hierarchy3"/>
    <dgm:cxn modelId="{7D0AB0D5-9328-4510-89CC-C29E994B41FC}" type="presParOf" srcId="{4F3E8B4A-36DC-4085-8292-269CD738BB41}" destId="{F379F6B4-862F-41EA-8066-74268F9F052F}" srcOrd="6" destOrd="0" presId="urn:microsoft.com/office/officeart/2005/8/layout/hierarchy3"/>
    <dgm:cxn modelId="{54A35921-7BFA-49D1-9C57-3750E7950004}" type="presParOf" srcId="{4F3E8B4A-36DC-4085-8292-269CD738BB41}" destId="{340C0427-3F51-4D68-A13B-5BE79418C984}" srcOrd="7" destOrd="0" presId="urn:microsoft.com/office/officeart/2005/8/layout/hierarchy3"/>
    <dgm:cxn modelId="{30FD3FDD-51A4-4867-8E1A-8744AE5B674A}" type="presParOf" srcId="{5C51E1A7-FE12-4302-86E7-CB99C6C89935}" destId="{098CCE58-4FD0-44E6-B36C-017DCCAD625A}" srcOrd="1" destOrd="0" presId="urn:microsoft.com/office/officeart/2005/8/layout/hierarchy3"/>
    <dgm:cxn modelId="{BD6A1AE9-D747-4564-99E1-23F246FE919B}" type="presParOf" srcId="{098CCE58-4FD0-44E6-B36C-017DCCAD625A}" destId="{04D14542-20FC-413D-B05A-0DB2B4084690}" srcOrd="0" destOrd="0" presId="urn:microsoft.com/office/officeart/2005/8/layout/hierarchy3"/>
    <dgm:cxn modelId="{4967B16E-EC30-4E2C-BB9A-A2484AEEC912}" type="presParOf" srcId="{04D14542-20FC-413D-B05A-0DB2B4084690}" destId="{97598E31-F595-4090-AE97-58B065968D89}" srcOrd="0" destOrd="0" presId="urn:microsoft.com/office/officeart/2005/8/layout/hierarchy3"/>
    <dgm:cxn modelId="{6C92886F-8EEB-4CF9-8A4A-76E056AB1017}" type="presParOf" srcId="{04D14542-20FC-413D-B05A-0DB2B4084690}" destId="{159A0B75-9B8F-4D8A-A2B2-BCC5A446FE50}" srcOrd="1" destOrd="0" presId="urn:microsoft.com/office/officeart/2005/8/layout/hierarchy3"/>
    <dgm:cxn modelId="{79C527AB-2E02-4BAF-B13E-E8BBC9D66F8D}" type="presParOf" srcId="{098CCE58-4FD0-44E6-B36C-017DCCAD625A}" destId="{17E21AEF-0E68-4E2F-B271-AAE5005B8F85}" srcOrd="1" destOrd="0" presId="urn:microsoft.com/office/officeart/2005/8/layout/hierarchy3"/>
    <dgm:cxn modelId="{4211D0EB-6323-44C1-B7C8-13FA26B8F085}" type="presParOf" srcId="{17E21AEF-0E68-4E2F-B271-AAE5005B8F85}" destId="{6027077C-AF0C-4CF6-87B8-71A8AF68249A}" srcOrd="0" destOrd="0" presId="urn:microsoft.com/office/officeart/2005/8/layout/hierarchy3"/>
    <dgm:cxn modelId="{97429A20-32E8-48DB-96F7-3A49D4A2919D}" type="presParOf" srcId="{17E21AEF-0E68-4E2F-B271-AAE5005B8F85}" destId="{8AEE308C-38B4-4D09-AE74-137B6EB475DC}" srcOrd="1" destOrd="0" presId="urn:microsoft.com/office/officeart/2005/8/layout/hierarchy3"/>
    <dgm:cxn modelId="{1121A1AF-6361-4FC0-9EF3-1A9025728F24}" type="presParOf" srcId="{17E21AEF-0E68-4E2F-B271-AAE5005B8F85}" destId="{1C0D4A88-D034-4F96-B028-4097355F3F6C}" srcOrd="2" destOrd="0" presId="urn:microsoft.com/office/officeart/2005/8/layout/hierarchy3"/>
    <dgm:cxn modelId="{F75F4CA7-1A16-42AB-A14C-CF784C20357A}" type="presParOf" srcId="{17E21AEF-0E68-4E2F-B271-AAE5005B8F85}" destId="{6FDAB9C1-9DAE-4C9C-A1AF-7EC49D58F14A}" srcOrd="3" destOrd="0" presId="urn:microsoft.com/office/officeart/2005/8/layout/hierarchy3"/>
    <dgm:cxn modelId="{5239A7CD-D140-498B-9115-6A4198822DDA}" type="presParOf" srcId="{17E21AEF-0E68-4E2F-B271-AAE5005B8F85}" destId="{F9BAB618-1998-4555-BE8A-863779F36B97}" srcOrd="4" destOrd="0" presId="urn:microsoft.com/office/officeart/2005/8/layout/hierarchy3"/>
    <dgm:cxn modelId="{E614B56C-A8C5-4F4A-9A40-BC6F99A6DDFC}" type="presParOf" srcId="{17E21AEF-0E68-4E2F-B271-AAE5005B8F85}" destId="{0C58B0F4-B617-4B2F-8794-A8BF2AD2BEA4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0C3F06D-62E0-494C-8FD3-F902B02DD906}" type="doc">
      <dgm:prSet loTypeId="urn:microsoft.com/office/officeart/2005/8/layout/chevron1" loCatId="process" qsTypeId="urn:microsoft.com/office/officeart/2005/8/quickstyle/simple1#1" qsCatId="simple" csTypeId="urn:microsoft.com/office/officeart/2005/8/colors/accent1_2#1" csCatId="accent1" phldr="1"/>
      <dgm:spPr/>
    </dgm:pt>
    <dgm:pt modelId="{F8A72B63-2718-4EA0-A42A-D4DB90AD6E7C}">
      <dgm:prSet phldrT="[Text]"/>
      <dgm:spPr/>
      <dgm:t>
        <a:bodyPr/>
        <a:lstStyle/>
        <a:p>
          <a:r>
            <a:rPr lang="sv-SE"/>
            <a:t>Jan</a:t>
          </a:r>
        </a:p>
      </dgm:t>
    </dgm:pt>
    <dgm:pt modelId="{231DB3FC-D655-4534-82D9-22C078FA40E9}" type="parTrans" cxnId="{0710B2D5-47BC-400C-A5DB-B32072017A62}">
      <dgm:prSet/>
      <dgm:spPr/>
      <dgm:t>
        <a:bodyPr/>
        <a:lstStyle/>
        <a:p>
          <a:endParaRPr lang="sv-SE"/>
        </a:p>
      </dgm:t>
    </dgm:pt>
    <dgm:pt modelId="{55494B52-43CC-4C35-84D8-2FE7977F407F}" type="sibTrans" cxnId="{0710B2D5-47BC-400C-A5DB-B32072017A62}">
      <dgm:prSet/>
      <dgm:spPr/>
      <dgm:t>
        <a:bodyPr/>
        <a:lstStyle/>
        <a:p>
          <a:endParaRPr lang="sv-SE"/>
        </a:p>
      </dgm:t>
    </dgm:pt>
    <dgm:pt modelId="{92429186-F541-44AB-88E2-64B4B5A0D244}">
      <dgm:prSet phldrT="[Text]"/>
      <dgm:spPr/>
      <dgm:t>
        <a:bodyPr/>
        <a:lstStyle/>
        <a:p>
          <a:r>
            <a:rPr lang="sv-SE"/>
            <a:t>Feb</a:t>
          </a:r>
        </a:p>
      </dgm:t>
    </dgm:pt>
    <dgm:pt modelId="{D21ED561-322C-4A21-AAFB-42DC47E3F80C}" type="parTrans" cxnId="{6A53A56B-6654-4C9E-A824-A4344BDB6DBD}">
      <dgm:prSet/>
      <dgm:spPr/>
      <dgm:t>
        <a:bodyPr/>
        <a:lstStyle/>
        <a:p>
          <a:endParaRPr lang="sv-SE"/>
        </a:p>
      </dgm:t>
    </dgm:pt>
    <dgm:pt modelId="{DE65652F-8156-4BBD-81B7-019E1B2274DE}" type="sibTrans" cxnId="{6A53A56B-6654-4C9E-A824-A4344BDB6DBD}">
      <dgm:prSet/>
      <dgm:spPr/>
      <dgm:t>
        <a:bodyPr/>
        <a:lstStyle/>
        <a:p>
          <a:endParaRPr lang="sv-SE"/>
        </a:p>
      </dgm:t>
    </dgm:pt>
    <dgm:pt modelId="{C3A54744-F64E-41E9-90FC-37F12AF2DB1B}">
      <dgm:prSet phldrT="[Text]"/>
      <dgm:spPr/>
      <dgm:t>
        <a:bodyPr/>
        <a:lstStyle/>
        <a:p>
          <a:r>
            <a:rPr lang="sv-SE"/>
            <a:t>Dec</a:t>
          </a:r>
        </a:p>
      </dgm:t>
    </dgm:pt>
    <dgm:pt modelId="{0E98D5C5-E0C2-4105-92E0-FF3535A3ACDB}" type="parTrans" cxnId="{2544690E-CAA5-4E8C-A313-B54CE835C2FF}">
      <dgm:prSet/>
      <dgm:spPr/>
      <dgm:t>
        <a:bodyPr/>
        <a:lstStyle/>
        <a:p>
          <a:endParaRPr lang="sv-SE"/>
        </a:p>
      </dgm:t>
    </dgm:pt>
    <dgm:pt modelId="{64415F68-CC6F-4E8E-996E-EA5608B6F25A}" type="sibTrans" cxnId="{2544690E-CAA5-4E8C-A313-B54CE835C2FF}">
      <dgm:prSet/>
      <dgm:spPr/>
      <dgm:t>
        <a:bodyPr/>
        <a:lstStyle/>
        <a:p>
          <a:endParaRPr lang="sv-SE"/>
        </a:p>
      </dgm:t>
    </dgm:pt>
    <dgm:pt modelId="{11714E56-1930-48C2-BB17-D30EA8E6D705}">
      <dgm:prSet phldrT="[Text]"/>
      <dgm:spPr/>
      <dgm:t>
        <a:bodyPr/>
        <a:lstStyle/>
        <a:p>
          <a:r>
            <a:rPr lang="sv-SE"/>
            <a:t>Mar</a:t>
          </a:r>
        </a:p>
      </dgm:t>
    </dgm:pt>
    <dgm:pt modelId="{F2190E75-564C-4E1B-B372-B6E5D195A0C1}" type="parTrans" cxnId="{BBCDCE61-64F8-42C2-9E80-7440E3800B60}">
      <dgm:prSet/>
      <dgm:spPr/>
      <dgm:t>
        <a:bodyPr/>
        <a:lstStyle/>
        <a:p>
          <a:endParaRPr lang="sv-SE"/>
        </a:p>
      </dgm:t>
    </dgm:pt>
    <dgm:pt modelId="{C8BCD535-D6EA-4C8A-BFAF-7F6523F72F80}" type="sibTrans" cxnId="{BBCDCE61-64F8-42C2-9E80-7440E3800B60}">
      <dgm:prSet/>
      <dgm:spPr/>
      <dgm:t>
        <a:bodyPr/>
        <a:lstStyle/>
        <a:p>
          <a:endParaRPr lang="sv-SE"/>
        </a:p>
      </dgm:t>
    </dgm:pt>
    <dgm:pt modelId="{E5E410A7-C72D-40FB-908C-8B2435AF15C0}">
      <dgm:prSet phldrT="[Text]"/>
      <dgm:spPr/>
      <dgm:t>
        <a:bodyPr/>
        <a:lstStyle/>
        <a:p>
          <a:r>
            <a:rPr lang="sv-SE"/>
            <a:t>Apr</a:t>
          </a:r>
        </a:p>
      </dgm:t>
    </dgm:pt>
    <dgm:pt modelId="{DC5DC49B-2250-4805-92B7-F6611B8D5987}" type="parTrans" cxnId="{60EA828E-F34A-414A-9DD9-45CC5E836B16}">
      <dgm:prSet/>
      <dgm:spPr/>
      <dgm:t>
        <a:bodyPr/>
        <a:lstStyle/>
        <a:p>
          <a:endParaRPr lang="sv-SE"/>
        </a:p>
      </dgm:t>
    </dgm:pt>
    <dgm:pt modelId="{8934D73F-549A-4AD6-ACE8-B572569FCD58}" type="sibTrans" cxnId="{60EA828E-F34A-414A-9DD9-45CC5E836B16}">
      <dgm:prSet/>
      <dgm:spPr/>
      <dgm:t>
        <a:bodyPr/>
        <a:lstStyle/>
        <a:p>
          <a:endParaRPr lang="sv-SE"/>
        </a:p>
      </dgm:t>
    </dgm:pt>
    <dgm:pt modelId="{6BE34939-7BB3-4FD9-AC8C-7B77A0779800}">
      <dgm:prSet phldrT="[Text]"/>
      <dgm:spPr/>
      <dgm:t>
        <a:bodyPr/>
        <a:lstStyle/>
        <a:p>
          <a:r>
            <a:rPr lang="sv-SE"/>
            <a:t>Maj</a:t>
          </a:r>
        </a:p>
      </dgm:t>
    </dgm:pt>
    <dgm:pt modelId="{53F8C898-00C1-497C-87F2-D6428B0DAA02}" type="parTrans" cxnId="{B8C72CED-988B-492A-BA3B-2AF04A3E7ED2}">
      <dgm:prSet/>
      <dgm:spPr/>
      <dgm:t>
        <a:bodyPr/>
        <a:lstStyle/>
        <a:p>
          <a:endParaRPr lang="sv-SE"/>
        </a:p>
      </dgm:t>
    </dgm:pt>
    <dgm:pt modelId="{45E0A113-B237-4D82-BB87-ACDFEEA2201C}" type="sibTrans" cxnId="{B8C72CED-988B-492A-BA3B-2AF04A3E7ED2}">
      <dgm:prSet/>
      <dgm:spPr/>
      <dgm:t>
        <a:bodyPr/>
        <a:lstStyle/>
        <a:p>
          <a:endParaRPr lang="sv-SE"/>
        </a:p>
      </dgm:t>
    </dgm:pt>
    <dgm:pt modelId="{9ED2551E-B42E-4B41-8AB7-059DB257023A}">
      <dgm:prSet phldrT="[Text]"/>
      <dgm:spPr/>
      <dgm:t>
        <a:bodyPr/>
        <a:lstStyle/>
        <a:p>
          <a:r>
            <a:rPr lang="sv-SE"/>
            <a:t>Jun</a:t>
          </a:r>
        </a:p>
      </dgm:t>
    </dgm:pt>
    <dgm:pt modelId="{753180E1-6AD9-4A06-A5C8-CCCDA10C9DF9}" type="parTrans" cxnId="{36ABA9C2-D06F-4BDD-85A4-C96BFE9D5D00}">
      <dgm:prSet/>
      <dgm:spPr/>
      <dgm:t>
        <a:bodyPr/>
        <a:lstStyle/>
        <a:p>
          <a:endParaRPr lang="sv-SE"/>
        </a:p>
      </dgm:t>
    </dgm:pt>
    <dgm:pt modelId="{511ED5C4-F78D-488D-8967-EF9086A39D65}" type="sibTrans" cxnId="{36ABA9C2-D06F-4BDD-85A4-C96BFE9D5D00}">
      <dgm:prSet/>
      <dgm:spPr/>
      <dgm:t>
        <a:bodyPr/>
        <a:lstStyle/>
        <a:p>
          <a:endParaRPr lang="sv-SE"/>
        </a:p>
      </dgm:t>
    </dgm:pt>
    <dgm:pt modelId="{456F307C-49B2-4505-A35D-F65DE3F31755}">
      <dgm:prSet phldrT="[Text]"/>
      <dgm:spPr/>
      <dgm:t>
        <a:bodyPr/>
        <a:lstStyle/>
        <a:p>
          <a:r>
            <a:rPr lang="sv-SE"/>
            <a:t>Jul</a:t>
          </a:r>
        </a:p>
      </dgm:t>
    </dgm:pt>
    <dgm:pt modelId="{DD550AD0-F101-453A-81F6-F03B20E034E5}" type="parTrans" cxnId="{AA66130B-A8B8-4F91-84EB-14E0C2F02C5A}">
      <dgm:prSet/>
      <dgm:spPr/>
      <dgm:t>
        <a:bodyPr/>
        <a:lstStyle/>
        <a:p>
          <a:endParaRPr lang="sv-SE"/>
        </a:p>
      </dgm:t>
    </dgm:pt>
    <dgm:pt modelId="{6F5B38CC-D23C-4523-BCB8-AF89AF5C1B2B}" type="sibTrans" cxnId="{AA66130B-A8B8-4F91-84EB-14E0C2F02C5A}">
      <dgm:prSet/>
      <dgm:spPr/>
      <dgm:t>
        <a:bodyPr/>
        <a:lstStyle/>
        <a:p>
          <a:endParaRPr lang="sv-SE"/>
        </a:p>
      </dgm:t>
    </dgm:pt>
    <dgm:pt modelId="{2C95B575-4799-4500-9494-8D790C8935D9}">
      <dgm:prSet phldrT="[Text]"/>
      <dgm:spPr/>
      <dgm:t>
        <a:bodyPr/>
        <a:lstStyle/>
        <a:p>
          <a:r>
            <a:rPr lang="sv-SE"/>
            <a:t>Aug</a:t>
          </a:r>
        </a:p>
      </dgm:t>
    </dgm:pt>
    <dgm:pt modelId="{210E977B-398A-4C92-BE1B-B5CD88BB99A7}" type="parTrans" cxnId="{C231FF0E-38F1-4D0F-88DC-918E4243C620}">
      <dgm:prSet/>
      <dgm:spPr/>
      <dgm:t>
        <a:bodyPr/>
        <a:lstStyle/>
        <a:p>
          <a:endParaRPr lang="sv-SE"/>
        </a:p>
      </dgm:t>
    </dgm:pt>
    <dgm:pt modelId="{C3C5E228-9CEC-471C-8E68-7E5F4F5FACB8}" type="sibTrans" cxnId="{C231FF0E-38F1-4D0F-88DC-918E4243C620}">
      <dgm:prSet/>
      <dgm:spPr/>
      <dgm:t>
        <a:bodyPr/>
        <a:lstStyle/>
        <a:p>
          <a:endParaRPr lang="sv-SE"/>
        </a:p>
      </dgm:t>
    </dgm:pt>
    <dgm:pt modelId="{385D82BF-C53F-43DF-964F-06A2E6B374D9}">
      <dgm:prSet phldrT="[Text]"/>
      <dgm:spPr/>
      <dgm:t>
        <a:bodyPr/>
        <a:lstStyle/>
        <a:p>
          <a:r>
            <a:rPr lang="sv-SE"/>
            <a:t>Sep</a:t>
          </a:r>
        </a:p>
      </dgm:t>
    </dgm:pt>
    <dgm:pt modelId="{5470447C-D703-47CD-BFB8-8D12707CB5D0}" type="parTrans" cxnId="{91E0B69E-D5B2-4DE7-B058-CE4070D70509}">
      <dgm:prSet/>
      <dgm:spPr/>
      <dgm:t>
        <a:bodyPr/>
        <a:lstStyle/>
        <a:p>
          <a:endParaRPr lang="sv-SE"/>
        </a:p>
      </dgm:t>
    </dgm:pt>
    <dgm:pt modelId="{5CC90728-5553-463C-80EE-C9F1DF94F9B5}" type="sibTrans" cxnId="{91E0B69E-D5B2-4DE7-B058-CE4070D70509}">
      <dgm:prSet/>
      <dgm:spPr/>
      <dgm:t>
        <a:bodyPr/>
        <a:lstStyle/>
        <a:p>
          <a:endParaRPr lang="sv-SE"/>
        </a:p>
      </dgm:t>
    </dgm:pt>
    <dgm:pt modelId="{16AB26A9-6706-47BB-940B-36CF603BDBC2}">
      <dgm:prSet phldrT="[Text]"/>
      <dgm:spPr/>
      <dgm:t>
        <a:bodyPr/>
        <a:lstStyle/>
        <a:p>
          <a:r>
            <a:rPr lang="sv-SE"/>
            <a:t>Okt</a:t>
          </a:r>
        </a:p>
      </dgm:t>
    </dgm:pt>
    <dgm:pt modelId="{BB1337D2-5174-4DBD-882C-BE7475D10DA6}" type="parTrans" cxnId="{EECCB1D6-BEBA-4455-A6F1-18064CE94528}">
      <dgm:prSet/>
      <dgm:spPr/>
      <dgm:t>
        <a:bodyPr/>
        <a:lstStyle/>
        <a:p>
          <a:endParaRPr lang="sv-SE"/>
        </a:p>
      </dgm:t>
    </dgm:pt>
    <dgm:pt modelId="{9F171B01-0FC2-47AD-80F6-B4176D6724ED}" type="sibTrans" cxnId="{EECCB1D6-BEBA-4455-A6F1-18064CE94528}">
      <dgm:prSet/>
      <dgm:spPr/>
      <dgm:t>
        <a:bodyPr/>
        <a:lstStyle/>
        <a:p>
          <a:endParaRPr lang="sv-SE"/>
        </a:p>
      </dgm:t>
    </dgm:pt>
    <dgm:pt modelId="{973BAA22-399C-46F5-976C-B513AAF52618}">
      <dgm:prSet phldrT="[Text]"/>
      <dgm:spPr/>
      <dgm:t>
        <a:bodyPr/>
        <a:lstStyle/>
        <a:p>
          <a:r>
            <a:rPr lang="sv-SE"/>
            <a:t>Nov</a:t>
          </a:r>
        </a:p>
      </dgm:t>
    </dgm:pt>
    <dgm:pt modelId="{1A355408-6795-47C9-B47F-90DE827DA0CA}" type="parTrans" cxnId="{38BF2865-93BF-4CA5-9E1F-E1523FBBC96C}">
      <dgm:prSet/>
      <dgm:spPr/>
      <dgm:t>
        <a:bodyPr/>
        <a:lstStyle/>
        <a:p>
          <a:endParaRPr lang="sv-SE"/>
        </a:p>
      </dgm:t>
    </dgm:pt>
    <dgm:pt modelId="{3B87D864-1FD0-40AE-88AC-1E2328463753}" type="sibTrans" cxnId="{38BF2865-93BF-4CA5-9E1F-E1523FBBC96C}">
      <dgm:prSet/>
      <dgm:spPr/>
      <dgm:t>
        <a:bodyPr/>
        <a:lstStyle/>
        <a:p>
          <a:endParaRPr lang="sv-SE"/>
        </a:p>
      </dgm:t>
    </dgm:pt>
    <dgm:pt modelId="{B75886AA-DA7C-4DE6-B642-8D39930F0403}" type="pres">
      <dgm:prSet presAssocID="{40C3F06D-62E0-494C-8FD3-F902B02DD906}" presName="Name0" presStyleCnt="0">
        <dgm:presLayoutVars>
          <dgm:dir/>
          <dgm:animLvl val="lvl"/>
          <dgm:resizeHandles val="exact"/>
        </dgm:presLayoutVars>
      </dgm:prSet>
      <dgm:spPr/>
    </dgm:pt>
    <dgm:pt modelId="{F7FA28D3-8BA3-49AB-B99F-AA5DD1CE3E39}" type="pres">
      <dgm:prSet presAssocID="{F8A72B63-2718-4EA0-A42A-D4DB90AD6E7C}" presName="parTxOnly" presStyleLbl="node1" presStyleIdx="0" presStyleCnt="12" custLinFactNeighborX="83326" custLinFactNeighborY="-850">
        <dgm:presLayoutVars>
          <dgm:chMax val="0"/>
          <dgm:chPref val="0"/>
          <dgm:bulletEnabled val="1"/>
        </dgm:presLayoutVars>
      </dgm:prSet>
      <dgm:spPr/>
    </dgm:pt>
    <dgm:pt modelId="{ECE9151B-3819-49C7-A61E-9835932B67D4}" type="pres">
      <dgm:prSet presAssocID="{55494B52-43CC-4C35-84D8-2FE7977F407F}" presName="parTxOnlySpace" presStyleCnt="0"/>
      <dgm:spPr/>
    </dgm:pt>
    <dgm:pt modelId="{1D9D9E96-3B3E-45C1-A5B7-40F2DA8BDBFB}" type="pres">
      <dgm:prSet presAssocID="{92429186-F541-44AB-88E2-64B4B5A0D244}" presName="parTxOnly" presStyleLbl="node1" presStyleIdx="1" presStyleCnt="12" custLinFactNeighborX="30437" custLinFactNeighborY="-558">
        <dgm:presLayoutVars>
          <dgm:chMax val="0"/>
          <dgm:chPref val="0"/>
          <dgm:bulletEnabled val="1"/>
        </dgm:presLayoutVars>
      </dgm:prSet>
      <dgm:spPr/>
    </dgm:pt>
    <dgm:pt modelId="{A153A257-1097-4D87-BCAC-4C9B010EE01F}" type="pres">
      <dgm:prSet presAssocID="{DE65652F-8156-4BBD-81B7-019E1B2274DE}" presName="parTxOnlySpace" presStyleCnt="0"/>
      <dgm:spPr/>
    </dgm:pt>
    <dgm:pt modelId="{0BD3D456-073F-40E5-B679-7F1ACD224276}" type="pres">
      <dgm:prSet presAssocID="{11714E56-1930-48C2-BB17-D30EA8E6D705}" presName="parTxOnly" presStyleLbl="node1" presStyleIdx="2" presStyleCnt="12">
        <dgm:presLayoutVars>
          <dgm:chMax val="0"/>
          <dgm:chPref val="0"/>
          <dgm:bulletEnabled val="1"/>
        </dgm:presLayoutVars>
      </dgm:prSet>
      <dgm:spPr/>
    </dgm:pt>
    <dgm:pt modelId="{FA299AD1-201E-437B-80B1-E873D3289849}" type="pres">
      <dgm:prSet presAssocID="{C8BCD535-D6EA-4C8A-BFAF-7F6523F72F80}" presName="parTxOnlySpace" presStyleCnt="0"/>
      <dgm:spPr/>
    </dgm:pt>
    <dgm:pt modelId="{A31EECC0-6854-4875-8126-C27EFFDF83BD}" type="pres">
      <dgm:prSet presAssocID="{E5E410A7-C72D-40FB-908C-8B2435AF15C0}" presName="parTxOnly" presStyleLbl="node1" presStyleIdx="3" presStyleCnt="12">
        <dgm:presLayoutVars>
          <dgm:chMax val="0"/>
          <dgm:chPref val="0"/>
          <dgm:bulletEnabled val="1"/>
        </dgm:presLayoutVars>
      </dgm:prSet>
      <dgm:spPr/>
    </dgm:pt>
    <dgm:pt modelId="{C6FE0A3E-1337-4F3E-9A5C-053B5F27D378}" type="pres">
      <dgm:prSet presAssocID="{8934D73F-549A-4AD6-ACE8-B572569FCD58}" presName="parTxOnlySpace" presStyleCnt="0"/>
      <dgm:spPr/>
    </dgm:pt>
    <dgm:pt modelId="{402CBC50-2FCA-4BE1-9E19-4859AFB25B87}" type="pres">
      <dgm:prSet presAssocID="{6BE34939-7BB3-4FD9-AC8C-7B77A0779800}" presName="parTxOnly" presStyleLbl="node1" presStyleIdx="4" presStyleCnt="12">
        <dgm:presLayoutVars>
          <dgm:chMax val="0"/>
          <dgm:chPref val="0"/>
          <dgm:bulletEnabled val="1"/>
        </dgm:presLayoutVars>
      </dgm:prSet>
      <dgm:spPr/>
    </dgm:pt>
    <dgm:pt modelId="{573C4278-4D3D-4809-8F71-8ABFE792A032}" type="pres">
      <dgm:prSet presAssocID="{45E0A113-B237-4D82-BB87-ACDFEEA2201C}" presName="parTxOnlySpace" presStyleCnt="0"/>
      <dgm:spPr/>
    </dgm:pt>
    <dgm:pt modelId="{467DEE1A-7BDE-4484-9635-45C0AD8E0037}" type="pres">
      <dgm:prSet presAssocID="{9ED2551E-B42E-4B41-8AB7-059DB257023A}" presName="parTxOnly" presStyleLbl="node1" presStyleIdx="5" presStyleCnt="12">
        <dgm:presLayoutVars>
          <dgm:chMax val="0"/>
          <dgm:chPref val="0"/>
          <dgm:bulletEnabled val="1"/>
        </dgm:presLayoutVars>
      </dgm:prSet>
      <dgm:spPr/>
    </dgm:pt>
    <dgm:pt modelId="{DF9B5EA5-CEB3-471A-8E5A-450A675018F0}" type="pres">
      <dgm:prSet presAssocID="{511ED5C4-F78D-488D-8967-EF9086A39D65}" presName="parTxOnlySpace" presStyleCnt="0"/>
      <dgm:spPr/>
    </dgm:pt>
    <dgm:pt modelId="{C648EDB5-78C1-4AD3-83CD-44F2FCD9F213}" type="pres">
      <dgm:prSet presAssocID="{456F307C-49B2-4505-A35D-F65DE3F31755}" presName="parTxOnly" presStyleLbl="node1" presStyleIdx="6" presStyleCnt="12" custLinFactNeighborX="-22725" custLinFactNeighborY="-2815">
        <dgm:presLayoutVars>
          <dgm:chMax val="0"/>
          <dgm:chPref val="0"/>
          <dgm:bulletEnabled val="1"/>
        </dgm:presLayoutVars>
      </dgm:prSet>
      <dgm:spPr/>
    </dgm:pt>
    <dgm:pt modelId="{53745C23-50B6-4065-AD29-631A6928BF43}" type="pres">
      <dgm:prSet presAssocID="{6F5B38CC-D23C-4523-BCB8-AF89AF5C1B2B}" presName="parTxOnlySpace" presStyleCnt="0"/>
      <dgm:spPr/>
    </dgm:pt>
    <dgm:pt modelId="{45CDB537-F9CF-4890-A6FB-9809B2D59623}" type="pres">
      <dgm:prSet presAssocID="{2C95B575-4799-4500-9494-8D790C8935D9}" presName="parTxOnly" presStyleLbl="node1" presStyleIdx="7" presStyleCnt="12" custLinFactNeighborX="-30323" custLinFactNeighborY="3388">
        <dgm:presLayoutVars>
          <dgm:chMax val="0"/>
          <dgm:chPref val="0"/>
          <dgm:bulletEnabled val="1"/>
        </dgm:presLayoutVars>
      </dgm:prSet>
      <dgm:spPr/>
    </dgm:pt>
    <dgm:pt modelId="{80A3A2DC-8E3A-4F65-9EAD-FF7EE0E29CF4}" type="pres">
      <dgm:prSet presAssocID="{C3C5E228-9CEC-471C-8E68-7E5F4F5FACB8}" presName="parTxOnlySpace" presStyleCnt="0"/>
      <dgm:spPr/>
    </dgm:pt>
    <dgm:pt modelId="{93CA771E-370F-4D1D-B69C-3DA09D899D4C}" type="pres">
      <dgm:prSet presAssocID="{385D82BF-C53F-43DF-964F-06A2E6B374D9}" presName="parTxOnly" presStyleLbl="node1" presStyleIdx="8" presStyleCnt="12">
        <dgm:presLayoutVars>
          <dgm:chMax val="0"/>
          <dgm:chPref val="0"/>
          <dgm:bulletEnabled val="1"/>
        </dgm:presLayoutVars>
      </dgm:prSet>
      <dgm:spPr/>
    </dgm:pt>
    <dgm:pt modelId="{3A4BCE44-2766-410E-9BD7-997F41FDAC33}" type="pres">
      <dgm:prSet presAssocID="{5CC90728-5553-463C-80EE-C9F1DF94F9B5}" presName="parTxOnlySpace" presStyleCnt="0"/>
      <dgm:spPr/>
    </dgm:pt>
    <dgm:pt modelId="{8C168A3C-6D60-4EFB-88E0-DAA433C748CF}" type="pres">
      <dgm:prSet presAssocID="{16AB26A9-6706-47BB-940B-36CF603BDBC2}" presName="parTxOnly" presStyleLbl="node1" presStyleIdx="9" presStyleCnt="12">
        <dgm:presLayoutVars>
          <dgm:chMax val="0"/>
          <dgm:chPref val="0"/>
          <dgm:bulletEnabled val="1"/>
        </dgm:presLayoutVars>
      </dgm:prSet>
      <dgm:spPr/>
    </dgm:pt>
    <dgm:pt modelId="{C86BD419-1AFB-43CB-9391-A46981988D93}" type="pres">
      <dgm:prSet presAssocID="{9F171B01-0FC2-47AD-80F6-B4176D6724ED}" presName="parTxOnlySpace" presStyleCnt="0"/>
      <dgm:spPr/>
    </dgm:pt>
    <dgm:pt modelId="{B0DC62F6-8AA2-4E72-B2EF-BEE6F43CB233}" type="pres">
      <dgm:prSet presAssocID="{973BAA22-399C-46F5-976C-B513AAF52618}" presName="parTxOnly" presStyleLbl="node1" presStyleIdx="10" presStyleCnt="12" custLinFactNeighborX="-42129" custLinFactNeighborY="-2299">
        <dgm:presLayoutVars>
          <dgm:chMax val="0"/>
          <dgm:chPref val="0"/>
          <dgm:bulletEnabled val="1"/>
        </dgm:presLayoutVars>
      </dgm:prSet>
      <dgm:spPr/>
    </dgm:pt>
    <dgm:pt modelId="{01402D19-2E0E-4FFB-8304-8EA080B28FFC}" type="pres">
      <dgm:prSet presAssocID="{3B87D864-1FD0-40AE-88AC-1E2328463753}" presName="parTxOnlySpace" presStyleCnt="0"/>
      <dgm:spPr/>
    </dgm:pt>
    <dgm:pt modelId="{A5BCE5C5-44F9-4061-BC40-2D2D47AC9EEA}" type="pres">
      <dgm:prSet presAssocID="{C3A54744-F64E-41E9-90FC-37F12AF2DB1B}" presName="parTxOnly" presStyleLbl="node1" presStyleIdx="11" presStyleCnt="12" custScaleY="104210" custLinFactNeighborX="-92795" custLinFactNeighborY="12">
        <dgm:presLayoutVars>
          <dgm:chMax val="0"/>
          <dgm:chPref val="0"/>
          <dgm:bulletEnabled val="1"/>
        </dgm:presLayoutVars>
      </dgm:prSet>
      <dgm:spPr/>
    </dgm:pt>
  </dgm:ptLst>
  <dgm:cxnLst>
    <dgm:cxn modelId="{AA66130B-A8B8-4F91-84EB-14E0C2F02C5A}" srcId="{40C3F06D-62E0-494C-8FD3-F902B02DD906}" destId="{456F307C-49B2-4505-A35D-F65DE3F31755}" srcOrd="6" destOrd="0" parTransId="{DD550AD0-F101-453A-81F6-F03B20E034E5}" sibTransId="{6F5B38CC-D23C-4523-BCB8-AF89AF5C1B2B}"/>
    <dgm:cxn modelId="{2544690E-CAA5-4E8C-A313-B54CE835C2FF}" srcId="{40C3F06D-62E0-494C-8FD3-F902B02DD906}" destId="{C3A54744-F64E-41E9-90FC-37F12AF2DB1B}" srcOrd="11" destOrd="0" parTransId="{0E98D5C5-E0C2-4105-92E0-FF3535A3ACDB}" sibTransId="{64415F68-CC6F-4E8E-996E-EA5608B6F25A}"/>
    <dgm:cxn modelId="{C231FF0E-38F1-4D0F-88DC-918E4243C620}" srcId="{40C3F06D-62E0-494C-8FD3-F902B02DD906}" destId="{2C95B575-4799-4500-9494-8D790C8935D9}" srcOrd="7" destOrd="0" parTransId="{210E977B-398A-4C92-BE1B-B5CD88BB99A7}" sibTransId="{C3C5E228-9CEC-471C-8E68-7E5F4F5FACB8}"/>
    <dgm:cxn modelId="{7CB3FB2D-F51F-4B93-A4D0-70A3A6EEA76E}" type="presOf" srcId="{C3A54744-F64E-41E9-90FC-37F12AF2DB1B}" destId="{A5BCE5C5-44F9-4061-BC40-2D2D47AC9EEA}" srcOrd="0" destOrd="0" presId="urn:microsoft.com/office/officeart/2005/8/layout/chevron1"/>
    <dgm:cxn modelId="{BBCDCE61-64F8-42C2-9E80-7440E3800B60}" srcId="{40C3F06D-62E0-494C-8FD3-F902B02DD906}" destId="{11714E56-1930-48C2-BB17-D30EA8E6D705}" srcOrd="2" destOrd="0" parTransId="{F2190E75-564C-4E1B-B372-B6E5D195A0C1}" sibTransId="{C8BCD535-D6EA-4C8A-BFAF-7F6523F72F80}"/>
    <dgm:cxn modelId="{38BF2865-93BF-4CA5-9E1F-E1523FBBC96C}" srcId="{40C3F06D-62E0-494C-8FD3-F902B02DD906}" destId="{973BAA22-399C-46F5-976C-B513AAF52618}" srcOrd="10" destOrd="0" parTransId="{1A355408-6795-47C9-B47F-90DE827DA0CA}" sibTransId="{3B87D864-1FD0-40AE-88AC-1E2328463753}"/>
    <dgm:cxn modelId="{6A53A56B-6654-4C9E-A824-A4344BDB6DBD}" srcId="{40C3F06D-62E0-494C-8FD3-F902B02DD906}" destId="{92429186-F541-44AB-88E2-64B4B5A0D244}" srcOrd="1" destOrd="0" parTransId="{D21ED561-322C-4A21-AAFB-42DC47E3F80C}" sibTransId="{DE65652F-8156-4BBD-81B7-019E1B2274DE}"/>
    <dgm:cxn modelId="{B398386C-0DD3-48C3-AE2F-674E90455CD4}" type="presOf" srcId="{92429186-F541-44AB-88E2-64B4B5A0D244}" destId="{1D9D9E96-3B3E-45C1-A5B7-40F2DA8BDBFB}" srcOrd="0" destOrd="0" presId="urn:microsoft.com/office/officeart/2005/8/layout/chevron1"/>
    <dgm:cxn modelId="{E925D451-49D0-4EB0-8A86-4026D8FC6E11}" type="presOf" srcId="{11714E56-1930-48C2-BB17-D30EA8E6D705}" destId="{0BD3D456-073F-40E5-B679-7F1ACD224276}" srcOrd="0" destOrd="0" presId="urn:microsoft.com/office/officeart/2005/8/layout/chevron1"/>
    <dgm:cxn modelId="{2B5CF153-FC20-4ACB-9505-04580831B556}" type="presOf" srcId="{9ED2551E-B42E-4B41-8AB7-059DB257023A}" destId="{467DEE1A-7BDE-4484-9635-45C0AD8E0037}" srcOrd="0" destOrd="0" presId="urn:microsoft.com/office/officeart/2005/8/layout/chevron1"/>
    <dgm:cxn modelId="{25B31C54-21FB-4FD0-9A08-1E7928B69EE0}" type="presOf" srcId="{16AB26A9-6706-47BB-940B-36CF603BDBC2}" destId="{8C168A3C-6D60-4EFB-88E0-DAA433C748CF}" srcOrd="0" destOrd="0" presId="urn:microsoft.com/office/officeart/2005/8/layout/chevron1"/>
    <dgm:cxn modelId="{F8080480-5BE3-4688-B7D7-5D293DAE3929}" type="presOf" srcId="{385D82BF-C53F-43DF-964F-06A2E6B374D9}" destId="{93CA771E-370F-4D1D-B69C-3DA09D899D4C}" srcOrd="0" destOrd="0" presId="urn:microsoft.com/office/officeart/2005/8/layout/chevron1"/>
    <dgm:cxn modelId="{9B829D84-6126-4969-8A33-A91C450BB4C1}" type="presOf" srcId="{456F307C-49B2-4505-A35D-F65DE3F31755}" destId="{C648EDB5-78C1-4AD3-83CD-44F2FCD9F213}" srcOrd="0" destOrd="0" presId="urn:microsoft.com/office/officeart/2005/8/layout/chevron1"/>
    <dgm:cxn modelId="{3E1A3C85-D161-47BA-92AD-12644AC96DE9}" type="presOf" srcId="{2C95B575-4799-4500-9494-8D790C8935D9}" destId="{45CDB537-F9CF-4890-A6FB-9809B2D59623}" srcOrd="0" destOrd="0" presId="urn:microsoft.com/office/officeart/2005/8/layout/chevron1"/>
    <dgm:cxn modelId="{9874C789-AD14-4719-9BDD-A0FA66EE4AE9}" type="presOf" srcId="{E5E410A7-C72D-40FB-908C-8B2435AF15C0}" destId="{A31EECC0-6854-4875-8126-C27EFFDF83BD}" srcOrd="0" destOrd="0" presId="urn:microsoft.com/office/officeart/2005/8/layout/chevron1"/>
    <dgm:cxn modelId="{60EA828E-F34A-414A-9DD9-45CC5E836B16}" srcId="{40C3F06D-62E0-494C-8FD3-F902B02DD906}" destId="{E5E410A7-C72D-40FB-908C-8B2435AF15C0}" srcOrd="3" destOrd="0" parTransId="{DC5DC49B-2250-4805-92B7-F6611B8D5987}" sibTransId="{8934D73F-549A-4AD6-ACE8-B572569FCD58}"/>
    <dgm:cxn modelId="{91E0B69E-D5B2-4DE7-B058-CE4070D70509}" srcId="{40C3F06D-62E0-494C-8FD3-F902B02DD906}" destId="{385D82BF-C53F-43DF-964F-06A2E6B374D9}" srcOrd="8" destOrd="0" parTransId="{5470447C-D703-47CD-BFB8-8D12707CB5D0}" sibTransId="{5CC90728-5553-463C-80EE-C9F1DF94F9B5}"/>
    <dgm:cxn modelId="{9FCE69A4-5B84-4997-9285-3A800406EF60}" type="presOf" srcId="{973BAA22-399C-46F5-976C-B513AAF52618}" destId="{B0DC62F6-8AA2-4E72-B2EF-BEE6F43CB233}" srcOrd="0" destOrd="0" presId="urn:microsoft.com/office/officeart/2005/8/layout/chevron1"/>
    <dgm:cxn modelId="{7C709CA5-7DB3-4C0C-9ABD-0AED3E780609}" type="presOf" srcId="{6BE34939-7BB3-4FD9-AC8C-7B77A0779800}" destId="{402CBC50-2FCA-4BE1-9E19-4859AFB25B87}" srcOrd="0" destOrd="0" presId="urn:microsoft.com/office/officeart/2005/8/layout/chevron1"/>
    <dgm:cxn modelId="{36ABA9C2-D06F-4BDD-85A4-C96BFE9D5D00}" srcId="{40C3F06D-62E0-494C-8FD3-F902B02DD906}" destId="{9ED2551E-B42E-4B41-8AB7-059DB257023A}" srcOrd="5" destOrd="0" parTransId="{753180E1-6AD9-4A06-A5C8-CCCDA10C9DF9}" sibTransId="{511ED5C4-F78D-488D-8967-EF9086A39D65}"/>
    <dgm:cxn modelId="{33CD98C8-B445-4A37-9117-FCC4A0354CE6}" type="presOf" srcId="{F8A72B63-2718-4EA0-A42A-D4DB90AD6E7C}" destId="{F7FA28D3-8BA3-49AB-B99F-AA5DD1CE3E39}" srcOrd="0" destOrd="0" presId="urn:microsoft.com/office/officeart/2005/8/layout/chevron1"/>
    <dgm:cxn modelId="{0710B2D5-47BC-400C-A5DB-B32072017A62}" srcId="{40C3F06D-62E0-494C-8FD3-F902B02DD906}" destId="{F8A72B63-2718-4EA0-A42A-D4DB90AD6E7C}" srcOrd="0" destOrd="0" parTransId="{231DB3FC-D655-4534-82D9-22C078FA40E9}" sibTransId="{55494B52-43CC-4C35-84D8-2FE7977F407F}"/>
    <dgm:cxn modelId="{EECCB1D6-BEBA-4455-A6F1-18064CE94528}" srcId="{40C3F06D-62E0-494C-8FD3-F902B02DD906}" destId="{16AB26A9-6706-47BB-940B-36CF603BDBC2}" srcOrd="9" destOrd="0" parTransId="{BB1337D2-5174-4DBD-882C-BE7475D10DA6}" sibTransId="{9F171B01-0FC2-47AD-80F6-B4176D6724ED}"/>
    <dgm:cxn modelId="{81B659E0-6777-4826-8F6D-3F134155DFA7}" type="presOf" srcId="{40C3F06D-62E0-494C-8FD3-F902B02DD906}" destId="{B75886AA-DA7C-4DE6-B642-8D39930F0403}" srcOrd="0" destOrd="0" presId="urn:microsoft.com/office/officeart/2005/8/layout/chevron1"/>
    <dgm:cxn modelId="{B8C72CED-988B-492A-BA3B-2AF04A3E7ED2}" srcId="{40C3F06D-62E0-494C-8FD3-F902B02DD906}" destId="{6BE34939-7BB3-4FD9-AC8C-7B77A0779800}" srcOrd="4" destOrd="0" parTransId="{53F8C898-00C1-497C-87F2-D6428B0DAA02}" sibTransId="{45E0A113-B237-4D82-BB87-ACDFEEA2201C}"/>
    <dgm:cxn modelId="{64A2815D-1560-42F6-8B4E-C09817800FD8}" type="presParOf" srcId="{B75886AA-DA7C-4DE6-B642-8D39930F0403}" destId="{F7FA28D3-8BA3-49AB-B99F-AA5DD1CE3E39}" srcOrd="0" destOrd="0" presId="urn:microsoft.com/office/officeart/2005/8/layout/chevron1"/>
    <dgm:cxn modelId="{E699C8DB-DAEF-43DE-9144-4DD37C12EB32}" type="presParOf" srcId="{B75886AA-DA7C-4DE6-B642-8D39930F0403}" destId="{ECE9151B-3819-49C7-A61E-9835932B67D4}" srcOrd="1" destOrd="0" presId="urn:microsoft.com/office/officeart/2005/8/layout/chevron1"/>
    <dgm:cxn modelId="{68E878ED-EF3E-4A48-B801-132E0E0AA5EC}" type="presParOf" srcId="{B75886AA-DA7C-4DE6-B642-8D39930F0403}" destId="{1D9D9E96-3B3E-45C1-A5B7-40F2DA8BDBFB}" srcOrd="2" destOrd="0" presId="urn:microsoft.com/office/officeart/2005/8/layout/chevron1"/>
    <dgm:cxn modelId="{886A83C1-17BB-4EBB-98A9-71E19FE4C9CC}" type="presParOf" srcId="{B75886AA-DA7C-4DE6-B642-8D39930F0403}" destId="{A153A257-1097-4D87-BCAC-4C9B010EE01F}" srcOrd="3" destOrd="0" presId="urn:microsoft.com/office/officeart/2005/8/layout/chevron1"/>
    <dgm:cxn modelId="{468160DE-CAE0-40A0-825D-679847B17071}" type="presParOf" srcId="{B75886AA-DA7C-4DE6-B642-8D39930F0403}" destId="{0BD3D456-073F-40E5-B679-7F1ACD224276}" srcOrd="4" destOrd="0" presId="urn:microsoft.com/office/officeart/2005/8/layout/chevron1"/>
    <dgm:cxn modelId="{D38C61FB-BF49-4883-B80F-DAB007889CD4}" type="presParOf" srcId="{B75886AA-DA7C-4DE6-B642-8D39930F0403}" destId="{FA299AD1-201E-437B-80B1-E873D3289849}" srcOrd="5" destOrd="0" presId="urn:microsoft.com/office/officeart/2005/8/layout/chevron1"/>
    <dgm:cxn modelId="{95ABE7D0-5C60-44DF-924F-06CB4705DF53}" type="presParOf" srcId="{B75886AA-DA7C-4DE6-B642-8D39930F0403}" destId="{A31EECC0-6854-4875-8126-C27EFFDF83BD}" srcOrd="6" destOrd="0" presId="urn:microsoft.com/office/officeart/2005/8/layout/chevron1"/>
    <dgm:cxn modelId="{38434792-8A14-409B-996B-584107DCA9B9}" type="presParOf" srcId="{B75886AA-DA7C-4DE6-B642-8D39930F0403}" destId="{C6FE0A3E-1337-4F3E-9A5C-053B5F27D378}" srcOrd="7" destOrd="0" presId="urn:microsoft.com/office/officeart/2005/8/layout/chevron1"/>
    <dgm:cxn modelId="{B4197F70-1DD7-43F4-9D25-2F5958E5E5FD}" type="presParOf" srcId="{B75886AA-DA7C-4DE6-B642-8D39930F0403}" destId="{402CBC50-2FCA-4BE1-9E19-4859AFB25B87}" srcOrd="8" destOrd="0" presId="urn:microsoft.com/office/officeart/2005/8/layout/chevron1"/>
    <dgm:cxn modelId="{F7CAB851-18BF-4404-8897-EA91B2F9709D}" type="presParOf" srcId="{B75886AA-DA7C-4DE6-B642-8D39930F0403}" destId="{573C4278-4D3D-4809-8F71-8ABFE792A032}" srcOrd="9" destOrd="0" presId="urn:microsoft.com/office/officeart/2005/8/layout/chevron1"/>
    <dgm:cxn modelId="{65A170C6-4FBC-4D4A-B837-2E0353017213}" type="presParOf" srcId="{B75886AA-DA7C-4DE6-B642-8D39930F0403}" destId="{467DEE1A-7BDE-4484-9635-45C0AD8E0037}" srcOrd="10" destOrd="0" presId="urn:microsoft.com/office/officeart/2005/8/layout/chevron1"/>
    <dgm:cxn modelId="{1ADA0946-F9C4-4CCA-B57C-079404B2EB58}" type="presParOf" srcId="{B75886AA-DA7C-4DE6-B642-8D39930F0403}" destId="{DF9B5EA5-CEB3-471A-8E5A-450A675018F0}" srcOrd="11" destOrd="0" presId="urn:microsoft.com/office/officeart/2005/8/layout/chevron1"/>
    <dgm:cxn modelId="{F44E25D2-7E7B-4AA4-8CFC-2E822045EF5F}" type="presParOf" srcId="{B75886AA-DA7C-4DE6-B642-8D39930F0403}" destId="{C648EDB5-78C1-4AD3-83CD-44F2FCD9F213}" srcOrd="12" destOrd="0" presId="urn:microsoft.com/office/officeart/2005/8/layout/chevron1"/>
    <dgm:cxn modelId="{27B35726-DC26-4126-AF40-3F7ADDB22EBD}" type="presParOf" srcId="{B75886AA-DA7C-4DE6-B642-8D39930F0403}" destId="{53745C23-50B6-4065-AD29-631A6928BF43}" srcOrd="13" destOrd="0" presId="urn:microsoft.com/office/officeart/2005/8/layout/chevron1"/>
    <dgm:cxn modelId="{A7C0E357-50B0-4E72-9CC9-D0CAF2E6C699}" type="presParOf" srcId="{B75886AA-DA7C-4DE6-B642-8D39930F0403}" destId="{45CDB537-F9CF-4890-A6FB-9809B2D59623}" srcOrd="14" destOrd="0" presId="urn:microsoft.com/office/officeart/2005/8/layout/chevron1"/>
    <dgm:cxn modelId="{9FE5528E-B893-4ABE-B811-1FC94AC90529}" type="presParOf" srcId="{B75886AA-DA7C-4DE6-B642-8D39930F0403}" destId="{80A3A2DC-8E3A-4F65-9EAD-FF7EE0E29CF4}" srcOrd="15" destOrd="0" presId="urn:microsoft.com/office/officeart/2005/8/layout/chevron1"/>
    <dgm:cxn modelId="{F970A514-057C-4F9C-8C68-665E16A17AC8}" type="presParOf" srcId="{B75886AA-DA7C-4DE6-B642-8D39930F0403}" destId="{93CA771E-370F-4D1D-B69C-3DA09D899D4C}" srcOrd="16" destOrd="0" presId="urn:microsoft.com/office/officeart/2005/8/layout/chevron1"/>
    <dgm:cxn modelId="{6452FA9F-2D95-42E1-A44A-7E99CAF1D8EE}" type="presParOf" srcId="{B75886AA-DA7C-4DE6-B642-8D39930F0403}" destId="{3A4BCE44-2766-410E-9BD7-997F41FDAC33}" srcOrd="17" destOrd="0" presId="urn:microsoft.com/office/officeart/2005/8/layout/chevron1"/>
    <dgm:cxn modelId="{04D0789F-4FDC-4E8E-A843-61A13EC5878D}" type="presParOf" srcId="{B75886AA-DA7C-4DE6-B642-8D39930F0403}" destId="{8C168A3C-6D60-4EFB-88E0-DAA433C748CF}" srcOrd="18" destOrd="0" presId="urn:microsoft.com/office/officeart/2005/8/layout/chevron1"/>
    <dgm:cxn modelId="{59D397F7-A436-4884-A9C9-D05C38CF0D3D}" type="presParOf" srcId="{B75886AA-DA7C-4DE6-B642-8D39930F0403}" destId="{C86BD419-1AFB-43CB-9391-A46981988D93}" srcOrd="19" destOrd="0" presId="urn:microsoft.com/office/officeart/2005/8/layout/chevron1"/>
    <dgm:cxn modelId="{2FB800F5-E890-4C20-A38D-02ADB25C618D}" type="presParOf" srcId="{B75886AA-DA7C-4DE6-B642-8D39930F0403}" destId="{B0DC62F6-8AA2-4E72-B2EF-BEE6F43CB233}" srcOrd="20" destOrd="0" presId="urn:microsoft.com/office/officeart/2005/8/layout/chevron1"/>
    <dgm:cxn modelId="{721CEF66-152D-433C-9FCE-ED80FCD29CE7}" type="presParOf" srcId="{B75886AA-DA7C-4DE6-B642-8D39930F0403}" destId="{01402D19-2E0E-4FFB-8304-8EA080B28FFC}" srcOrd="21" destOrd="0" presId="urn:microsoft.com/office/officeart/2005/8/layout/chevron1"/>
    <dgm:cxn modelId="{3AE22C9F-D9DF-4C04-A1C5-978064760220}" type="presParOf" srcId="{B75886AA-DA7C-4DE6-B642-8D39930F0403}" destId="{A5BCE5C5-44F9-4061-BC40-2D2D47AC9EEA}" srcOrd="2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C3F06D-62E0-494C-8FD3-F902B02DD906}" type="doc">
      <dgm:prSet loTypeId="urn:microsoft.com/office/officeart/2005/8/layout/chevron1" loCatId="process" qsTypeId="urn:microsoft.com/office/officeart/2005/8/quickstyle/simple1#2" qsCatId="simple" csTypeId="urn:microsoft.com/office/officeart/2005/8/colors/accent1_2#2" csCatId="accent1" phldr="1"/>
      <dgm:spPr/>
    </dgm:pt>
    <dgm:pt modelId="{F8A72B63-2718-4EA0-A42A-D4DB90AD6E7C}">
      <dgm:prSet phldrT="[Text]"/>
      <dgm:spPr/>
      <dgm:t>
        <a:bodyPr/>
        <a:lstStyle/>
        <a:p>
          <a:r>
            <a:rPr lang="sv-SE"/>
            <a:t>Jan</a:t>
          </a:r>
        </a:p>
      </dgm:t>
    </dgm:pt>
    <dgm:pt modelId="{231DB3FC-D655-4534-82D9-22C078FA40E9}" type="parTrans" cxnId="{0710B2D5-47BC-400C-A5DB-B32072017A62}">
      <dgm:prSet/>
      <dgm:spPr/>
      <dgm:t>
        <a:bodyPr/>
        <a:lstStyle/>
        <a:p>
          <a:endParaRPr lang="sv-SE"/>
        </a:p>
      </dgm:t>
    </dgm:pt>
    <dgm:pt modelId="{55494B52-43CC-4C35-84D8-2FE7977F407F}" type="sibTrans" cxnId="{0710B2D5-47BC-400C-A5DB-B32072017A62}">
      <dgm:prSet/>
      <dgm:spPr/>
      <dgm:t>
        <a:bodyPr/>
        <a:lstStyle/>
        <a:p>
          <a:endParaRPr lang="sv-SE"/>
        </a:p>
      </dgm:t>
    </dgm:pt>
    <dgm:pt modelId="{92429186-F541-44AB-88E2-64B4B5A0D244}">
      <dgm:prSet phldrT="[Text]"/>
      <dgm:spPr/>
      <dgm:t>
        <a:bodyPr/>
        <a:lstStyle/>
        <a:p>
          <a:r>
            <a:rPr lang="sv-SE"/>
            <a:t>Feb</a:t>
          </a:r>
        </a:p>
      </dgm:t>
    </dgm:pt>
    <dgm:pt modelId="{D21ED561-322C-4A21-AAFB-42DC47E3F80C}" type="parTrans" cxnId="{6A53A56B-6654-4C9E-A824-A4344BDB6DBD}">
      <dgm:prSet/>
      <dgm:spPr/>
      <dgm:t>
        <a:bodyPr/>
        <a:lstStyle/>
        <a:p>
          <a:endParaRPr lang="sv-SE"/>
        </a:p>
      </dgm:t>
    </dgm:pt>
    <dgm:pt modelId="{DE65652F-8156-4BBD-81B7-019E1B2274DE}" type="sibTrans" cxnId="{6A53A56B-6654-4C9E-A824-A4344BDB6DBD}">
      <dgm:prSet/>
      <dgm:spPr/>
      <dgm:t>
        <a:bodyPr/>
        <a:lstStyle/>
        <a:p>
          <a:endParaRPr lang="sv-SE"/>
        </a:p>
      </dgm:t>
    </dgm:pt>
    <dgm:pt modelId="{C3A54744-F64E-41E9-90FC-37F12AF2DB1B}">
      <dgm:prSet phldrT="[Text]"/>
      <dgm:spPr/>
      <dgm:t>
        <a:bodyPr/>
        <a:lstStyle/>
        <a:p>
          <a:r>
            <a:rPr lang="sv-SE"/>
            <a:t>Dec</a:t>
          </a:r>
        </a:p>
      </dgm:t>
    </dgm:pt>
    <dgm:pt modelId="{0E98D5C5-E0C2-4105-92E0-FF3535A3ACDB}" type="parTrans" cxnId="{2544690E-CAA5-4E8C-A313-B54CE835C2FF}">
      <dgm:prSet/>
      <dgm:spPr/>
      <dgm:t>
        <a:bodyPr/>
        <a:lstStyle/>
        <a:p>
          <a:endParaRPr lang="sv-SE"/>
        </a:p>
      </dgm:t>
    </dgm:pt>
    <dgm:pt modelId="{64415F68-CC6F-4E8E-996E-EA5608B6F25A}" type="sibTrans" cxnId="{2544690E-CAA5-4E8C-A313-B54CE835C2FF}">
      <dgm:prSet/>
      <dgm:spPr/>
      <dgm:t>
        <a:bodyPr/>
        <a:lstStyle/>
        <a:p>
          <a:endParaRPr lang="sv-SE"/>
        </a:p>
      </dgm:t>
    </dgm:pt>
    <dgm:pt modelId="{11714E56-1930-48C2-BB17-D30EA8E6D705}">
      <dgm:prSet phldrT="[Text]"/>
      <dgm:spPr/>
      <dgm:t>
        <a:bodyPr/>
        <a:lstStyle/>
        <a:p>
          <a:r>
            <a:rPr lang="sv-SE"/>
            <a:t>Mar</a:t>
          </a:r>
        </a:p>
      </dgm:t>
    </dgm:pt>
    <dgm:pt modelId="{F2190E75-564C-4E1B-B372-B6E5D195A0C1}" type="parTrans" cxnId="{BBCDCE61-64F8-42C2-9E80-7440E3800B60}">
      <dgm:prSet/>
      <dgm:spPr/>
      <dgm:t>
        <a:bodyPr/>
        <a:lstStyle/>
        <a:p>
          <a:endParaRPr lang="sv-SE"/>
        </a:p>
      </dgm:t>
    </dgm:pt>
    <dgm:pt modelId="{C8BCD535-D6EA-4C8A-BFAF-7F6523F72F80}" type="sibTrans" cxnId="{BBCDCE61-64F8-42C2-9E80-7440E3800B60}">
      <dgm:prSet/>
      <dgm:spPr/>
      <dgm:t>
        <a:bodyPr/>
        <a:lstStyle/>
        <a:p>
          <a:endParaRPr lang="sv-SE"/>
        </a:p>
      </dgm:t>
    </dgm:pt>
    <dgm:pt modelId="{E5E410A7-C72D-40FB-908C-8B2435AF15C0}">
      <dgm:prSet phldrT="[Text]"/>
      <dgm:spPr/>
      <dgm:t>
        <a:bodyPr/>
        <a:lstStyle/>
        <a:p>
          <a:r>
            <a:rPr lang="sv-SE"/>
            <a:t>Apr</a:t>
          </a:r>
        </a:p>
      </dgm:t>
    </dgm:pt>
    <dgm:pt modelId="{DC5DC49B-2250-4805-92B7-F6611B8D5987}" type="parTrans" cxnId="{60EA828E-F34A-414A-9DD9-45CC5E836B16}">
      <dgm:prSet/>
      <dgm:spPr/>
      <dgm:t>
        <a:bodyPr/>
        <a:lstStyle/>
        <a:p>
          <a:endParaRPr lang="sv-SE"/>
        </a:p>
      </dgm:t>
    </dgm:pt>
    <dgm:pt modelId="{8934D73F-549A-4AD6-ACE8-B572569FCD58}" type="sibTrans" cxnId="{60EA828E-F34A-414A-9DD9-45CC5E836B16}">
      <dgm:prSet/>
      <dgm:spPr/>
      <dgm:t>
        <a:bodyPr/>
        <a:lstStyle/>
        <a:p>
          <a:endParaRPr lang="sv-SE"/>
        </a:p>
      </dgm:t>
    </dgm:pt>
    <dgm:pt modelId="{6BE34939-7BB3-4FD9-AC8C-7B77A0779800}">
      <dgm:prSet phldrT="[Text]"/>
      <dgm:spPr/>
      <dgm:t>
        <a:bodyPr/>
        <a:lstStyle/>
        <a:p>
          <a:r>
            <a:rPr lang="sv-SE"/>
            <a:t>Maj</a:t>
          </a:r>
        </a:p>
      </dgm:t>
    </dgm:pt>
    <dgm:pt modelId="{53F8C898-00C1-497C-87F2-D6428B0DAA02}" type="parTrans" cxnId="{B8C72CED-988B-492A-BA3B-2AF04A3E7ED2}">
      <dgm:prSet/>
      <dgm:spPr/>
      <dgm:t>
        <a:bodyPr/>
        <a:lstStyle/>
        <a:p>
          <a:endParaRPr lang="sv-SE"/>
        </a:p>
      </dgm:t>
    </dgm:pt>
    <dgm:pt modelId="{45E0A113-B237-4D82-BB87-ACDFEEA2201C}" type="sibTrans" cxnId="{B8C72CED-988B-492A-BA3B-2AF04A3E7ED2}">
      <dgm:prSet/>
      <dgm:spPr/>
      <dgm:t>
        <a:bodyPr/>
        <a:lstStyle/>
        <a:p>
          <a:endParaRPr lang="sv-SE"/>
        </a:p>
      </dgm:t>
    </dgm:pt>
    <dgm:pt modelId="{9ED2551E-B42E-4B41-8AB7-059DB257023A}">
      <dgm:prSet phldrT="[Text]"/>
      <dgm:spPr/>
      <dgm:t>
        <a:bodyPr/>
        <a:lstStyle/>
        <a:p>
          <a:r>
            <a:rPr lang="sv-SE"/>
            <a:t>Jun</a:t>
          </a:r>
        </a:p>
      </dgm:t>
    </dgm:pt>
    <dgm:pt modelId="{753180E1-6AD9-4A06-A5C8-CCCDA10C9DF9}" type="parTrans" cxnId="{36ABA9C2-D06F-4BDD-85A4-C96BFE9D5D00}">
      <dgm:prSet/>
      <dgm:spPr/>
      <dgm:t>
        <a:bodyPr/>
        <a:lstStyle/>
        <a:p>
          <a:endParaRPr lang="sv-SE"/>
        </a:p>
      </dgm:t>
    </dgm:pt>
    <dgm:pt modelId="{511ED5C4-F78D-488D-8967-EF9086A39D65}" type="sibTrans" cxnId="{36ABA9C2-D06F-4BDD-85A4-C96BFE9D5D00}">
      <dgm:prSet/>
      <dgm:spPr/>
      <dgm:t>
        <a:bodyPr/>
        <a:lstStyle/>
        <a:p>
          <a:endParaRPr lang="sv-SE"/>
        </a:p>
      </dgm:t>
    </dgm:pt>
    <dgm:pt modelId="{456F307C-49B2-4505-A35D-F65DE3F31755}">
      <dgm:prSet phldrT="[Text]"/>
      <dgm:spPr/>
      <dgm:t>
        <a:bodyPr/>
        <a:lstStyle/>
        <a:p>
          <a:r>
            <a:rPr lang="sv-SE"/>
            <a:t>Jul</a:t>
          </a:r>
        </a:p>
      </dgm:t>
    </dgm:pt>
    <dgm:pt modelId="{DD550AD0-F101-453A-81F6-F03B20E034E5}" type="parTrans" cxnId="{AA66130B-A8B8-4F91-84EB-14E0C2F02C5A}">
      <dgm:prSet/>
      <dgm:spPr/>
      <dgm:t>
        <a:bodyPr/>
        <a:lstStyle/>
        <a:p>
          <a:endParaRPr lang="sv-SE"/>
        </a:p>
      </dgm:t>
    </dgm:pt>
    <dgm:pt modelId="{6F5B38CC-D23C-4523-BCB8-AF89AF5C1B2B}" type="sibTrans" cxnId="{AA66130B-A8B8-4F91-84EB-14E0C2F02C5A}">
      <dgm:prSet/>
      <dgm:spPr/>
      <dgm:t>
        <a:bodyPr/>
        <a:lstStyle/>
        <a:p>
          <a:endParaRPr lang="sv-SE"/>
        </a:p>
      </dgm:t>
    </dgm:pt>
    <dgm:pt modelId="{2C95B575-4799-4500-9494-8D790C8935D9}">
      <dgm:prSet phldrT="[Text]"/>
      <dgm:spPr/>
      <dgm:t>
        <a:bodyPr/>
        <a:lstStyle/>
        <a:p>
          <a:r>
            <a:rPr lang="sv-SE"/>
            <a:t>Aug</a:t>
          </a:r>
        </a:p>
      </dgm:t>
    </dgm:pt>
    <dgm:pt modelId="{210E977B-398A-4C92-BE1B-B5CD88BB99A7}" type="parTrans" cxnId="{C231FF0E-38F1-4D0F-88DC-918E4243C620}">
      <dgm:prSet/>
      <dgm:spPr/>
      <dgm:t>
        <a:bodyPr/>
        <a:lstStyle/>
        <a:p>
          <a:endParaRPr lang="sv-SE"/>
        </a:p>
      </dgm:t>
    </dgm:pt>
    <dgm:pt modelId="{C3C5E228-9CEC-471C-8E68-7E5F4F5FACB8}" type="sibTrans" cxnId="{C231FF0E-38F1-4D0F-88DC-918E4243C620}">
      <dgm:prSet/>
      <dgm:spPr/>
      <dgm:t>
        <a:bodyPr/>
        <a:lstStyle/>
        <a:p>
          <a:endParaRPr lang="sv-SE"/>
        </a:p>
      </dgm:t>
    </dgm:pt>
    <dgm:pt modelId="{385D82BF-C53F-43DF-964F-06A2E6B374D9}">
      <dgm:prSet phldrT="[Text]"/>
      <dgm:spPr/>
      <dgm:t>
        <a:bodyPr/>
        <a:lstStyle/>
        <a:p>
          <a:r>
            <a:rPr lang="sv-SE"/>
            <a:t>Sep</a:t>
          </a:r>
        </a:p>
      </dgm:t>
    </dgm:pt>
    <dgm:pt modelId="{5470447C-D703-47CD-BFB8-8D12707CB5D0}" type="parTrans" cxnId="{91E0B69E-D5B2-4DE7-B058-CE4070D70509}">
      <dgm:prSet/>
      <dgm:spPr/>
      <dgm:t>
        <a:bodyPr/>
        <a:lstStyle/>
        <a:p>
          <a:endParaRPr lang="sv-SE"/>
        </a:p>
      </dgm:t>
    </dgm:pt>
    <dgm:pt modelId="{5CC90728-5553-463C-80EE-C9F1DF94F9B5}" type="sibTrans" cxnId="{91E0B69E-D5B2-4DE7-B058-CE4070D70509}">
      <dgm:prSet/>
      <dgm:spPr/>
      <dgm:t>
        <a:bodyPr/>
        <a:lstStyle/>
        <a:p>
          <a:endParaRPr lang="sv-SE"/>
        </a:p>
      </dgm:t>
    </dgm:pt>
    <dgm:pt modelId="{16AB26A9-6706-47BB-940B-36CF603BDBC2}">
      <dgm:prSet phldrT="[Text]"/>
      <dgm:spPr/>
      <dgm:t>
        <a:bodyPr/>
        <a:lstStyle/>
        <a:p>
          <a:r>
            <a:rPr lang="sv-SE"/>
            <a:t>Okt</a:t>
          </a:r>
        </a:p>
      </dgm:t>
    </dgm:pt>
    <dgm:pt modelId="{BB1337D2-5174-4DBD-882C-BE7475D10DA6}" type="parTrans" cxnId="{EECCB1D6-BEBA-4455-A6F1-18064CE94528}">
      <dgm:prSet/>
      <dgm:spPr/>
      <dgm:t>
        <a:bodyPr/>
        <a:lstStyle/>
        <a:p>
          <a:endParaRPr lang="sv-SE"/>
        </a:p>
      </dgm:t>
    </dgm:pt>
    <dgm:pt modelId="{9F171B01-0FC2-47AD-80F6-B4176D6724ED}" type="sibTrans" cxnId="{EECCB1D6-BEBA-4455-A6F1-18064CE94528}">
      <dgm:prSet/>
      <dgm:spPr/>
      <dgm:t>
        <a:bodyPr/>
        <a:lstStyle/>
        <a:p>
          <a:endParaRPr lang="sv-SE"/>
        </a:p>
      </dgm:t>
    </dgm:pt>
    <dgm:pt modelId="{973BAA22-399C-46F5-976C-B513AAF52618}">
      <dgm:prSet phldrT="[Text]"/>
      <dgm:spPr/>
      <dgm:t>
        <a:bodyPr/>
        <a:lstStyle/>
        <a:p>
          <a:r>
            <a:rPr lang="sv-SE"/>
            <a:t>Nov</a:t>
          </a:r>
        </a:p>
      </dgm:t>
    </dgm:pt>
    <dgm:pt modelId="{1A355408-6795-47C9-B47F-90DE827DA0CA}" type="parTrans" cxnId="{38BF2865-93BF-4CA5-9E1F-E1523FBBC96C}">
      <dgm:prSet/>
      <dgm:spPr/>
      <dgm:t>
        <a:bodyPr/>
        <a:lstStyle/>
        <a:p>
          <a:endParaRPr lang="sv-SE"/>
        </a:p>
      </dgm:t>
    </dgm:pt>
    <dgm:pt modelId="{3B87D864-1FD0-40AE-88AC-1E2328463753}" type="sibTrans" cxnId="{38BF2865-93BF-4CA5-9E1F-E1523FBBC96C}">
      <dgm:prSet/>
      <dgm:spPr/>
      <dgm:t>
        <a:bodyPr/>
        <a:lstStyle/>
        <a:p>
          <a:endParaRPr lang="sv-SE"/>
        </a:p>
      </dgm:t>
    </dgm:pt>
    <dgm:pt modelId="{B75886AA-DA7C-4DE6-B642-8D39930F0403}" type="pres">
      <dgm:prSet presAssocID="{40C3F06D-62E0-494C-8FD3-F902B02DD906}" presName="Name0" presStyleCnt="0">
        <dgm:presLayoutVars>
          <dgm:dir/>
          <dgm:animLvl val="lvl"/>
          <dgm:resizeHandles val="exact"/>
        </dgm:presLayoutVars>
      </dgm:prSet>
      <dgm:spPr/>
    </dgm:pt>
    <dgm:pt modelId="{F7FA28D3-8BA3-49AB-B99F-AA5DD1CE3E39}" type="pres">
      <dgm:prSet presAssocID="{F8A72B63-2718-4EA0-A42A-D4DB90AD6E7C}" presName="parTxOnly" presStyleLbl="node1" presStyleIdx="0" presStyleCnt="12" custLinFactNeighborX="83326" custLinFactNeighborY="-850">
        <dgm:presLayoutVars>
          <dgm:chMax val="0"/>
          <dgm:chPref val="0"/>
          <dgm:bulletEnabled val="1"/>
        </dgm:presLayoutVars>
      </dgm:prSet>
      <dgm:spPr/>
    </dgm:pt>
    <dgm:pt modelId="{ECE9151B-3819-49C7-A61E-9835932B67D4}" type="pres">
      <dgm:prSet presAssocID="{55494B52-43CC-4C35-84D8-2FE7977F407F}" presName="parTxOnlySpace" presStyleCnt="0"/>
      <dgm:spPr/>
    </dgm:pt>
    <dgm:pt modelId="{1D9D9E96-3B3E-45C1-A5B7-40F2DA8BDBFB}" type="pres">
      <dgm:prSet presAssocID="{92429186-F541-44AB-88E2-64B4B5A0D244}" presName="parTxOnly" presStyleLbl="node1" presStyleIdx="1" presStyleCnt="12" custLinFactNeighborX="30437" custLinFactNeighborY="-558">
        <dgm:presLayoutVars>
          <dgm:chMax val="0"/>
          <dgm:chPref val="0"/>
          <dgm:bulletEnabled val="1"/>
        </dgm:presLayoutVars>
      </dgm:prSet>
      <dgm:spPr/>
    </dgm:pt>
    <dgm:pt modelId="{A153A257-1097-4D87-BCAC-4C9B010EE01F}" type="pres">
      <dgm:prSet presAssocID="{DE65652F-8156-4BBD-81B7-019E1B2274DE}" presName="parTxOnlySpace" presStyleCnt="0"/>
      <dgm:spPr/>
    </dgm:pt>
    <dgm:pt modelId="{0BD3D456-073F-40E5-B679-7F1ACD224276}" type="pres">
      <dgm:prSet presAssocID="{11714E56-1930-48C2-BB17-D30EA8E6D705}" presName="parTxOnly" presStyleLbl="node1" presStyleIdx="2" presStyleCnt="12">
        <dgm:presLayoutVars>
          <dgm:chMax val="0"/>
          <dgm:chPref val="0"/>
          <dgm:bulletEnabled val="1"/>
        </dgm:presLayoutVars>
      </dgm:prSet>
      <dgm:spPr/>
    </dgm:pt>
    <dgm:pt modelId="{FA299AD1-201E-437B-80B1-E873D3289849}" type="pres">
      <dgm:prSet presAssocID="{C8BCD535-D6EA-4C8A-BFAF-7F6523F72F80}" presName="parTxOnlySpace" presStyleCnt="0"/>
      <dgm:spPr/>
    </dgm:pt>
    <dgm:pt modelId="{A31EECC0-6854-4875-8126-C27EFFDF83BD}" type="pres">
      <dgm:prSet presAssocID="{E5E410A7-C72D-40FB-908C-8B2435AF15C0}" presName="parTxOnly" presStyleLbl="node1" presStyleIdx="3" presStyleCnt="12">
        <dgm:presLayoutVars>
          <dgm:chMax val="0"/>
          <dgm:chPref val="0"/>
          <dgm:bulletEnabled val="1"/>
        </dgm:presLayoutVars>
      </dgm:prSet>
      <dgm:spPr/>
    </dgm:pt>
    <dgm:pt modelId="{C6FE0A3E-1337-4F3E-9A5C-053B5F27D378}" type="pres">
      <dgm:prSet presAssocID="{8934D73F-549A-4AD6-ACE8-B572569FCD58}" presName="parTxOnlySpace" presStyleCnt="0"/>
      <dgm:spPr/>
    </dgm:pt>
    <dgm:pt modelId="{402CBC50-2FCA-4BE1-9E19-4859AFB25B87}" type="pres">
      <dgm:prSet presAssocID="{6BE34939-7BB3-4FD9-AC8C-7B77A0779800}" presName="parTxOnly" presStyleLbl="node1" presStyleIdx="4" presStyleCnt="12">
        <dgm:presLayoutVars>
          <dgm:chMax val="0"/>
          <dgm:chPref val="0"/>
          <dgm:bulletEnabled val="1"/>
        </dgm:presLayoutVars>
      </dgm:prSet>
      <dgm:spPr/>
    </dgm:pt>
    <dgm:pt modelId="{573C4278-4D3D-4809-8F71-8ABFE792A032}" type="pres">
      <dgm:prSet presAssocID="{45E0A113-B237-4D82-BB87-ACDFEEA2201C}" presName="parTxOnlySpace" presStyleCnt="0"/>
      <dgm:spPr/>
    </dgm:pt>
    <dgm:pt modelId="{467DEE1A-7BDE-4484-9635-45C0AD8E0037}" type="pres">
      <dgm:prSet presAssocID="{9ED2551E-B42E-4B41-8AB7-059DB257023A}" presName="parTxOnly" presStyleLbl="node1" presStyleIdx="5" presStyleCnt="12">
        <dgm:presLayoutVars>
          <dgm:chMax val="0"/>
          <dgm:chPref val="0"/>
          <dgm:bulletEnabled val="1"/>
        </dgm:presLayoutVars>
      </dgm:prSet>
      <dgm:spPr/>
    </dgm:pt>
    <dgm:pt modelId="{DF9B5EA5-CEB3-471A-8E5A-450A675018F0}" type="pres">
      <dgm:prSet presAssocID="{511ED5C4-F78D-488D-8967-EF9086A39D65}" presName="parTxOnlySpace" presStyleCnt="0"/>
      <dgm:spPr/>
    </dgm:pt>
    <dgm:pt modelId="{C648EDB5-78C1-4AD3-83CD-44F2FCD9F213}" type="pres">
      <dgm:prSet presAssocID="{456F307C-49B2-4505-A35D-F65DE3F31755}" presName="parTxOnly" presStyleLbl="node1" presStyleIdx="6" presStyleCnt="12" custLinFactNeighborX="-22725" custLinFactNeighborY="-2815">
        <dgm:presLayoutVars>
          <dgm:chMax val="0"/>
          <dgm:chPref val="0"/>
          <dgm:bulletEnabled val="1"/>
        </dgm:presLayoutVars>
      </dgm:prSet>
      <dgm:spPr/>
    </dgm:pt>
    <dgm:pt modelId="{53745C23-50B6-4065-AD29-631A6928BF43}" type="pres">
      <dgm:prSet presAssocID="{6F5B38CC-D23C-4523-BCB8-AF89AF5C1B2B}" presName="parTxOnlySpace" presStyleCnt="0"/>
      <dgm:spPr/>
    </dgm:pt>
    <dgm:pt modelId="{45CDB537-F9CF-4890-A6FB-9809B2D59623}" type="pres">
      <dgm:prSet presAssocID="{2C95B575-4799-4500-9494-8D790C8935D9}" presName="parTxOnly" presStyleLbl="node1" presStyleIdx="7" presStyleCnt="12" custLinFactNeighborX="-30323" custLinFactNeighborY="3388">
        <dgm:presLayoutVars>
          <dgm:chMax val="0"/>
          <dgm:chPref val="0"/>
          <dgm:bulletEnabled val="1"/>
        </dgm:presLayoutVars>
      </dgm:prSet>
      <dgm:spPr/>
    </dgm:pt>
    <dgm:pt modelId="{80A3A2DC-8E3A-4F65-9EAD-FF7EE0E29CF4}" type="pres">
      <dgm:prSet presAssocID="{C3C5E228-9CEC-471C-8E68-7E5F4F5FACB8}" presName="parTxOnlySpace" presStyleCnt="0"/>
      <dgm:spPr/>
    </dgm:pt>
    <dgm:pt modelId="{93CA771E-370F-4D1D-B69C-3DA09D899D4C}" type="pres">
      <dgm:prSet presAssocID="{385D82BF-C53F-43DF-964F-06A2E6B374D9}" presName="parTxOnly" presStyleLbl="node1" presStyleIdx="8" presStyleCnt="12">
        <dgm:presLayoutVars>
          <dgm:chMax val="0"/>
          <dgm:chPref val="0"/>
          <dgm:bulletEnabled val="1"/>
        </dgm:presLayoutVars>
      </dgm:prSet>
      <dgm:spPr/>
    </dgm:pt>
    <dgm:pt modelId="{3A4BCE44-2766-410E-9BD7-997F41FDAC33}" type="pres">
      <dgm:prSet presAssocID="{5CC90728-5553-463C-80EE-C9F1DF94F9B5}" presName="parTxOnlySpace" presStyleCnt="0"/>
      <dgm:spPr/>
    </dgm:pt>
    <dgm:pt modelId="{8C168A3C-6D60-4EFB-88E0-DAA433C748CF}" type="pres">
      <dgm:prSet presAssocID="{16AB26A9-6706-47BB-940B-36CF603BDBC2}" presName="parTxOnly" presStyleLbl="node1" presStyleIdx="9" presStyleCnt="12">
        <dgm:presLayoutVars>
          <dgm:chMax val="0"/>
          <dgm:chPref val="0"/>
          <dgm:bulletEnabled val="1"/>
        </dgm:presLayoutVars>
      </dgm:prSet>
      <dgm:spPr/>
    </dgm:pt>
    <dgm:pt modelId="{C86BD419-1AFB-43CB-9391-A46981988D93}" type="pres">
      <dgm:prSet presAssocID="{9F171B01-0FC2-47AD-80F6-B4176D6724ED}" presName="parTxOnlySpace" presStyleCnt="0"/>
      <dgm:spPr/>
    </dgm:pt>
    <dgm:pt modelId="{B0DC62F6-8AA2-4E72-B2EF-BEE6F43CB233}" type="pres">
      <dgm:prSet presAssocID="{973BAA22-399C-46F5-976C-B513AAF52618}" presName="parTxOnly" presStyleLbl="node1" presStyleIdx="10" presStyleCnt="12" custLinFactNeighborX="-42129" custLinFactNeighborY="-2299">
        <dgm:presLayoutVars>
          <dgm:chMax val="0"/>
          <dgm:chPref val="0"/>
          <dgm:bulletEnabled val="1"/>
        </dgm:presLayoutVars>
      </dgm:prSet>
      <dgm:spPr/>
    </dgm:pt>
    <dgm:pt modelId="{01402D19-2E0E-4FFB-8304-8EA080B28FFC}" type="pres">
      <dgm:prSet presAssocID="{3B87D864-1FD0-40AE-88AC-1E2328463753}" presName="parTxOnlySpace" presStyleCnt="0"/>
      <dgm:spPr/>
    </dgm:pt>
    <dgm:pt modelId="{A5BCE5C5-44F9-4061-BC40-2D2D47AC9EEA}" type="pres">
      <dgm:prSet presAssocID="{C3A54744-F64E-41E9-90FC-37F12AF2DB1B}" presName="parTxOnly" presStyleLbl="node1" presStyleIdx="11" presStyleCnt="12" custScaleY="104210" custLinFactNeighborX="-92795" custLinFactNeighborY="12">
        <dgm:presLayoutVars>
          <dgm:chMax val="0"/>
          <dgm:chPref val="0"/>
          <dgm:bulletEnabled val="1"/>
        </dgm:presLayoutVars>
      </dgm:prSet>
      <dgm:spPr/>
    </dgm:pt>
  </dgm:ptLst>
  <dgm:cxnLst>
    <dgm:cxn modelId="{AA66130B-A8B8-4F91-84EB-14E0C2F02C5A}" srcId="{40C3F06D-62E0-494C-8FD3-F902B02DD906}" destId="{456F307C-49B2-4505-A35D-F65DE3F31755}" srcOrd="6" destOrd="0" parTransId="{DD550AD0-F101-453A-81F6-F03B20E034E5}" sibTransId="{6F5B38CC-D23C-4523-BCB8-AF89AF5C1B2B}"/>
    <dgm:cxn modelId="{2544690E-CAA5-4E8C-A313-B54CE835C2FF}" srcId="{40C3F06D-62E0-494C-8FD3-F902B02DD906}" destId="{C3A54744-F64E-41E9-90FC-37F12AF2DB1B}" srcOrd="11" destOrd="0" parTransId="{0E98D5C5-E0C2-4105-92E0-FF3535A3ACDB}" sibTransId="{64415F68-CC6F-4E8E-996E-EA5608B6F25A}"/>
    <dgm:cxn modelId="{C231FF0E-38F1-4D0F-88DC-918E4243C620}" srcId="{40C3F06D-62E0-494C-8FD3-F902B02DD906}" destId="{2C95B575-4799-4500-9494-8D790C8935D9}" srcOrd="7" destOrd="0" parTransId="{210E977B-398A-4C92-BE1B-B5CD88BB99A7}" sibTransId="{C3C5E228-9CEC-471C-8E68-7E5F4F5FACB8}"/>
    <dgm:cxn modelId="{7CB3FB2D-F51F-4B93-A4D0-70A3A6EEA76E}" type="presOf" srcId="{C3A54744-F64E-41E9-90FC-37F12AF2DB1B}" destId="{A5BCE5C5-44F9-4061-BC40-2D2D47AC9EEA}" srcOrd="0" destOrd="0" presId="urn:microsoft.com/office/officeart/2005/8/layout/chevron1"/>
    <dgm:cxn modelId="{BBCDCE61-64F8-42C2-9E80-7440E3800B60}" srcId="{40C3F06D-62E0-494C-8FD3-F902B02DD906}" destId="{11714E56-1930-48C2-BB17-D30EA8E6D705}" srcOrd="2" destOrd="0" parTransId="{F2190E75-564C-4E1B-B372-B6E5D195A0C1}" sibTransId="{C8BCD535-D6EA-4C8A-BFAF-7F6523F72F80}"/>
    <dgm:cxn modelId="{38BF2865-93BF-4CA5-9E1F-E1523FBBC96C}" srcId="{40C3F06D-62E0-494C-8FD3-F902B02DD906}" destId="{973BAA22-399C-46F5-976C-B513AAF52618}" srcOrd="10" destOrd="0" parTransId="{1A355408-6795-47C9-B47F-90DE827DA0CA}" sibTransId="{3B87D864-1FD0-40AE-88AC-1E2328463753}"/>
    <dgm:cxn modelId="{6A53A56B-6654-4C9E-A824-A4344BDB6DBD}" srcId="{40C3F06D-62E0-494C-8FD3-F902B02DD906}" destId="{92429186-F541-44AB-88E2-64B4B5A0D244}" srcOrd="1" destOrd="0" parTransId="{D21ED561-322C-4A21-AAFB-42DC47E3F80C}" sibTransId="{DE65652F-8156-4BBD-81B7-019E1B2274DE}"/>
    <dgm:cxn modelId="{B398386C-0DD3-48C3-AE2F-674E90455CD4}" type="presOf" srcId="{92429186-F541-44AB-88E2-64B4B5A0D244}" destId="{1D9D9E96-3B3E-45C1-A5B7-40F2DA8BDBFB}" srcOrd="0" destOrd="0" presId="urn:microsoft.com/office/officeart/2005/8/layout/chevron1"/>
    <dgm:cxn modelId="{E925D451-49D0-4EB0-8A86-4026D8FC6E11}" type="presOf" srcId="{11714E56-1930-48C2-BB17-D30EA8E6D705}" destId="{0BD3D456-073F-40E5-B679-7F1ACD224276}" srcOrd="0" destOrd="0" presId="urn:microsoft.com/office/officeart/2005/8/layout/chevron1"/>
    <dgm:cxn modelId="{2B5CF153-FC20-4ACB-9505-04580831B556}" type="presOf" srcId="{9ED2551E-B42E-4B41-8AB7-059DB257023A}" destId="{467DEE1A-7BDE-4484-9635-45C0AD8E0037}" srcOrd="0" destOrd="0" presId="urn:microsoft.com/office/officeart/2005/8/layout/chevron1"/>
    <dgm:cxn modelId="{25B31C54-21FB-4FD0-9A08-1E7928B69EE0}" type="presOf" srcId="{16AB26A9-6706-47BB-940B-36CF603BDBC2}" destId="{8C168A3C-6D60-4EFB-88E0-DAA433C748CF}" srcOrd="0" destOrd="0" presId="urn:microsoft.com/office/officeart/2005/8/layout/chevron1"/>
    <dgm:cxn modelId="{F8080480-5BE3-4688-B7D7-5D293DAE3929}" type="presOf" srcId="{385D82BF-C53F-43DF-964F-06A2E6B374D9}" destId="{93CA771E-370F-4D1D-B69C-3DA09D899D4C}" srcOrd="0" destOrd="0" presId="urn:microsoft.com/office/officeart/2005/8/layout/chevron1"/>
    <dgm:cxn modelId="{9B829D84-6126-4969-8A33-A91C450BB4C1}" type="presOf" srcId="{456F307C-49B2-4505-A35D-F65DE3F31755}" destId="{C648EDB5-78C1-4AD3-83CD-44F2FCD9F213}" srcOrd="0" destOrd="0" presId="urn:microsoft.com/office/officeart/2005/8/layout/chevron1"/>
    <dgm:cxn modelId="{3E1A3C85-D161-47BA-92AD-12644AC96DE9}" type="presOf" srcId="{2C95B575-4799-4500-9494-8D790C8935D9}" destId="{45CDB537-F9CF-4890-A6FB-9809B2D59623}" srcOrd="0" destOrd="0" presId="urn:microsoft.com/office/officeart/2005/8/layout/chevron1"/>
    <dgm:cxn modelId="{9874C789-AD14-4719-9BDD-A0FA66EE4AE9}" type="presOf" srcId="{E5E410A7-C72D-40FB-908C-8B2435AF15C0}" destId="{A31EECC0-6854-4875-8126-C27EFFDF83BD}" srcOrd="0" destOrd="0" presId="urn:microsoft.com/office/officeart/2005/8/layout/chevron1"/>
    <dgm:cxn modelId="{60EA828E-F34A-414A-9DD9-45CC5E836B16}" srcId="{40C3F06D-62E0-494C-8FD3-F902B02DD906}" destId="{E5E410A7-C72D-40FB-908C-8B2435AF15C0}" srcOrd="3" destOrd="0" parTransId="{DC5DC49B-2250-4805-92B7-F6611B8D5987}" sibTransId="{8934D73F-549A-4AD6-ACE8-B572569FCD58}"/>
    <dgm:cxn modelId="{91E0B69E-D5B2-4DE7-B058-CE4070D70509}" srcId="{40C3F06D-62E0-494C-8FD3-F902B02DD906}" destId="{385D82BF-C53F-43DF-964F-06A2E6B374D9}" srcOrd="8" destOrd="0" parTransId="{5470447C-D703-47CD-BFB8-8D12707CB5D0}" sibTransId="{5CC90728-5553-463C-80EE-C9F1DF94F9B5}"/>
    <dgm:cxn modelId="{9FCE69A4-5B84-4997-9285-3A800406EF60}" type="presOf" srcId="{973BAA22-399C-46F5-976C-B513AAF52618}" destId="{B0DC62F6-8AA2-4E72-B2EF-BEE6F43CB233}" srcOrd="0" destOrd="0" presId="urn:microsoft.com/office/officeart/2005/8/layout/chevron1"/>
    <dgm:cxn modelId="{7C709CA5-7DB3-4C0C-9ABD-0AED3E780609}" type="presOf" srcId="{6BE34939-7BB3-4FD9-AC8C-7B77A0779800}" destId="{402CBC50-2FCA-4BE1-9E19-4859AFB25B87}" srcOrd="0" destOrd="0" presId="urn:microsoft.com/office/officeart/2005/8/layout/chevron1"/>
    <dgm:cxn modelId="{36ABA9C2-D06F-4BDD-85A4-C96BFE9D5D00}" srcId="{40C3F06D-62E0-494C-8FD3-F902B02DD906}" destId="{9ED2551E-B42E-4B41-8AB7-059DB257023A}" srcOrd="5" destOrd="0" parTransId="{753180E1-6AD9-4A06-A5C8-CCCDA10C9DF9}" sibTransId="{511ED5C4-F78D-488D-8967-EF9086A39D65}"/>
    <dgm:cxn modelId="{33CD98C8-B445-4A37-9117-FCC4A0354CE6}" type="presOf" srcId="{F8A72B63-2718-4EA0-A42A-D4DB90AD6E7C}" destId="{F7FA28D3-8BA3-49AB-B99F-AA5DD1CE3E39}" srcOrd="0" destOrd="0" presId="urn:microsoft.com/office/officeart/2005/8/layout/chevron1"/>
    <dgm:cxn modelId="{0710B2D5-47BC-400C-A5DB-B32072017A62}" srcId="{40C3F06D-62E0-494C-8FD3-F902B02DD906}" destId="{F8A72B63-2718-4EA0-A42A-D4DB90AD6E7C}" srcOrd="0" destOrd="0" parTransId="{231DB3FC-D655-4534-82D9-22C078FA40E9}" sibTransId="{55494B52-43CC-4C35-84D8-2FE7977F407F}"/>
    <dgm:cxn modelId="{EECCB1D6-BEBA-4455-A6F1-18064CE94528}" srcId="{40C3F06D-62E0-494C-8FD3-F902B02DD906}" destId="{16AB26A9-6706-47BB-940B-36CF603BDBC2}" srcOrd="9" destOrd="0" parTransId="{BB1337D2-5174-4DBD-882C-BE7475D10DA6}" sibTransId="{9F171B01-0FC2-47AD-80F6-B4176D6724ED}"/>
    <dgm:cxn modelId="{81B659E0-6777-4826-8F6D-3F134155DFA7}" type="presOf" srcId="{40C3F06D-62E0-494C-8FD3-F902B02DD906}" destId="{B75886AA-DA7C-4DE6-B642-8D39930F0403}" srcOrd="0" destOrd="0" presId="urn:microsoft.com/office/officeart/2005/8/layout/chevron1"/>
    <dgm:cxn modelId="{B8C72CED-988B-492A-BA3B-2AF04A3E7ED2}" srcId="{40C3F06D-62E0-494C-8FD3-F902B02DD906}" destId="{6BE34939-7BB3-4FD9-AC8C-7B77A0779800}" srcOrd="4" destOrd="0" parTransId="{53F8C898-00C1-497C-87F2-D6428B0DAA02}" sibTransId="{45E0A113-B237-4D82-BB87-ACDFEEA2201C}"/>
    <dgm:cxn modelId="{64A2815D-1560-42F6-8B4E-C09817800FD8}" type="presParOf" srcId="{B75886AA-DA7C-4DE6-B642-8D39930F0403}" destId="{F7FA28D3-8BA3-49AB-B99F-AA5DD1CE3E39}" srcOrd="0" destOrd="0" presId="urn:microsoft.com/office/officeart/2005/8/layout/chevron1"/>
    <dgm:cxn modelId="{E699C8DB-DAEF-43DE-9144-4DD37C12EB32}" type="presParOf" srcId="{B75886AA-DA7C-4DE6-B642-8D39930F0403}" destId="{ECE9151B-3819-49C7-A61E-9835932B67D4}" srcOrd="1" destOrd="0" presId="urn:microsoft.com/office/officeart/2005/8/layout/chevron1"/>
    <dgm:cxn modelId="{68E878ED-EF3E-4A48-B801-132E0E0AA5EC}" type="presParOf" srcId="{B75886AA-DA7C-4DE6-B642-8D39930F0403}" destId="{1D9D9E96-3B3E-45C1-A5B7-40F2DA8BDBFB}" srcOrd="2" destOrd="0" presId="urn:microsoft.com/office/officeart/2005/8/layout/chevron1"/>
    <dgm:cxn modelId="{886A83C1-17BB-4EBB-98A9-71E19FE4C9CC}" type="presParOf" srcId="{B75886AA-DA7C-4DE6-B642-8D39930F0403}" destId="{A153A257-1097-4D87-BCAC-4C9B010EE01F}" srcOrd="3" destOrd="0" presId="urn:microsoft.com/office/officeart/2005/8/layout/chevron1"/>
    <dgm:cxn modelId="{468160DE-CAE0-40A0-825D-679847B17071}" type="presParOf" srcId="{B75886AA-DA7C-4DE6-B642-8D39930F0403}" destId="{0BD3D456-073F-40E5-B679-7F1ACD224276}" srcOrd="4" destOrd="0" presId="urn:microsoft.com/office/officeart/2005/8/layout/chevron1"/>
    <dgm:cxn modelId="{D38C61FB-BF49-4883-B80F-DAB007889CD4}" type="presParOf" srcId="{B75886AA-DA7C-4DE6-B642-8D39930F0403}" destId="{FA299AD1-201E-437B-80B1-E873D3289849}" srcOrd="5" destOrd="0" presId="urn:microsoft.com/office/officeart/2005/8/layout/chevron1"/>
    <dgm:cxn modelId="{95ABE7D0-5C60-44DF-924F-06CB4705DF53}" type="presParOf" srcId="{B75886AA-DA7C-4DE6-B642-8D39930F0403}" destId="{A31EECC0-6854-4875-8126-C27EFFDF83BD}" srcOrd="6" destOrd="0" presId="urn:microsoft.com/office/officeart/2005/8/layout/chevron1"/>
    <dgm:cxn modelId="{38434792-8A14-409B-996B-584107DCA9B9}" type="presParOf" srcId="{B75886AA-DA7C-4DE6-B642-8D39930F0403}" destId="{C6FE0A3E-1337-4F3E-9A5C-053B5F27D378}" srcOrd="7" destOrd="0" presId="urn:microsoft.com/office/officeart/2005/8/layout/chevron1"/>
    <dgm:cxn modelId="{B4197F70-1DD7-43F4-9D25-2F5958E5E5FD}" type="presParOf" srcId="{B75886AA-DA7C-4DE6-B642-8D39930F0403}" destId="{402CBC50-2FCA-4BE1-9E19-4859AFB25B87}" srcOrd="8" destOrd="0" presId="urn:microsoft.com/office/officeart/2005/8/layout/chevron1"/>
    <dgm:cxn modelId="{F7CAB851-18BF-4404-8897-EA91B2F9709D}" type="presParOf" srcId="{B75886AA-DA7C-4DE6-B642-8D39930F0403}" destId="{573C4278-4D3D-4809-8F71-8ABFE792A032}" srcOrd="9" destOrd="0" presId="urn:microsoft.com/office/officeart/2005/8/layout/chevron1"/>
    <dgm:cxn modelId="{65A170C6-4FBC-4D4A-B837-2E0353017213}" type="presParOf" srcId="{B75886AA-DA7C-4DE6-B642-8D39930F0403}" destId="{467DEE1A-7BDE-4484-9635-45C0AD8E0037}" srcOrd="10" destOrd="0" presId="urn:microsoft.com/office/officeart/2005/8/layout/chevron1"/>
    <dgm:cxn modelId="{1ADA0946-F9C4-4CCA-B57C-079404B2EB58}" type="presParOf" srcId="{B75886AA-DA7C-4DE6-B642-8D39930F0403}" destId="{DF9B5EA5-CEB3-471A-8E5A-450A675018F0}" srcOrd="11" destOrd="0" presId="urn:microsoft.com/office/officeart/2005/8/layout/chevron1"/>
    <dgm:cxn modelId="{F44E25D2-7E7B-4AA4-8CFC-2E822045EF5F}" type="presParOf" srcId="{B75886AA-DA7C-4DE6-B642-8D39930F0403}" destId="{C648EDB5-78C1-4AD3-83CD-44F2FCD9F213}" srcOrd="12" destOrd="0" presId="urn:microsoft.com/office/officeart/2005/8/layout/chevron1"/>
    <dgm:cxn modelId="{27B35726-DC26-4126-AF40-3F7ADDB22EBD}" type="presParOf" srcId="{B75886AA-DA7C-4DE6-B642-8D39930F0403}" destId="{53745C23-50B6-4065-AD29-631A6928BF43}" srcOrd="13" destOrd="0" presId="urn:microsoft.com/office/officeart/2005/8/layout/chevron1"/>
    <dgm:cxn modelId="{A7C0E357-50B0-4E72-9CC9-D0CAF2E6C699}" type="presParOf" srcId="{B75886AA-DA7C-4DE6-B642-8D39930F0403}" destId="{45CDB537-F9CF-4890-A6FB-9809B2D59623}" srcOrd="14" destOrd="0" presId="urn:microsoft.com/office/officeart/2005/8/layout/chevron1"/>
    <dgm:cxn modelId="{9FE5528E-B893-4ABE-B811-1FC94AC90529}" type="presParOf" srcId="{B75886AA-DA7C-4DE6-B642-8D39930F0403}" destId="{80A3A2DC-8E3A-4F65-9EAD-FF7EE0E29CF4}" srcOrd="15" destOrd="0" presId="urn:microsoft.com/office/officeart/2005/8/layout/chevron1"/>
    <dgm:cxn modelId="{F970A514-057C-4F9C-8C68-665E16A17AC8}" type="presParOf" srcId="{B75886AA-DA7C-4DE6-B642-8D39930F0403}" destId="{93CA771E-370F-4D1D-B69C-3DA09D899D4C}" srcOrd="16" destOrd="0" presId="urn:microsoft.com/office/officeart/2005/8/layout/chevron1"/>
    <dgm:cxn modelId="{6452FA9F-2D95-42E1-A44A-7E99CAF1D8EE}" type="presParOf" srcId="{B75886AA-DA7C-4DE6-B642-8D39930F0403}" destId="{3A4BCE44-2766-410E-9BD7-997F41FDAC33}" srcOrd="17" destOrd="0" presId="urn:microsoft.com/office/officeart/2005/8/layout/chevron1"/>
    <dgm:cxn modelId="{04D0789F-4FDC-4E8E-A843-61A13EC5878D}" type="presParOf" srcId="{B75886AA-DA7C-4DE6-B642-8D39930F0403}" destId="{8C168A3C-6D60-4EFB-88E0-DAA433C748CF}" srcOrd="18" destOrd="0" presId="urn:microsoft.com/office/officeart/2005/8/layout/chevron1"/>
    <dgm:cxn modelId="{59D397F7-A436-4884-A9C9-D05C38CF0D3D}" type="presParOf" srcId="{B75886AA-DA7C-4DE6-B642-8D39930F0403}" destId="{C86BD419-1AFB-43CB-9391-A46981988D93}" srcOrd="19" destOrd="0" presId="urn:microsoft.com/office/officeart/2005/8/layout/chevron1"/>
    <dgm:cxn modelId="{2FB800F5-E890-4C20-A38D-02ADB25C618D}" type="presParOf" srcId="{B75886AA-DA7C-4DE6-B642-8D39930F0403}" destId="{B0DC62F6-8AA2-4E72-B2EF-BEE6F43CB233}" srcOrd="20" destOrd="0" presId="urn:microsoft.com/office/officeart/2005/8/layout/chevron1"/>
    <dgm:cxn modelId="{721CEF66-152D-433C-9FCE-ED80FCD29CE7}" type="presParOf" srcId="{B75886AA-DA7C-4DE6-B642-8D39930F0403}" destId="{01402D19-2E0E-4FFB-8304-8EA080B28FFC}" srcOrd="21" destOrd="0" presId="urn:microsoft.com/office/officeart/2005/8/layout/chevron1"/>
    <dgm:cxn modelId="{3AE22C9F-D9DF-4C04-A1C5-978064760220}" type="presParOf" srcId="{B75886AA-DA7C-4DE6-B642-8D39930F0403}" destId="{A5BCE5C5-44F9-4061-BC40-2D2D47AC9EEA}" srcOrd="2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9A29E81-89A8-4489-965E-B9E1BF144BD7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E0CDAC15-6861-4510-AEFF-1357F0CA2804}">
      <dgm:prSet phldrT="[Text]" phldr="0" custT="1"/>
      <dgm:spPr/>
      <dgm:t>
        <a:bodyPr/>
        <a:lstStyle/>
        <a:p>
          <a:r>
            <a:rPr lang="sv-SE" sz="2400"/>
            <a:t>Dekan</a:t>
          </a:r>
        </a:p>
      </dgm:t>
    </dgm:pt>
    <dgm:pt modelId="{B13ADC1A-78A3-45C3-8FE7-5BAD93F46EF0}" type="parTrans" cxnId="{B4D16C67-87EF-4443-87E3-F12750CFF606}">
      <dgm:prSet/>
      <dgm:spPr/>
      <dgm:t>
        <a:bodyPr/>
        <a:lstStyle/>
        <a:p>
          <a:endParaRPr lang="sv-SE"/>
        </a:p>
      </dgm:t>
    </dgm:pt>
    <dgm:pt modelId="{E55EBACB-7E50-4AE1-B5CF-BC3B7169AC95}" type="sibTrans" cxnId="{B4D16C67-87EF-4443-87E3-F12750CFF606}">
      <dgm:prSet/>
      <dgm:spPr/>
      <dgm:t>
        <a:bodyPr/>
        <a:lstStyle/>
        <a:p>
          <a:endParaRPr lang="sv-SE"/>
        </a:p>
      </dgm:t>
    </dgm:pt>
    <dgm:pt modelId="{F7B1D5EC-B27F-406E-A5B5-E5EF93C66787}">
      <dgm:prSet phldrT="[Text]" phldr="0"/>
      <dgm:spPr/>
      <dgm:t>
        <a:bodyPr/>
        <a:lstStyle/>
        <a:p>
          <a:r>
            <a:rPr lang="sv-SE"/>
            <a:t>Fördelning per institution</a:t>
          </a:r>
        </a:p>
      </dgm:t>
    </dgm:pt>
    <dgm:pt modelId="{DBF0A0EA-0C3B-41DE-8007-A7E69227DF9F}" type="parTrans" cxnId="{7E814D74-EF07-4191-9DB4-38BF8EABA5A8}">
      <dgm:prSet/>
      <dgm:spPr/>
      <dgm:t>
        <a:bodyPr/>
        <a:lstStyle/>
        <a:p>
          <a:endParaRPr lang="sv-SE"/>
        </a:p>
      </dgm:t>
    </dgm:pt>
    <dgm:pt modelId="{3E2F750A-666F-46EC-A6C4-BEB518406303}" type="sibTrans" cxnId="{7E814D74-EF07-4191-9DB4-38BF8EABA5A8}">
      <dgm:prSet/>
      <dgm:spPr/>
      <dgm:t>
        <a:bodyPr/>
        <a:lstStyle/>
        <a:p>
          <a:endParaRPr lang="sv-SE"/>
        </a:p>
      </dgm:t>
    </dgm:pt>
    <dgm:pt modelId="{A7709D99-546E-4667-9CE6-ED768F3AAD85}">
      <dgm:prSet phldrT="[Text]" phldr="0"/>
      <dgm:spPr/>
      <dgm:t>
        <a:bodyPr/>
        <a:lstStyle/>
        <a:p>
          <a:r>
            <a:rPr lang="sv-SE"/>
            <a:t>Fördelning mellan ämnen</a:t>
          </a:r>
        </a:p>
      </dgm:t>
    </dgm:pt>
    <dgm:pt modelId="{974552B8-F217-47D4-B0D1-4CD76C3E3A6E}" type="parTrans" cxnId="{743E70D5-25FA-4600-AB6C-B271FC964731}">
      <dgm:prSet/>
      <dgm:spPr/>
      <dgm:t>
        <a:bodyPr/>
        <a:lstStyle/>
        <a:p>
          <a:endParaRPr lang="sv-SE"/>
        </a:p>
      </dgm:t>
    </dgm:pt>
    <dgm:pt modelId="{C0A37E01-317E-4093-94D3-EF1391037FB5}" type="sibTrans" cxnId="{743E70D5-25FA-4600-AB6C-B271FC964731}">
      <dgm:prSet/>
      <dgm:spPr/>
      <dgm:t>
        <a:bodyPr/>
        <a:lstStyle/>
        <a:p>
          <a:endParaRPr lang="sv-SE"/>
        </a:p>
      </dgm:t>
    </dgm:pt>
    <dgm:pt modelId="{999F9A91-31D6-4344-A273-D952870C9297}">
      <dgm:prSet phldrT="[Text]" phldr="0"/>
      <dgm:spPr/>
      <dgm:t>
        <a:bodyPr/>
        <a:lstStyle/>
        <a:p>
          <a:r>
            <a:rPr lang="sv-SE"/>
            <a:t>Universitetsdirektör</a:t>
          </a:r>
        </a:p>
      </dgm:t>
    </dgm:pt>
    <dgm:pt modelId="{0F3D555F-122C-4C33-B32C-5FC190B0D05E}" type="parTrans" cxnId="{ACB8F215-EB14-4317-9495-4D41AE91BE6F}">
      <dgm:prSet/>
      <dgm:spPr/>
      <dgm:t>
        <a:bodyPr/>
        <a:lstStyle/>
        <a:p>
          <a:endParaRPr lang="sv-SE"/>
        </a:p>
      </dgm:t>
    </dgm:pt>
    <dgm:pt modelId="{5AF9ABD8-3AFE-4197-B76B-9D1FD5D2FE9C}" type="sibTrans" cxnId="{ACB8F215-EB14-4317-9495-4D41AE91BE6F}">
      <dgm:prSet/>
      <dgm:spPr/>
      <dgm:t>
        <a:bodyPr/>
        <a:lstStyle/>
        <a:p>
          <a:endParaRPr lang="sv-SE"/>
        </a:p>
      </dgm:t>
    </dgm:pt>
    <dgm:pt modelId="{F46DEA08-5C2F-4316-93CB-5FB877F9C12D}">
      <dgm:prSet phldrT="[Text]" phldr="0"/>
      <dgm:spPr/>
      <dgm:t>
        <a:bodyPr/>
        <a:lstStyle/>
        <a:p>
          <a:r>
            <a:rPr lang="sv-SE"/>
            <a:t>Fördelning per avdelning</a:t>
          </a:r>
        </a:p>
      </dgm:t>
    </dgm:pt>
    <dgm:pt modelId="{013BB11D-B7FD-46BA-8771-B5B2F07CE710}" type="parTrans" cxnId="{F0F33AC0-74C2-4D09-9AEE-616289E38852}">
      <dgm:prSet/>
      <dgm:spPr/>
      <dgm:t>
        <a:bodyPr/>
        <a:lstStyle/>
        <a:p>
          <a:endParaRPr lang="sv-SE"/>
        </a:p>
      </dgm:t>
    </dgm:pt>
    <dgm:pt modelId="{2857E503-64D6-4AB1-9200-CEFC8E1EAEC2}" type="sibTrans" cxnId="{F0F33AC0-74C2-4D09-9AEE-616289E38852}">
      <dgm:prSet/>
      <dgm:spPr/>
      <dgm:t>
        <a:bodyPr/>
        <a:lstStyle/>
        <a:p>
          <a:endParaRPr lang="sv-SE"/>
        </a:p>
      </dgm:t>
    </dgm:pt>
    <dgm:pt modelId="{30239301-D2FB-434B-BF28-C248F8AA9D66}">
      <dgm:prSet phldrT="[Text]" phldr="0"/>
      <dgm:spPr/>
      <dgm:t>
        <a:bodyPr/>
        <a:lstStyle/>
        <a:p>
          <a:r>
            <a:rPr lang="sv-SE"/>
            <a:t>Fördelning per enhet</a:t>
          </a:r>
        </a:p>
      </dgm:t>
    </dgm:pt>
    <dgm:pt modelId="{8DE5268B-B882-47D1-A331-79AA5627BDA2}" type="parTrans" cxnId="{AF219C5A-98AF-411B-A905-E448D4BE1B86}">
      <dgm:prSet/>
      <dgm:spPr/>
      <dgm:t>
        <a:bodyPr/>
        <a:lstStyle/>
        <a:p>
          <a:endParaRPr lang="sv-SE"/>
        </a:p>
      </dgm:t>
    </dgm:pt>
    <dgm:pt modelId="{DCA2EA5C-A1F8-4F7F-9962-B4B43948A874}" type="sibTrans" cxnId="{AF219C5A-98AF-411B-A905-E448D4BE1B86}">
      <dgm:prSet/>
      <dgm:spPr/>
      <dgm:t>
        <a:bodyPr/>
        <a:lstStyle/>
        <a:p>
          <a:endParaRPr lang="sv-SE"/>
        </a:p>
      </dgm:t>
    </dgm:pt>
    <dgm:pt modelId="{5EAB9342-5E2B-4D9A-8F6D-5FBA750C4B20}">
      <dgm:prSet phldrT="[Text]" phldr="0"/>
      <dgm:spPr>
        <a:solidFill>
          <a:schemeClr val="accent1">
            <a:alpha val="90000"/>
          </a:schemeClr>
        </a:solidFill>
      </dgm:spPr>
      <dgm:t>
        <a:bodyPr/>
        <a:lstStyle/>
        <a:p>
          <a:r>
            <a:rPr lang="sv-SE">
              <a:solidFill>
                <a:schemeClr val="bg1"/>
              </a:solidFill>
            </a:rPr>
            <a:t>Prefekt</a:t>
          </a:r>
        </a:p>
      </dgm:t>
    </dgm:pt>
    <dgm:pt modelId="{356DF184-50E9-4503-A88B-FFF78DB64B7D}" type="parTrans" cxnId="{917F6547-33C8-4D6C-B51F-F8C8AC3FC322}">
      <dgm:prSet/>
      <dgm:spPr/>
      <dgm:t>
        <a:bodyPr/>
        <a:lstStyle/>
        <a:p>
          <a:endParaRPr lang="sv-SE"/>
        </a:p>
      </dgm:t>
    </dgm:pt>
    <dgm:pt modelId="{8F052DA7-6E9B-430A-AC84-3A3934D223DB}" type="sibTrans" cxnId="{917F6547-33C8-4D6C-B51F-F8C8AC3FC322}">
      <dgm:prSet/>
      <dgm:spPr/>
      <dgm:t>
        <a:bodyPr/>
        <a:lstStyle/>
        <a:p>
          <a:endParaRPr lang="sv-SE"/>
        </a:p>
      </dgm:t>
    </dgm:pt>
    <dgm:pt modelId="{7F995C78-66E5-4603-8694-6499A34376BE}">
      <dgm:prSet phldrT="[Text]" phldr="0"/>
      <dgm:spPr>
        <a:solidFill>
          <a:schemeClr val="accent1">
            <a:alpha val="90000"/>
          </a:schemeClr>
        </a:solidFill>
      </dgm:spPr>
      <dgm:t>
        <a:bodyPr/>
        <a:lstStyle/>
        <a:p>
          <a:r>
            <a:rPr lang="sv-SE">
              <a:solidFill>
                <a:schemeClr val="bg1"/>
              </a:solidFill>
            </a:rPr>
            <a:t>Avdelningschef</a:t>
          </a:r>
        </a:p>
      </dgm:t>
    </dgm:pt>
    <dgm:pt modelId="{0658D754-FD5A-4F3B-9021-2252F923A1D9}" type="parTrans" cxnId="{AA5A714B-197A-421F-802D-0E33FFF80942}">
      <dgm:prSet/>
      <dgm:spPr/>
      <dgm:t>
        <a:bodyPr/>
        <a:lstStyle/>
        <a:p>
          <a:endParaRPr lang="sv-SE"/>
        </a:p>
      </dgm:t>
    </dgm:pt>
    <dgm:pt modelId="{D2D3C4CB-F44E-4862-833A-81058D119712}" type="sibTrans" cxnId="{AA5A714B-197A-421F-802D-0E33FFF80942}">
      <dgm:prSet/>
      <dgm:spPr/>
      <dgm:t>
        <a:bodyPr/>
        <a:lstStyle/>
        <a:p>
          <a:endParaRPr lang="sv-SE"/>
        </a:p>
      </dgm:t>
    </dgm:pt>
    <dgm:pt modelId="{6C6BC346-819C-44C3-8613-C8051584381C}" type="pres">
      <dgm:prSet presAssocID="{F9A29E81-89A8-4489-965E-B9E1BF144BD7}" presName="Name0" presStyleCnt="0">
        <dgm:presLayoutVars>
          <dgm:dir/>
          <dgm:animLvl val="lvl"/>
          <dgm:resizeHandles val="exact"/>
        </dgm:presLayoutVars>
      </dgm:prSet>
      <dgm:spPr/>
    </dgm:pt>
    <dgm:pt modelId="{AECD709E-BA26-4C44-9967-38CDEC71384F}" type="pres">
      <dgm:prSet presAssocID="{E0CDAC15-6861-4510-AEFF-1357F0CA2804}" presName="vertFlow" presStyleCnt="0"/>
      <dgm:spPr/>
    </dgm:pt>
    <dgm:pt modelId="{713E812F-CA2A-49E0-B5E1-011F7AAE3DBB}" type="pres">
      <dgm:prSet presAssocID="{E0CDAC15-6861-4510-AEFF-1357F0CA2804}" presName="header" presStyleLbl="node1" presStyleIdx="0" presStyleCnt="2"/>
      <dgm:spPr/>
    </dgm:pt>
    <dgm:pt modelId="{87F64216-E044-4917-952D-F11375331DB6}" type="pres">
      <dgm:prSet presAssocID="{DBF0A0EA-0C3B-41DE-8007-A7E69227DF9F}" presName="parTrans" presStyleLbl="sibTrans2D1" presStyleIdx="0" presStyleCnt="6"/>
      <dgm:spPr/>
    </dgm:pt>
    <dgm:pt modelId="{D60E9EB7-3C27-439E-9F4A-EAA34B51295B}" type="pres">
      <dgm:prSet presAssocID="{F7B1D5EC-B27F-406E-A5B5-E5EF93C66787}" presName="child" presStyleLbl="alignAccFollowNode1" presStyleIdx="0" presStyleCnt="6" custLinFactNeighborX="-113" custLinFactNeighborY="11935">
        <dgm:presLayoutVars>
          <dgm:chMax val="0"/>
          <dgm:bulletEnabled val="1"/>
        </dgm:presLayoutVars>
      </dgm:prSet>
      <dgm:spPr/>
    </dgm:pt>
    <dgm:pt modelId="{C39F2FC6-80F2-4054-8F6A-579080AE3515}" type="pres">
      <dgm:prSet presAssocID="{3E2F750A-666F-46EC-A6C4-BEB518406303}" presName="sibTrans" presStyleLbl="sibTrans2D1" presStyleIdx="1" presStyleCnt="6"/>
      <dgm:spPr/>
    </dgm:pt>
    <dgm:pt modelId="{CB92925E-20DA-44C3-B0B4-FC2C158E1E2A}" type="pres">
      <dgm:prSet presAssocID="{5EAB9342-5E2B-4D9A-8F6D-5FBA750C4B20}" presName="child" presStyleLbl="alignAccFollowNode1" presStyleIdx="1" presStyleCnt="6">
        <dgm:presLayoutVars>
          <dgm:chMax val="0"/>
          <dgm:bulletEnabled val="1"/>
        </dgm:presLayoutVars>
      </dgm:prSet>
      <dgm:spPr/>
    </dgm:pt>
    <dgm:pt modelId="{2A4DF0EB-B3D6-4562-BCBA-A3C78EDEB7DB}" type="pres">
      <dgm:prSet presAssocID="{8F052DA7-6E9B-430A-AC84-3A3934D223DB}" presName="sibTrans" presStyleLbl="sibTrans2D1" presStyleIdx="2" presStyleCnt="6"/>
      <dgm:spPr/>
    </dgm:pt>
    <dgm:pt modelId="{D1375B54-21A7-4F50-B12C-FC4330F1FFE9}" type="pres">
      <dgm:prSet presAssocID="{A7709D99-546E-4667-9CE6-ED768F3AAD85}" presName="child" presStyleLbl="alignAccFollowNode1" presStyleIdx="2" presStyleCnt="6">
        <dgm:presLayoutVars>
          <dgm:chMax val="0"/>
          <dgm:bulletEnabled val="1"/>
        </dgm:presLayoutVars>
      </dgm:prSet>
      <dgm:spPr/>
    </dgm:pt>
    <dgm:pt modelId="{F4D87CED-F9DE-4848-A8DE-28DB7F15FC3D}" type="pres">
      <dgm:prSet presAssocID="{E0CDAC15-6861-4510-AEFF-1357F0CA2804}" presName="hSp" presStyleCnt="0"/>
      <dgm:spPr/>
    </dgm:pt>
    <dgm:pt modelId="{02CB00B2-A4FE-498D-ACC0-E65D8BA00984}" type="pres">
      <dgm:prSet presAssocID="{999F9A91-31D6-4344-A273-D952870C9297}" presName="vertFlow" presStyleCnt="0"/>
      <dgm:spPr/>
    </dgm:pt>
    <dgm:pt modelId="{7A05CEBB-995D-4016-BE80-EBA99F5EEED4}" type="pres">
      <dgm:prSet presAssocID="{999F9A91-31D6-4344-A273-D952870C9297}" presName="header" presStyleLbl="node1" presStyleIdx="1" presStyleCnt="2"/>
      <dgm:spPr/>
    </dgm:pt>
    <dgm:pt modelId="{43E2431C-FA39-4D88-B143-D158B63AA75B}" type="pres">
      <dgm:prSet presAssocID="{013BB11D-B7FD-46BA-8771-B5B2F07CE710}" presName="parTrans" presStyleLbl="sibTrans2D1" presStyleIdx="3" presStyleCnt="6"/>
      <dgm:spPr/>
    </dgm:pt>
    <dgm:pt modelId="{0B0609C2-11B8-49F8-B961-C88C440AAE37}" type="pres">
      <dgm:prSet presAssocID="{F46DEA08-5C2F-4316-93CB-5FB877F9C12D}" presName="child" presStyleLbl="alignAccFollowNode1" presStyleIdx="3" presStyleCnt="6">
        <dgm:presLayoutVars>
          <dgm:chMax val="0"/>
          <dgm:bulletEnabled val="1"/>
        </dgm:presLayoutVars>
      </dgm:prSet>
      <dgm:spPr/>
    </dgm:pt>
    <dgm:pt modelId="{304EE7BE-7187-49A8-A09C-19A5D9405879}" type="pres">
      <dgm:prSet presAssocID="{2857E503-64D6-4AB1-9200-CEFC8E1EAEC2}" presName="sibTrans" presStyleLbl="sibTrans2D1" presStyleIdx="4" presStyleCnt="6"/>
      <dgm:spPr/>
    </dgm:pt>
    <dgm:pt modelId="{4703B779-E7C9-4B0B-A800-6B25F3A36259}" type="pres">
      <dgm:prSet presAssocID="{7F995C78-66E5-4603-8694-6499A34376BE}" presName="child" presStyleLbl="alignAccFollowNode1" presStyleIdx="4" presStyleCnt="6">
        <dgm:presLayoutVars>
          <dgm:chMax val="0"/>
          <dgm:bulletEnabled val="1"/>
        </dgm:presLayoutVars>
      </dgm:prSet>
      <dgm:spPr/>
    </dgm:pt>
    <dgm:pt modelId="{210BB6C6-FCDD-4515-A782-9591F2F83845}" type="pres">
      <dgm:prSet presAssocID="{D2D3C4CB-F44E-4862-833A-81058D119712}" presName="sibTrans" presStyleLbl="sibTrans2D1" presStyleIdx="5" presStyleCnt="6"/>
      <dgm:spPr/>
    </dgm:pt>
    <dgm:pt modelId="{6DE85EE4-4A8B-4AA3-937B-1445BDCFFFD4}" type="pres">
      <dgm:prSet presAssocID="{30239301-D2FB-434B-BF28-C248F8AA9D66}" presName="child" presStyleLbl="alignAccFollowNode1" presStyleIdx="5" presStyleCnt="6">
        <dgm:presLayoutVars>
          <dgm:chMax val="0"/>
          <dgm:bulletEnabled val="1"/>
        </dgm:presLayoutVars>
      </dgm:prSet>
      <dgm:spPr/>
    </dgm:pt>
  </dgm:ptLst>
  <dgm:cxnLst>
    <dgm:cxn modelId="{79DF2F03-95F4-4F28-B71B-2CA6CEA52903}" type="presOf" srcId="{D2D3C4CB-F44E-4862-833A-81058D119712}" destId="{210BB6C6-FCDD-4515-A782-9591F2F83845}" srcOrd="0" destOrd="0" presId="urn:microsoft.com/office/officeart/2005/8/layout/lProcess1"/>
    <dgm:cxn modelId="{59840411-625E-43B0-AB5F-994425F58087}" type="presOf" srcId="{F46DEA08-5C2F-4316-93CB-5FB877F9C12D}" destId="{0B0609C2-11B8-49F8-B961-C88C440AAE37}" srcOrd="0" destOrd="0" presId="urn:microsoft.com/office/officeart/2005/8/layout/lProcess1"/>
    <dgm:cxn modelId="{ACB8F215-EB14-4317-9495-4D41AE91BE6F}" srcId="{F9A29E81-89A8-4489-965E-B9E1BF144BD7}" destId="{999F9A91-31D6-4344-A273-D952870C9297}" srcOrd="1" destOrd="0" parTransId="{0F3D555F-122C-4C33-B32C-5FC190B0D05E}" sibTransId="{5AF9ABD8-3AFE-4197-B76B-9D1FD5D2FE9C}"/>
    <dgm:cxn modelId="{6678D72C-D38D-4735-8381-FC09CEA96789}" type="presOf" srcId="{013BB11D-B7FD-46BA-8771-B5B2F07CE710}" destId="{43E2431C-FA39-4D88-B143-D158B63AA75B}" srcOrd="0" destOrd="0" presId="urn:microsoft.com/office/officeart/2005/8/layout/lProcess1"/>
    <dgm:cxn modelId="{2C3D022E-36A0-43D8-835B-83F457AF377D}" type="presOf" srcId="{E0CDAC15-6861-4510-AEFF-1357F0CA2804}" destId="{713E812F-CA2A-49E0-B5E1-011F7AAE3DBB}" srcOrd="0" destOrd="0" presId="urn:microsoft.com/office/officeart/2005/8/layout/lProcess1"/>
    <dgm:cxn modelId="{D2CF7B3F-8B41-4767-9B41-FDFA1B59477D}" type="presOf" srcId="{F9A29E81-89A8-4489-965E-B9E1BF144BD7}" destId="{6C6BC346-819C-44C3-8613-C8051584381C}" srcOrd="0" destOrd="0" presId="urn:microsoft.com/office/officeart/2005/8/layout/lProcess1"/>
    <dgm:cxn modelId="{2C371F41-6C20-4DE4-9732-02193B6CA597}" type="presOf" srcId="{30239301-D2FB-434B-BF28-C248F8AA9D66}" destId="{6DE85EE4-4A8B-4AA3-937B-1445BDCFFFD4}" srcOrd="0" destOrd="0" presId="urn:microsoft.com/office/officeart/2005/8/layout/lProcess1"/>
    <dgm:cxn modelId="{917F6547-33C8-4D6C-B51F-F8C8AC3FC322}" srcId="{E0CDAC15-6861-4510-AEFF-1357F0CA2804}" destId="{5EAB9342-5E2B-4D9A-8F6D-5FBA750C4B20}" srcOrd="1" destOrd="0" parTransId="{356DF184-50E9-4503-A88B-FFF78DB64B7D}" sibTransId="{8F052DA7-6E9B-430A-AC84-3A3934D223DB}"/>
    <dgm:cxn modelId="{B4D16C67-87EF-4443-87E3-F12750CFF606}" srcId="{F9A29E81-89A8-4489-965E-B9E1BF144BD7}" destId="{E0CDAC15-6861-4510-AEFF-1357F0CA2804}" srcOrd="0" destOrd="0" parTransId="{B13ADC1A-78A3-45C3-8FE7-5BAD93F46EF0}" sibTransId="{E55EBACB-7E50-4AE1-B5CF-BC3B7169AC95}"/>
    <dgm:cxn modelId="{19C6996A-ABB2-4097-88C3-71F2AE01BA11}" type="presOf" srcId="{3E2F750A-666F-46EC-A6C4-BEB518406303}" destId="{C39F2FC6-80F2-4054-8F6A-579080AE3515}" srcOrd="0" destOrd="0" presId="urn:microsoft.com/office/officeart/2005/8/layout/lProcess1"/>
    <dgm:cxn modelId="{AA5A714B-197A-421F-802D-0E33FFF80942}" srcId="{999F9A91-31D6-4344-A273-D952870C9297}" destId="{7F995C78-66E5-4603-8694-6499A34376BE}" srcOrd="1" destOrd="0" parTransId="{0658D754-FD5A-4F3B-9021-2252F923A1D9}" sibTransId="{D2D3C4CB-F44E-4862-833A-81058D119712}"/>
    <dgm:cxn modelId="{7E814D74-EF07-4191-9DB4-38BF8EABA5A8}" srcId="{E0CDAC15-6861-4510-AEFF-1357F0CA2804}" destId="{F7B1D5EC-B27F-406E-A5B5-E5EF93C66787}" srcOrd="0" destOrd="0" parTransId="{DBF0A0EA-0C3B-41DE-8007-A7E69227DF9F}" sibTransId="{3E2F750A-666F-46EC-A6C4-BEB518406303}"/>
    <dgm:cxn modelId="{808C1C55-B977-4EEF-88BB-A40CA3E5DFA6}" type="presOf" srcId="{999F9A91-31D6-4344-A273-D952870C9297}" destId="{7A05CEBB-995D-4016-BE80-EBA99F5EEED4}" srcOrd="0" destOrd="0" presId="urn:microsoft.com/office/officeart/2005/8/layout/lProcess1"/>
    <dgm:cxn modelId="{AF219C5A-98AF-411B-A905-E448D4BE1B86}" srcId="{999F9A91-31D6-4344-A273-D952870C9297}" destId="{30239301-D2FB-434B-BF28-C248F8AA9D66}" srcOrd="2" destOrd="0" parTransId="{8DE5268B-B882-47D1-A331-79AA5627BDA2}" sibTransId="{DCA2EA5C-A1F8-4F7F-9962-B4B43948A874}"/>
    <dgm:cxn modelId="{3F881189-CC5B-4809-83D9-403FE50F50B9}" type="presOf" srcId="{DBF0A0EA-0C3B-41DE-8007-A7E69227DF9F}" destId="{87F64216-E044-4917-952D-F11375331DB6}" srcOrd="0" destOrd="0" presId="urn:microsoft.com/office/officeart/2005/8/layout/lProcess1"/>
    <dgm:cxn modelId="{3672DC90-FA92-4F7D-967F-52190C3A1867}" type="presOf" srcId="{8F052DA7-6E9B-430A-AC84-3A3934D223DB}" destId="{2A4DF0EB-B3D6-4562-BCBA-A3C78EDEB7DB}" srcOrd="0" destOrd="0" presId="urn:microsoft.com/office/officeart/2005/8/layout/lProcess1"/>
    <dgm:cxn modelId="{C3F6BD9D-16D1-4953-A4D4-30B8358F2D73}" type="presOf" srcId="{F7B1D5EC-B27F-406E-A5B5-E5EF93C66787}" destId="{D60E9EB7-3C27-439E-9F4A-EAA34B51295B}" srcOrd="0" destOrd="0" presId="urn:microsoft.com/office/officeart/2005/8/layout/lProcess1"/>
    <dgm:cxn modelId="{7AFEB4A3-623E-4FCC-AAE2-17BB6C07431F}" type="presOf" srcId="{7F995C78-66E5-4603-8694-6499A34376BE}" destId="{4703B779-E7C9-4B0B-A800-6B25F3A36259}" srcOrd="0" destOrd="0" presId="urn:microsoft.com/office/officeart/2005/8/layout/lProcess1"/>
    <dgm:cxn modelId="{F0F33AC0-74C2-4D09-9AEE-616289E38852}" srcId="{999F9A91-31D6-4344-A273-D952870C9297}" destId="{F46DEA08-5C2F-4316-93CB-5FB877F9C12D}" srcOrd="0" destOrd="0" parTransId="{013BB11D-B7FD-46BA-8771-B5B2F07CE710}" sibTransId="{2857E503-64D6-4AB1-9200-CEFC8E1EAEC2}"/>
    <dgm:cxn modelId="{743E70D5-25FA-4600-AB6C-B271FC964731}" srcId="{E0CDAC15-6861-4510-AEFF-1357F0CA2804}" destId="{A7709D99-546E-4667-9CE6-ED768F3AAD85}" srcOrd="2" destOrd="0" parTransId="{974552B8-F217-47D4-B0D1-4CD76C3E3A6E}" sibTransId="{C0A37E01-317E-4093-94D3-EF1391037FB5}"/>
    <dgm:cxn modelId="{D97A0FE6-9EC1-4145-BBE2-8E3C4D11C27E}" type="presOf" srcId="{5EAB9342-5E2B-4D9A-8F6D-5FBA750C4B20}" destId="{CB92925E-20DA-44C3-B0B4-FC2C158E1E2A}" srcOrd="0" destOrd="0" presId="urn:microsoft.com/office/officeart/2005/8/layout/lProcess1"/>
    <dgm:cxn modelId="{442A73F2-83E7-4BD8-A40C-09A6D8C4AA61}" type="presOf" srcId="{2857E503-64D6-4AB1-9200-CEFC8E1EAEC2}" destId="{304EE7BE-7187-49A8-A09C-19A5D9405879}" srcOrd="0" destOrd="0" presId="urn:microsoft.com/office/officeart/2005/8/layout/lProcess1"/>
    <dgm:cxn modelId="{D2CF00F3-F6E2-4C9B-835E-61E93F148982}" type="presOf" srcId="{A7709D99-546E-4667-9CE6-ED768F3AAD85}" destId="{D1375B54-21A7-4F50-B12C-FC4330F1FFE9}" srcOrd="0" destOrd="0" presId="urn:microsoft.com/office/officeart/2005/8/layout/lProcess1"/>
    <dgm:cxn modelId="{8E5158B6-9305-4486-9488-569AD66D849D}" type="presParOf" srcId="{6C6BC346-819C-44C3-8613-C8051584381C}" destId="{AECD709E-BA26-4C44-9967-38CDEC71384F}" srcOrd="0" destOrd="0" presId="urn:microsoft.com/office/officeart/2005/8/layout/lProcess1"/>
    <dgm:cxn modelId="{AECE2F11-4B38-4C63-8FB9-F3E693CAB6AF}" type="presParOf" srcId="{AECD709E-BA26-4C44-9967-38CDEC71384F}" destId="{713E812F-CA2A-49E0-B5E1-011F7AAE3DBB}" srcOrd="0" destOrd="0" presId="urn:microsoft.com/office/officeart/2005/8/layout/lProcess1"/>
    <dgm:cxn modelId="{900BED88-F679-4640-A118-71961DEAD264}" type="presParOf" srcId="{AECD709E-BA26-4C44-9967-38CDEC71384F}" destId="{87F64216-E044-4917-952D-F11375331DB6}" srcOrd="1" destOrd="0" presId="urn:microsoft.com/office/officeart/2005/8/layout/lProcess1"/>
    <dgm:cxn modelId="{AA2E3042-8DDD-4C89-BA11-C72C661D9E91}" type="presParOf" srcId="{AECD709E-BA26-4C44-9967-38CDEC71384F}" destId="{D60E9EB7-3C27-439E-9F4A-EAA34B51295B}" srcOrd="2" destOrd="0" presId="urn:microsoft.com/office/officeart/2005/8/layout/lProcess1"/>
    <dgm:cxn modelId="{213C6A22-F256-4529-9C34-DE5B7EA646AE}" type="presParOf" srcId="{AECD709E-BA26-4C44-9967-38CDEC71384F}" destId="{C39F2FC6-80F2-4054-8F6A-579080AE3515}" srcOrd="3" destOrd="0" presId="urn:microsoft.com/office/officeart/2005/8/layout/lProcess1"/>
    <dgm:cxn modelId="{03D274DB-1B33-4962-BAF2-236FD7A6FD35}" type="presParOf" srcId="{AECD709E-BA26-4C44-9967-38CDEC71384F}" destId="{CB92925E-20DA-44C3-B0B4-FC2C158E1E2A}" srcOrd="4" destOrd="0" presId="urn:microsoft.com/office/officeart/2005/8/layout/lProcess1"/>
    <dgm:cxn modelId="{DC1E37E0-5A2C-4222-9D3B-80B99C94E7D4}" type="presParOf" srcId="{AECD709E-BA26-4C44-9967-38CDEC71384F}" destId="{2A4DF0EB-B3D6-4562-BCBA-A3C78EDEB7DB}" srcOrd="5" destOrd="0" presId="urn:microsoft.com/office/officeart/2005/8/layout/lProcess1"/>
    <dgm:cxn modelId="{74D0D528-6302-4DF3-9712-BDBFA8DD5DF8}" type="presParOf" srcId="{AECD709E-BA26-4C44-9967-38CDEC71384F}" destId="{D1375B54-21A7-4F50-B12C-FC4330F1FFE9}" srcOrd="6" destOrd="0" presId="urn:microsoft.com/office/officeart/2005/8/layout/lProcess1"/>
    <dgm:cxn modelId="{C0CEFEFE-0493-4F00-95B7-14F2F98100F8}" type="presParOf" srcId="{6C6BC346-819C-44C3-8613-C8051584381C}" destId="{F4D87CED-F9DE-4848-A8DE-28DB7F15FC3D}" srcOrd="1" destOrd="0" presId="urn:microsoft.com/office/officeart/2005/8/layout/lProcess1"/>
    <dgm:cxn modelId="{6EDEF403-D1CB-4CCB-A07D-825BA6AFA709}" type="presParOf" srcId="{6C6BC346-819C-44C3-8613-C8051584381C}" destId="{02CB00B2-A4FE-498D-ACC0-E65D8BA00984}" srcOrd="2" destOrd="0" presId="urn:microsoft.com/office/officeart/2005/8/layout/lProcess1"/>
    <dgm:cxn modelId="{71B8C3B1-0394-41D4-BB33-0F4233AF6C62}" type="presParOf" srcId="{02CB00B2-A4FE-498D-ACC0-E65D8BA00984}" destId="{7A05CEBB-995D-4016-BE80-EBA99F5EEED4}" srcOrd="0" destOrd="0" presId="urn:microsoft.com/office/officeart/2005/8/layout/lProcess1"/>
    <dgm:cxn modelId="{FC565482-408F-45C1-B183-0378094B5EA9}" type="presParOf" srcId="{02CB00B2-A4FE-498D-ACC0-E65D8BA00984}" destId="{43E2431C-FA39-4D88-B143-D158B63AA75B}" srcOrd="1" destOrd="0" presId="urn:microsoft.com/office/officeart/2005/8/layout/lProcess1"/>
    <dgm:cxn modelId="{5C5B5BBF-0131-45EA-AFFA-D52260F25173}" type="presParOf" srcId="{02CB00B2-A4FE-498D-ACC0-E65D8BA00984}" destId="{0B0609C2-11B8-49F8-B961-C88C440AAE37}" srcOrd="2" destOrd="0" presId="urn:microsoft.com/office/officeart/2005/8/layout/lProcess1"/>
    <dgm:cxn modelId="{764A4FE9-8EBA-4FEA-BA01-7E071AE67DD1}" type="presParOf" srcId="{02CB00B2-A4FE-498D-ACC0-E65D8BA00984}" destId="{304EE7BE-7187-49A8-A09C-19A5D9405879}" srcOrd="3" destOrd="0" presId="urn:microsoft.com/office/officeart/2005/8/layout/lProcess1"/>
    <dgm:cxn modelId="{311B72EE-DD24-4D7D-A400-8BC772CC842B}" type="presParOf" srcId="{02CB00B2-A4FE-498D-ACC0-E65D8BA00984}" destId="{4703B779-E7C9-4B0B-A800-6B25F3A36259}" srcOrd="4" destOrd="0" presId="urn:microsoft.com/office/officeart/2005/8/layout/lProcess1"/>
    <dgm:cxn modelId="{F874B045-FC07-471D-888F-861590AFD723}" type="presParOf" srcId="{02CB00B2-A4FE-498D-ACC0-E65D8BA00984}" destId="{210BB6C6-FCDD-4515-A782-9591F2F83845}" srcOrd="5" destOrd="0" presId="urn:microsoft.com/office/officeart/2005/8/layout/lProcess1"/>
    <dgm:cxn modelId="{074A3A40-B7D0-44F1-A670-11526BB4D77E}" type="presParOf" srcId="{02CB00B2-A4FE-498D-ACC0-E65D8BA00984}" destId="{6DE85EE4-4A8B-4AA3-937B-1445BDCFFFD4}" srcOrd="6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602991-02DC-4173-980D-3FA7EA5CD555}">
      <dsp:nvSpPr>
        <dsp:cNvPr id="0" name=""/>
        <dsp:cNvSpPr/>
      </dsp:nvSpPr>
      <dsp:spPr>
        <a:xfrm>
          <a:off x="983" y="0"/>
          <a:ext cx="2557286" cy="44266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200" kern="1200"/>
            <a:t>Styrning</a:t>
          </a:r>
        </a:p>
      </dsp:txBody>
      <dsp:txXfrm>
        <a:off x="983" y="0"/>
        <a:ext cx="2557286" cy="1327994"/>
      </dsp:txXfrm>
    </dsp:sp>
    <dsp:sp modelId="{616C94A5-1541-4CBF-A11E-DD5551C66375}">
      <dsp:nvSpPr>
        <dsp:cNvPr id="0" name=""/>
        <dsp:cNvSpPr/>
      </dsp:nvSpPr>
      <dsp:spPr>
        <a:xfrm>
          <a:off x="256712" y="1328102"/>
          <a:ext cx="2045829" cy="6448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kern="1200"/>
            <a:t>Vision</a:t>
          </a:r>
        </a:p>
      </dsp:txBody>
      <dsp:txXfrm>
        <a:off x="275600" y="1346990"/>
        <a:ext cx="2008053" cy="607092"/>
      </dsp:txXfrm>
    </dsp:sp>
    <dsp:sp modelId="{940ADF1B-7003-48B8-B492-4FE8B51EFF05}">
      <dsp:nvSpPr>
        <dsp:cNvPr id="0" name=""/>
        <dsp:cNvSpPr/>
      </dsp:nvSpPr>
      <dsp:spPr>
        <a:xfrm>
          <a:off x="256712" y="2072181"/>
          <a:ext cx="2045829" cy="6448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kern="1200"/>
            <a:t>Strategi</a:t>
          </a:r>
        </a:p>
      </dsp:txBody>
      <dsp:txXfrm>
        <a:off x="275600" y="2091069"/>
        <a:ext cx="2008053" cy="607092"/>
      </dsp:txXfrm>
    </dsp:sp>
    <dsp:sp modelId="{FA251E52-88AC-4DA9-90D2-751019C63863}">
      <dsp:nvSpPr>
        <dsp:cNvPr id="0" name=""/>
        <dsp:cNvSpPr/>
      </dsp:nvSpPr>
      <dsp:spPr>
        <a:xfrm>
          <a:off x="256712" y="2816260"/>
          <a:ext cx="2045829" cy="644868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kern="1200"/>
            <a:t>Verksamhetsplan och budget</a:t>
          </a:r>
          <a:r>
            <a:rPr lang="sv-SE" sz="1300" kern="1200">
              <a:latin typeface="Arial"/>
            </a:rPr>
            <a:t> inkl.planeringsf.</a:t>
          </a:r>
          <a:endParaRPr lang="sv-SE" sz="1300" kern="1200"/>
        </a:p>
      </dsp:txBody>
      <dsp:txXfrm>
        <a:off x="275600" y="2835148"/>
        <a:ext cx="2008053" cy="607092"/>
      </dsp:txXfrm>
    </dsp:sp>
    <dsp:sp modelId="{EAF0E750-1CB9-4FB2-B774-F9D8FE6271A9}">
      <dsp:nvSpPr>
        <dsp:cNvPr id="0" name=""/>
        <dsp:cNvSpPr/>
      </dsp:nvSpPr>
      <dsp:spPr>
        <a:xfrm>
          <a:off x="256712" y="3560339"/>
          <a:ext cx="2045829" cy="6448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kern="1200"/>
            <a:t>Aktivitetsplan och intern fördelning av medel</a:t>
          </a:r>
        </a:p>
      </dsp:txBody>
      <dsp:txXfrm>
        <a:off x="275600" y="3579227"/>
        <a:ext cx="2008053" cy="607092"/>
      </dsp:txXfrm>
    </dsp:sp>
    <dsp:sp modelId="{4DEF039C-FB16-4FCB-8E8C-815D7BB1A37E}">
      <dsp:nvSpPr>
        <dsp:cNvPr id="0" name=""/>
        <dsp:cNvSpPr/>
      </dsp:nvSpPr>
      <dsp:spPr>
        <a:xfrm>
          <a:off x="2750066" y="0"/>
          <a:ext cx="2557286" cy="44266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200" kern="1200"/>
            <a:t>Verksamhetsdialog</a:t>
          </a:r>
        </a:p>
      </dsp:txBody>
      <dsp:txXfrm>
        <a:off x="2750066" y="0"/>
        <a:ext cx="2557286" cy="1327994"/>
      </dsp:txXfrm>
    </dsp:sp>
    <dsp:sp modelId="{EB74C648-7AE5-4541-A34B-9E4B769776D4}">
      <dsp:nvSpPr>
        <dsp:cNvPr id="0" name=""/>
        <dsp:cNvSpPr/>
      </dsp:nvSpPr>
      <dsp:spPr>
        <a:xfrm>
          <a:off x="3005795" y="1328372"/>
          <a:ext cx="2045829" cy="869659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kern="1200"/>
            <a:t>Vårdialog – framåtblickande (planeringsförutsättningar)</a:t>
          </a:r>
        </a:p>
      </dsp:txBody>
      <dsp:txXfrm>
        <a:off x="3031266" y="1353843"/>
        <a:ext cx="1994887" cy="818717"/>
      </dsp:txXfrm>
    </dsp:sp>
    <dsp:sp modelId="{60D503EF-7BE0-4E49-9AB9-DE09415E84D9}">
      <dsp:nvSpPr>
        <dsp:cNvPr id="0" name=""/>
        <dsp:cNvSpPr/>
      </dsp:nvSpPr>
      <dsp:spPr>
        <a:xfrm>
          <a:off x="3005795" y="2331825"/>
          <a:ext cx="2045829" cy="8696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kern="1200"/>
            <a:t>Höstdialog – uppföljning </a:t>
          </a:r>
          <a:r>
            <a:rPr lang="sv-SE" sz="1300" kern="1200">
              <a:latin typeface="Arial"/>
            </a:rPr>
            <a:t>2026 </a:t>
          </a:r>
          <a:r>
            <a:rPr lang="sv-SE" sz="1300" kern="1200"/>
            <a:t>och </a:t>
          </a:r>
          <a:r>
            <a:rPr lang="sv-SE" sz="1300" kern="1200">
              <a:latin typeface="Arial"/>
            </a:rPr>
            <a:t>budget 2027 och plan 2028-2030</a:t>
          </a:r>
          <a:endParaRPr lang="sv-SE" sz="1300" kern="1200" dirty="0"/>
        </a:p>
      </dsp:txBody>
      <dsp:txXfrm>
        <a:off x="3031266" y="2357296"/>
        <a:ext cx="1994887" cy="818717"/>
      </dsp:txXfrm>
    </dsp:sp>
    <dsp:sp modelId="{1A86F984-A8F6-40DC-B9B9-CEEC80586954}">
      <dsp:nvSpPr>
        <dsp:cNvPr id="0" name=""/>
        <dsp:cNvSpPr/>
      </dsp:nvSpPr>
      <dsp:spPr>
        <a:xfrm>
          <a:off x="3005795" y="3335278"/>
          <a:ext cx="2045829" cy="8696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kern="1200"/>
            <a:t>Löpande dialoger</a:t>
          </a:r>
        </a:p>
      </dsp:txBody>
      <dsp:txXfrm>
        <a:off x="3031266" y="3360749"/>
        <a:ext cx="1994887" cy="818717"/>
      </dsp:txXfrm>
    </dsp:sp>
    <dsp:sp modelId="{8D709B96-0C09-4605-8B28-22EB1A6FABCB}">
      <dsp:nvSpPr>
        <dsp:cNvPr id="0" name=""/>
        <dsp:cNvSpPr/>
      </dsp:nvSpPr>
      <dsp:spPr>
        <a:xfrm>
          <a:off x="5499149" y="0"/>
          <a:ext cx="2557286" cy="44266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200" kern="1200"/>
            <a:t>Planer och uppföljning</a:t>
          </a:r>
        </a:p>
      </dsp:txBody>
      <dsp:txXfrm>
        <a:off x="5499149" y="0"/>
        <a:ext cx="2557286" cy="1327994"/>
      </dsp:txXfrm>
    </dsp:sp>
    <dsp:sp modelId="{62156FFD-3CD6-4E78-89FC-139A54292C85}">
      <dsp:nvSpPr>
        <dsp:cNvPr id="0" name=""/>
        <dsp:cNvSpPr/>
      </dsp:nvSpPr>
      <dsp:spPr>
        <a:xfrm>
          <a:off x="5754878" y="1328372"/>
          <a:ext cx="2045829" cy="8696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kern="1200">
              <a:latin typeface="Arial"/>
            </a:rPr>
            <a:t>Delår + prognos (endast centralt till US)</a:t>
          </a:r>
          <a:endParaRPr lang="sv-SE" sz="1300" kern="1200"/>
        </a:p>
      </dsp:txBody>
      <dsp:txXfrm>
        <a:off x="5780349" y="1353843"/>
        <a:ext cx="1994887" cy="818717"/>
      </dsp:txXfrm>
    </dsp:sp>
    <dsp:sp modelId="{456F5B58-6EEB-4BEC-97D2-901CBBB8882C}">
      <dsp:nvSpPr>
        <dsp:cNvPr id="0" name=""/>
        <dsp:cNvSpPr/>
      </dsp:nvSpPr>
      <dsp:spPr>
        <a:xfrm>
          <a:off x="5754878" y="2331825"/>
          <a:ext cx="2045829" cy="8696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kern="1200"/>
            <a:t>Budgetunderlag</a:t>
          </a:r>
          <a:r>
            <a:rPr lang="sv-SE" sz="1300" kern="1200">
              <a:latin typeface="Arial"/>
            </a:rPr>
            <a:t> (baserat på </a:t>
          </a:r>
          <a:r>
            <a:rPr lang="sv-SE" sz="1300" kern="1200">
              <a:solidFill>
                <a:schemeClr val="tx1"/>
              </a:solidFill>
              <a:highlight>
                <a:srgbClr val="FFFF00"/>
              </a:highlight>
              <a:latin typeface="Arial"/>
            </a:rPr>
            <a:t>VP 4-årig</a:t>
          </a:r>
          <a:r>
            <a:rPr lang="sv-SE" sz="1300" kern="1200">
              <a:latin typeface="Arial"/>
            </a:rPr>
            <a:t>)</a:t>
          </a:r>
          <a:endParaRPr lang="sv-SE" sz="1300" kern="1200" dirty="0"/>
        </a:p>
      </dsp:txBody>
      <dsp:txXfrm>
        <a:off x="5780349" y="2357296"/>
        <a:ext cx="1994887" cy="818717"/>
      </dsp:txXfrm>
    </dsp:sp>
    <dsp:sp modelId="{A4903DB6-46FC-4833-8F71-0597FE2A29AC}">
      <dsp:nvSpPr>
        <dsp:cNvPr id="0" name=""/>
        <dsp:cNvSpPr/>
      </dsp:nvSpPr>
      <dsp:spPr>
        <a:xfrm>
          <a:off x="5754878" y="3335278"/>
          <a:ext cx="2045829" cy="8696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kern="1200">
              <a:latin typeface="Arial"/>
            </a:rPr>
            <a:t>Årsbokslut</a:t>
          </a:r>
          <a:endParaRPr lang="sv-SE" sz="1300" kern="1200"/>
        </a:p>
      </dsp:txBody>
      <dsp:txXfrm>
        <a:off x="5780349" y="3360749"/>
        <a:ext cx="1994887" cy="8187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5762B5-8F9D-4951-8F9B-B17F69FD2260}">
      <dsp:nvSpPr>
        <dsp:cNvPr id="0" name=""/>
        <dsp:cNvSpPr/>
      </dsp:nvSpPr>
      <dsp:spPr>
        <a:xfrm>
          <a:off x="1323717" y="2575"/>
          <a:ext cx="2790374" cy="770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/>
            <a:t>Planering och budget</a:t>
          </a:r>
        </a:p>
      </dsp:txBody>
      <dsp:txXfrm>
        <a:off x="1346275" y="25133"/>
        <a:ext cx="2745258" cy="725058"/>
      </dsp:txXfrm>
    </dsp:sp>
    <dsp:sp modelId="{E68C862A-6E57-4569-B148-4F824EFECCE5}">
      <dsp:nvSpPr>
        <dsp:cNvPr id="0" name=""/>
        <dsp:cNvSpPr/>
      </dsp:nvSpPr>
      <dsp:spPr>
        <a:xfrm>
          <a:off x="1602754" y="772749"/>
          <a:ext cx="279037" cy="6739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3903"/>
              </a:lnTo>
              <a:lnTo>
                <a:pt x="279037" y="6739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75D5EA-717C-438D-B880-CA373755D26E}">
      <dsp:nvSpPr>
        <dsp:cNvPr id="0" name=""/>
        <dsp:cNvSpPr/>
      </dsp:nvSpPr>
      <dsp:spPr>
        <a:xfrm>
          <a:off x="1881792" y="965293"/>
          <a:ext cx="1346807" cy="962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b="1" kern="1200"/>
            <a:t>Vision/strategi </a:t>
          </a:r>
          <a:r>
            <a:rPr lang="sv-SE" sz="900" kern="1200"/>
            <a:t>(långsiktiga styrdokument)</a:t>
          </a:r>
          <a:br>
            <a:rPr lang="sv-SE" sz="900" kern="1200"/>
          </a:br>
          <a:br>
            <a:rPr lang="sv-SE" sz="900" kern="1200"/>
          </a:br>
          <a:r>
            <a:rPr lang="sv-SE" sz="900" b="1" kern="1200"/>
            <a:t>Regeringens budgetproposition och regleringsbrev</a:t>
          </a:r>
        </a:p>
      </dsp:txBody>
      <dsp:txXfrm>
        <a:off x="1909989" y="993490"/>
        <a:ext cx="1290413" cy="906324"/>
      </dsp:txXfrm>
    </dsp:sp>
    <dsp:sp modelId="{2AC9EF83-7D79-46DA-859A-862B56679C46}">
      <dsp:nvSpPr>
        <dsp:cNvPr id="0" name=""/>
        <dsp:cNvSpPr/>
      </dsp:nvSpPr>
      <dsp:spPr>
        <a:xfrm>
          <a:off x="1602754" y="772749"/>
          <a:ext cx="279037" cy="1732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2893"/>
              </a:lnTo>
              <a:lnTo>
                <a:pt x="279037" y="17328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A1D2BF-E728-4539-B490-75F1A4A28773}">
      <dsp:nvSpPr>
        <dsp:cNvPr id="0" name=""/>
        <dsp:cNvSpPr/>
      </dsp:nvSpPr>
      <dsp:spPr>
        <a:xfrm>
          <a:off x="1881792" y="2120555"/>
          <a:ext cx="1232279" cy="770174"/>
        </a:xfrm>
        <a:prstGeom prst="roundRect">
          <a:avLst>
            <a:gd name="adj" fmla="val 10000"/>
          </a:avLst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b="1" kern="1200"/>
            <a:t>Budgetunderlag</a:t>
          </a:r>
          <a:br>
            <a:rPr lang="sv-SE" sz="900" b="1" kern="1200"/>
          </a:br>
          <a:r>
            <a:rPr lang="sv-SE" sz="900" b="1" kern="1200"/>
            <a:t>2028-2030</a:t>
          </a:r>
          <a:br>
            <a:rPr lang="sv-SE" sz="900" b="1" kern="1200"/>
          </a:br>
          <a:br>
            <a:rPr lang="sv-SE" sz="900" b="1" kern="1200"/>
          </a:br>
          <a:r>
            <a:rPr lang="sv-SE" sz="900" b="1" kern="1200"/>
            <a:t>(</a:t>
          </a:r>
          <a:r>
            <a:rPr lang="sv-SE" sz="900" b="0" kern="1200"/>
            <a:t>Planerings-förutsättningar)</a:t>
          </a:r>
          <a:br>
            <a:rPr lang="sv-SE" sz="900" b="0" kern="1200"/>
          </a:br>
          <a:r>
            <a:rPr lang="sv-SE" sz="900" b="0" kern="1200"/>
            <a:t>Februari</a:t>
          </a:r>
          <a:r>
            <a:rPr lang="sv-SE" sz="900" b="0" kern="1200">
              <a:latin typeface="Arial"/>
            </a:rPr>
            <a:t> </a:t>
          </a:r>
          <a:r>
            <a:rPr lang="sv-SE" sz="900" b="1" kern="1200">
              <a:latin typeface="Arial"/>
            </a:rPr>
            <a:t>Centralt</a:t>
          </a:r>
          <a:endParaRPr lang="sv-SE" sz="900" b="1" kern="1200" dirty="0"/>
        </a:p>
      </dsp:txBody>
      <dsp:txXfrm>
        <a:off x="1904350" y="2143113"/>
        <a:ext cx="1187163" cy="725058"/>
      </dsp:txXfrm>
    </dsp:sp>
    <dsp:sp modelId="{AA12F54F-38B2-4BBD-86EF-A180020050FC}">
      <dsp:nvSpPr>
        <dsp:cNvPr id="0" name=""/>
        <dsp:cNvSpPr/>
      </dsp:nvSpPr>
      <dsp:spPr>
        <a:xfrm>
          <a:off x="1602754" y="772749"/>
          <a:ext cx="279037" cy="26956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95612"/>
              </a:lnTo>
              <a:lnTo>
                <a:pt x="279037" y="26956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06734B-228B-4AC9-9B55-2A1C5FCD5C1C}">
      <dsp:nvSpPr>
        <dsp:cNvPr id="0" name=""/>
        <dsp:cNvSpPr/>
      </dsp:nvSpPr>
      <dsp:spPr>
        <a:xfrm>
          <a:off x="1881792" y="3083274"/>
          <a:ext cx="1232279" cy="7701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b="1" kern="1200"/>
            <a:t>Verksamhetsplan</a:t>
          </a:r>
          <a:r>
            <a:rPr lang="sv-SE" sz="900" kern="1200"/>
            <a:t> </a:t>
          </a:r>
          <a:r>
            <a:rPr lang="sv-SE" sz="900" kern="1200">
              <a:latin typeface="Arial"/>
            </a:rPr>
            <a:t>inkl. Planeringsf.</a:t>
          </a:r>
          <a:endParaRPr lang="sv-SE" sz="900" kern="1200"/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>
              <a:highlight>
                <a:srgbClr val="FFFF00"/>
              </a:highlight>
            </a:rPr>
            <a:t>3-årig</a:t>
          </a:r>
          <a:br>
            <a:rPr lang="sv-SE" sz="900" kern="1200"/>
          </a:br>
          <a:r>
            <a:rPr lang="sv-SE" sz="900" kern="1200"/>
            <a:t>(revideras årligen i </a:t>
          </a:r>
          <a:r>
            <a:rPr lang="sv-SE" sz="900" kern="1200">
              <a:highlight>
                <a:srgbClr val="FFFF00"/>
              </a:highlight>
            </a:rPr>
            <a:t>December</a:t>
          </a:r>
          <a:r>
            <a:rPr lang="sv-SE" sz="900" kern="1200"/>
            <a:t>)</a:t>
          </a:r>
          <a:endParaRPr lang="sv-SE" sz="900" kern="1200" dirty="0"/>
        </a:p>
      </dsp:txBody>
      <dsp:txXfrm>
        <a:off x="1904350" y="3105832"/>
        <a:ext cx="1187163" cy="725058"/>
      </dsp:txXfrm>
    </dsp:sp>
    <dsp:sp modelId="{F379F6B4-862F-41EA-8066-74268F9F052F}">
      <dsp:nvSpPr>
        <dsp:cNvPr id="0" name=""/>
        <dsp:cNvSpPr/>
      </dsp:nvSpPr>
      <dsp:spPr>
        <a:xfrm>
          <a:off x="1602754" y="772749"/>
          <a:ext cx="279037" cy="36583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8330"/>
              </a:lnTo>
              <a:lnTo>
                <a:pt x="279037" y="365833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C0427-3F51-4D68-A13B-5BE79418C984}">
      <dsp:nvSpPr>
        <dsp:cNvPr id="0" name=""/>
        <dsp:cNvSpPr/>
      </dsp:nvSpPr>
      <dsp:spPr>
        <a:xfrm>
          <a:off x="1881792" y="4045993"/>
          <a:ext cx="1232279" cy="7701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b="1" kern="1200"/>
            <a:t>Aktivitetsplan</a:t>
          </a:r>
          <a:br>
            <a:rPr lang="sv-SE" sz="900" kern="1200"/>
          </a:br>
          <a:r>
            <a:rPr lang="sv-SE" sz="900" kern="1200"/>
            <a:t>1-årig</a:t>
          </a:r>
          <a:br>
            <a:rPr lang="sv-SE" sz="900" kern="1200"/>
          </a:br>
          <a:r>
            <a:rPr lang="sv-SE" sz="900" kern="1200"/>
            <a:t>(årligen)</a:t>
          </a:r>
          <a:br>
            <a:rPr lang="sv-SE" sz="900" kern="1200"/>
          </a:br>
          <a:r>
            <a:rPr lang="sv-SE" sz="900" kern="1200"/>
            <a:t>Januari-Februari</a:t>
          </a:r>
        </a:p>
      </dsp:txBody>
      <dsp:txXfrm>
        <a:off x="1904350" y="4068551"/>
        <a:ext cx="1187163" cy="725058"/>
      </dsp:txXfrm>
    </dsp:sp>
    <dsp:sp modelId="{97598E31-F595-4090-AE97-58B065968D89}">
      <dsp:nvSpPr>
        <dsp:cNvPr id="0" name=""/>
        <dsp:cNvSpPr/>
      </dsp:nvSpPr>
      <dsp:spPr>
        <a:xfrm>
          <a:off x="4499179" y="2575"/>
          <a:ext cx="2867561" cy="770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/>
            <a:t>Uppföljning</a:t>
          </a:r>
        </a:p>
      </dsp:txBody>
      <dsp:txXfrm>
        <a:off x="4521737" y="25133"/>
        <a:ext cx="2822445" cy="725058"/>
      </dsp:txXfrm>
    </dsp:sp>
    <dsp:sp modelId="{6027077C-AF0C-4CF6-87B8-71A8AF68249A}">
      <dsp:nvSpPr>
        <dsp:cNvPr id="0" name=""/>
        <dsp:cNvSpPr/>
      </dsp:nvSpPr>
      <dsp:spPr>
        <a:xfrm>
          <a:off x="4785935" y="772749"/>
          <a:ext cx="286756" cy="6960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6072"/>
              </a:lnTo>
              <a:lnTo>
                <a:pt x="286756" y="6960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EE308C-38B4-4D09-AE74-137B6EB475DC}">
      <dsp:nvSpPr>
        <dsp:cNvPr id="0" name=""/>
        <dsp:cNvSpPr/>
      </dsp:nvSpPr>
      <dsp:spPr>
        <a:xfrm>
          <a:off x="5072691" y="965293"/>
          <a:ext cx="1567792" cy="1007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b="1" kern="1200"/>
            <a:t>Verksamhetsdialoger</a:t>
          </a:r>
          <a:br>
            <a:rPr lang="sv-SE" sz="900" b="1" kern="1200"/>
          </a:br>
          <a:r>
            <a:rPr lang="sv-SE" sz="900" b="0" strike="noStrike" kern="1200">
              <a:solidFill>
                <a:schemeClr val="tx1"/>
              </a:solidFill>
            </a:rPr>
            <a:t>Vår Maj-Juni</a:t>
          </a:r>
          <a:br>
            <a:rPr lang="sv-SE" sz="900" b="0" kern="1200"/>
          </a:br>
          <a:r>
            <a:rPr lang="sv-SE" sz="900" b="0" kern="1200"/>
            <a:t>Höst Oktober-November</a:t>
          </a:r>
          <a:br>
            <a:rPr lang="sv-SE" sz="900" b="0" kern="1200"/>
          </a:br>
          <a:r>
            <a:rPr lang="sv-SE" sz="900" b="0" kern="1200"/>
            <a:t>Löpande</a:t>
          </a:r>
          <a:endParaRPr lang="sv-SE" sz="900" b="0" kern="1200" dirty="0"/>
        </a:p>
      </dsp:txBody>
      <dsp:txXfrm>
        <a:off x="5102187" y="994789"/>
        <a:ext cx="1508800" cy="948065"/>
      </dsp:txXfrm>
    </dsp:sp>
    <dsp:sp modelId="{1C0D4A88-D034-4F96-B028-4097355F3F6C}">
      <dsp:nvSpPr>
        <dsp:cNvPr id="0" name=""/>
        <dsp:cNvSpPr/>
      </dsp:nvSpPr>
      <dsp:spPr>
        <a:xfrm>
          <a:off x="4785935" y="772749"/>
          <a:ext cx="286756" cy="17772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7232"/>
              </a:lnTo>
              <a:lnTo>
                <a:pt x="286756" y="17772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DAB9C1-9DAE-4C9C-A1AF-7EC49D58F14A}">
      <dsp:nvSpPr>
        <dsp:cNvPr id="0" name=""/>
        <dsp:cNvSpPr/>
      </dsp:nvSpPr>
      <dsp:spPr>
        <a:xfrm>
          <a:off x="5072691" y="2164894"/>
          <a:ext cx="1232279" cy="770174"/>
        </a:xfrm>
        <a:prstGeom prst="roundRect">
          <a:avLst>
            <a:gd name="adj" fmla="val 10000"/>
          </a:avLst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>
              <a:latin typeface="Arial"/>
            </a:rPr>
            <a:t>Prognos + Delår</a:t>
          </a:r>
          <a:endParaRPr lang="sv-SE" sz="900" kern="1200" dirty="0"/>
        </a:p>
      </dsp:txBody>
      <dsp:txXfrm>
        <a:off x="5095249" y="2187452"/>
        <a:ext cx="1187163" cy="725058"/>
      </dsp:txXfrm>
    </dsp:sp>
    <dsp:sp modelId="{F9BAB618-1998-4555-BE8A-863779F36B97}">
      <dsp:nvSpPr>
        <dsp:cNvPr id="0" name=""/>
        <dsp:cNvSpPr/>
      </dsp:nvSpPr>
      <dsp:spPr>
        <a:xfrm>
          <a:off x="4785935" y="772749"/>
          <a:ext cx="286756" cy="27399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9951"/>
              </a:lnTo>
              <a:lnTo>
                <a:pt x="286756" y="273995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58B0F4-B617-4B2F-8794-A8BF2AD2BEA4}">
      <dsp:nvSpPr>
        <dsp:cNvPr id="0" name=""/>
        <dsp:cNvSpPr/>
      </dsp:nvSpPr>
      <dsp:spPr>
        <a:xfrm>
          <a:off x="5072691" y="3127613"/>
          <a:ext cx="1232279" cy="7701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/>
            <a:t>Årsbokslut</a:t>
          </a:r>
        </a:p>
      </dsp:txBody>
      <dsp:txXfrm>
        <a:off x="5095249" y="3150171"/>
        <a:ext cx="1187163" cy="7250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FA28D3-8BA3-49AB-B99F-AA5DD1CE3E39}">
      <dsp:nvSpPr>
        <dsp:cNvPr id="0" name=""/>
        <dsp:cNvSpPr/>
      </dsp:nvSpPr>
      <dsp:spPr>
        <a:xfrm>
          <a:off x="65929" y="477819"/>
          <a:ext cx="754446" cy="301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Jan</a:t>
          </a:r>
        </a:p>
      </dsp:txBody>
      <dsp:txXfrm>
        <a:off x="216818" y="477819"/>
        <a:ext cx="452668" cy="301778"/>
      </dsp:txXfrm>
    </dsp:sp>
    <dsp:sp modelId="{1D9D9E96-3B3E-45C1-A5B7-40F2DA8BDBFB}">
      <dsp:nvSpPr>
        <dsp:cNvPr id="0" name=""/>
        <dsp:cNvSpPr/>
      </dsp:nvSpPr>
      <dsp:spPr>
        <a:xfrm>
          <a:off x="705029" y="478700"/>
          <a:ext cx="754446" cy="301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Feb</a:t>
          </a:r>
        </a:p>
      </dsp:txBody>
      <dsp:txXfrm>
        <a:off x="855918" y="478700"/>
        <a:ext cx="452668" cy="301778"/>
      </dsp:txXfrm>
    </dsp:sp>
    <dsp:sp modelId="{0BD3D456-073F-40E5-B679-7F1ACD224276}">
      <dsp:nvSpPr>
        <dsp:cNvPr id="0" name=""/>
        <dsp:cNvSpPr/>
      </dsp:nvSpPr>
      <dsp:spPr>
        <a:xfrm>
          <a:off x="1361068" y="480384"/>
          <a:ext cx="754446" cy="301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Mar</a:t>
          </a:r>
        </a:p>
      </dsp:txBody>
      <dsp:txXfrm>
        <a:off x="1511957" y="480384"/>
        <a:ext cx="452668" cy="301778"/>
      </dsp:txXfrm>
    </dsp:sp>
    <dsp:sp modelId="{A31EECC0-6854-4875-8126-C27EFFDF83BD}">
      <dsp:nvSpPr>
        <dsp:cNvPr id="0" name=""/>
        <dsp:cNvSpPr/>
      </dsp:nvSpPr>
      <dsp:spPr>
        <a:xfrm>
          <a:off x="2040070" y="480384"/>
          <a:ext cx="754446" cy="301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Apr</a:t>
          </a:r>
        </a:p>
      </dsp:txBody>
      <dsp:txXfrm>
        <a:off x="2190959" y="480384"/>
        <a:ext cx="452668" cy="301778"/>
      </dsp:txXfrm>
    </dsp:sp>
    <dsp:sp modelId="{402CBC50-2FCA-4BE1-9E19-4859AFB25B87}">
      <dsp:nvSpPr>
        <dsp:cNvPr id="0" name=""/>
        <dsp:cNvSpPr/>
      </dsp:nvSpPr>
      <dsp:spPr>
        <a:xfrm>
          <a:off x="2719073" y="480384"/>
          <a:ext cx="754446" cy="301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Maj</a:t>
          </a:r>
        </a:p>
      </dsp:txBody>
      <dsp:txXfrm>
        <a:off x="2869962" y="480384"/>
        <a:ext cx="452668" cy="301778"/>
      </dsp:txXfrm>
    </dsp:sp>
    <dsp:sp modelId="{467DEE1A-7BDE-4484-9635-45C0AD8E0037}">
      <dsp:nvSpPr>
        <dsp:cNvPr id="0" name=""/>
        <dsp:cNvSpPr/>
      </dsp:nvSpPr>
      <dsp:spPr>
        <a:xfrm>
          <a:off x="3398075" y="480384"/>
          <a:ext cx="754446" cy="301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Jun</a:t>
          </a:r>
        </a:p>
      </dsp:txBody>
      <dsp:txXfrm>
        <a:off x="3548964" y="480384"/>
        <a:ext cx="452668" cy="301778"/>
      </dsp:txXfrm>
    </dsp:sp>
    <dsp:sp modelId="{C648EDB5-78C1-4AD3-83CD-44F2FCD9F213}">
      <dsp:nvSpPr>
        <dsp:cNvPr id="0" name=""/>
        <dsp:cNvSpPr/>
      </dsp:nvSpPr>
      <dsp:spPr>
        <a:xfrm>
          <a:off x="4059932" y="471889"/>
          <a:ext cx="754446" cy="301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Jul</a:t>
          </a:r>
        </a:p>
      </dsp:txBody>
      <dsp:txXfrm>
        <a:off x="4210821" y="471889"/>
        <a:ext cx="452668" cy="301778"/>
      </dsp:txXfrm>
    </dsp:sp>
    <dsp:sp modelId="{45CDB537-F9CF-4890-A6FB-9809B2D59623}">
      <dsp:nvSpPr>
        <dsp:cNvPr id="0" name=""/>
        <dsp:cNvSpPr/>
      </dsp:nvSpPr>
      <dsp:spPr>
        <a:xfrm>
          <a:off x="4733202" y="490608"/>
          <a:ext cx="754446" cy="301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Aug</a:t>
          </a:r>
        </a:p>
      </dsp:txBody>
      <dsp:txXfrm>
        <a:off x="4884091" y="490608"/>
        <a:ext cx="452668" cy="301778"/>
      </dsp:txXfrm>
    </dsp:sp>
    <dsp:sp modelId="{93CA771E-370F-4D1D-B69C-3DA09D899D4C}">
      <dsp:nvSpPr>
        <dsp:cNvPr id="0" name=""/>
        <dsp:cNvSpPr/>
      </dsp:nvSpPr>
      <dsp:spPr>
        <a:xfrm>
          <a:off x="5435082" y="480384"/>
          <a:ext cx="754446" cy="301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Sep</a:t>
          </a:r>
        </a:p>
      </dsp:txBody>
      <dsp:txXfrm>
        <a:off x="5585971" y="480384"/>
        <a:ext cx="452668" cy="301778"/>
      </dsp:txXfrm>
    </dsp:sp>
    <dsp:sp modelId="{8C168A3C-6D60-4EFB-88E0-DAA433C748CF}">
      <dsp:nvSpPr>
        <dsp:cNvPr id="0" name=""/>
        <dsp:cNvSpPr/>
      </dsp:nvSpPr>
      <dsp:spPr>
        <a:xfrm>
          <a:off x="6114084" y="480384"/>
          <a:ext cx="754446" cy="301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Okt</a:t>
          </a:r>
        </a:p>
      </dsp:txBody>
      <dsp:txXfrm>
        <a:off x="6264973" y="480384"/>
        <a:ext cx="452668" cy="301778"/>
      </dsp:txXfrm>
    </dsp:sp>
    <dsp:sp modelId="{B0DC62F6-8AA2-4E72-B2EF-BEE6F43CB233}">
      <dsp:nvSpPr>
        <dsp:cNvPr id="0" name=""/>
        <dsp:cNvSpPr/>
      </dsp:nvSpPr>
      <dsp:spPr>
        <a:xfrm>
          <a:off x="6761302" y="473446"/>
          <a:ext cx="754446" cy="301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Nov</a:t>
          </a:r>
        </a:p>
      </dsp:txBody>
      <dsp:txXfrm>
        <a:off x="6912191" y="473446"/>
        <a:ext cx="452668" cy="301778"/>
      </dsp:txXfrm>
    </dsp:sp>
    <dsp:sp modelId="{A5BCE5C5-44F9-4061-BC40-2D2D47AC9EEA}">
      <dsp:nvSpPr>
        <dsp:cNvPr id="0" name=""/>
        <dsp:cNvSpPr/>
      </dsp:nvSpPr>
      <dsp:spPr>
        <a:xfrm>
          <a:off x="7402080" y="474068"/>
          <a:ext cx="754446" cy="31448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Dec</a:t>
          </a:r>
        </a:p>
      </dsp:txBody>
      <dsp:txXfrm>
        <a:off x="7559322" y="474068"/>
        <a:ext cx="439963" cy="3144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FA28D3-8BA3-49AB-B99F-AA5DD1CE3E39}">
      <dsp:nvSpPr>
        <dsp:cNvPr id="0" name=""/>
        <dsp:cNvSpPr/>
      </dsp:nvSpPr>
      <dsp:spPr>
        <a:xfrm>
          <a:off x="65929" y="477819"/>
          <a:ext cx="754446" cy="301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Jan</a:t>
          </a:r>
        </a:p>
      </dsp:txBody>
      <dsp:txXfrm>
        <a:off x="216818" y="477819"/>
        <a:ext cx="452668" cy="301778"/>
      </dsp:txXfrm>
    </dsp:sp>
    <dsp:sp modelId="{1D9D9E96-3B3E-45C1-A5B7-40F2DA8BDBFB}">
      <dsp:nvSpPr>
        <dsp:cNvPr id="0" name=""/>
        <dsp:cNvSpPr/>
      </dsp:nvSpPr>
      <dsp:spPr>
        <a:xfrm>
          <a:off x="705029" y="478700"/>
          <a:ext cx="754446" cy="301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Feb</a:t>
          </a:r>
        </a:p>
      </dsp:txBody>
      <dsp:txXfrm>
        <a:off x="855918" y="478700"/>
        <a:ext cx="452668" cy="301778"/>
      </dsp:txXfrm>
    </dsp:sp>
    <dsp:sp modelId="{0BD3D456-073F-40E5-B679-7F1ACD224276}">
      <dsp:nvSpPr>
        <dsp:cNvPr id="0" name=""/>
        <dsp:cNvSpPr/>
      </dsp:nvSpPr>
      <dsp:spPr>
        <a:xfrm>
          <a:off x="1361068" y="480384"/>
          <a:ext cx="754446" cy="301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Mar</a:t>
          </a:r>
        </a:p>
      </dsp:txBody>
      <dsp:txXfrm>
        <a:off x="1511957" y="480384"/>
        <a:ext cx="452668" cy="301778"/>
      </dsp:txXfrm>
    </dsp:sp>
    <dsp:sp modelId="{A31EECC0-6854-4875-8126-C27EFFDF83BD}">
      <dsp:nvSpPr>
        <dsp:cNvPr id="0" name=""/>
        <dsp:cNvSpPr/>
      </dsp:nvSpPr>
      <dsp:spPr>
        <a:xfrm>
          <a:off x="2040070" y="480384"/>
          <a:ext cx="754446" cy="301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Apr</a:t>
          </a:r>
        </a:p>
      </dsp:txBody>
      <dsp:txXfrm>
        <a:off x="2190959" y="480384"/>
        <a:ext cx="452668" cy="301778"/>
      </dsp:txXfrm>
    </dsp:sp>
    <dsp:sp modelId="{402CBC50-2FCA-4BE1-9E19-4859AFB25B87}">
      <dsp:nvSpPr>
        <dsp:cNvPr id="0" name=""/>
        <dsp:cNvSpPr/>
      </dsp:nvSpPr>
      <dsp:spPr>
        <a:xfrm>
          <a:off x="2719073" y="480384"/>
          <a:ext cx="754446" cy="301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Maj</a:t>
          </a:r>
        </a:p>
      </dsp:txBody>
      <dsp:txXfrm>
        <a:off x="2869962" y="480384"/>
        <a:ext cx="452668" cy="301778"/>
      </dsp:txXfrm>
    </dsp:sp>
    <dsp:sp modelId="{467DEE1A-7BDE-4484-9635-45C0AD8E0037}">
      <dsp:nvSpPr>
        <dsp:cNvPr id="0" name=""/>
        <dsp:cNvSpPr/>
      </dsp:nvSpPr>
      <dsp:spPr>
        <a:xfrm>
          <a:off x="3398075" y="480384"/>
          <a:ext cx="754446" cy="301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Jun</a:t>
          </a:r>
        </a:p>
      </dsp:txBody>
      <dsp:txXfrm>
        <a:off x="3548964" y="480384"/>
        <a:ext cx="452668" cy="301778"/>
      </dsp:txXfrm>
    </dsp:sp>
    <dsp:sp modelId="{C648EDB5-78C1-4AD3-83CD-44F2FCD9F213}">
      <dsp:nvSpPr>
        <dsp:cNvPr id="0" name=""/>
        <dsp:cNvSpPr/>
      </dsp:nvSpPr>
      <dsp:spPr>
        <a:xfrm>
          <a:off x="4059932" y="471889"/>
          <a:ext cx="754446" cy="301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Jul</a:t>
          </a:r>
        </a:p>
      </dsp:txBody>
      <dsp:txXfrm>
        <a:off x="4210821" y="471889"/>
        <a:ext cx="452668" cy="301778"/>
      </dsp:txXfrm>
    </dsp:sp>
    <dsp:sp modelId="{45CDB537-F9CF-4890-A6FB-9809B2D59623}">
      <dsp:nvSpPr>
        <dsp:cNvPr id="0" name=""/>
        <dsp:cNvSpPr/>
      </dsp:nvSpPr>
      <dsp:spPr>
        <a:xfrm>
          <a:off x="4733202" y="490608"/>
          <a:ext cx="754446" cy="301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Aug</a:t>
          </a:r>
        </a:p>
      </dsp:txBody>
      <dsp:txXfrm>
        <a:off x="4884091" y="490608"/>
        <a:ext cx="452668" cy="301778"/>
      </dsp:txXfrm>
    </dsp:sp>
    <dsp:sp modelId="{93CA771E-370F-4D1D-B69C-3DA09D899D4C}">
      <dsp:nvSpPr>
        <dsp:cNvPr id="0" name=""/>
        <dsp:cNvSpPr/>
      </dsp:nvSpPr>
      <dsp:spPr>
        <a:xfrm>
          <a:off x="5435082" y="480384"/>
          <a:ext cx="754446" cy="301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Sep</a:t>
          </a:r>
        </a:p>
      </dsp:txBody>
      <dsp:txXfrm>
        <a:off x="5585971" y="480384"/>
        <a:ext cx="452668" cy="301778"/>
      </dsp:txXfrm>
    </dsp:sp>
    <dsp:sp modelId="{8C168A3C-6D60-4EFB-88E0-DAA433C748CF}">
      <dsp:nvSpPr>
        <dsp:cNvPr id="0" name=""/>
        <dsp:cNvSpPr/>
      </dsp:nvSpPr>
      <dsp:spPr>
        <a:xfrm>
          <a:off x="6114084" y="480384"/>
          <a:ext cx="754446" cy="301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Okt</a:t>
          </a:r>
        </a:p>
      </dsp:txBody>
      <dsp:txXfrm>
        <a:off x="6264973" y="480384"/>
        <a:ext cx="452668" cy="301778"/>
      </dsp:txXfrm>
    </dsp:sp>
    <dsp:sp modelId="{B0DC62F6-8AA2-4E72-B2EF-BEE6F43CB233}">
      <dsp:nvSpPr>
        <dsp:cNvPr id="0" name=""/>
        <dsp:cNvSpPr/>
      </dsp:nvSpPr>
      <dsp:spPr>
        <a:xfrm>
          <a:off x="6761302" y="473446"/>
          <a:ext cx="754446" cy="3017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Nov</a:t>
          </a:r>
        </a:p>
      </dsp:txBody>
      <dsp:txXfrm>
        <a:off x="6912191" y="473446"/>
        <a:ext cx="452668" cy="301778"/>
      </dsp:txXfrm>
    </dsp:sp>
    <dsp:sp modelId="{A5BCE5C5-44F9-4061-BC40-2D2D47AC9EEA}">
      <dsp:nvSpPr>
        <dsp:cNvPr id="0" name=""/>
        <dsp:cNvSpPr/>
      </dsp:nvSpPr>
      <dsp:spPr>
        <a:xfrm>
          <a:off x="7402080" y="474068"/>
          <a:ext cx="754446" cy="31448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Dec</a:t>
          </a:r>
        </a:p>
      </dsp:txBody>
      <dsp:txXfrm>
        <a:off x="7559322" y="474068"/>
        <a:ext cx="439963" cy="3144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3E812F-CA2A-49E0-B5E1-011F7AAE3DBB}">
      <dsp:nvSpPr>
        <dsp:cNvPr id="0" name=""/>
        <dsp:cNvSpPr/>
      </dsp:nvSpPr>
      <dsp:spPr>
        <a:xfrm>
          <a:off x="869248" y="167"/>
          <a:ext cx="2411367" cy="6028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/>
            <a:t>Dekan</a:t>
          </a:r>
        </a:p>
      </dsp:txBody>
      <dsp:txXfrm>
        <a:off x="886905" y="17824"/>
        <a:ext cx="2376053" cy="567527"/>
      </dsp:txXfrm>
    </dsp:sp>
    <dsp:sp modelId="{87F64216-E044-4917-952D-F11375331DB6}">
      <dsp:nvSpPr>
        <dsp:cNvPr id="0" name=""/>
        <dsp:cNvSpPr/>
      </dsp:nvSpPr>
      <dsp:spPr>
        <a:xfrm rot="5411165">
          <a:off x="2014525" y="668348"/>
          <a:ext cx="118089" cy="105497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0E9EB7-3C27-439E-9F4A-EAA34B51295B}">
      <dsp:nvSpPr>
        <dsp:cNvPr id="0" name=""/>
        <dsp:cNvSpPr/>
      </dsp:nvSpPr>
      <dsp:spPr>
        <a:xfrm>
          <a:off x="866523" y="839186"/>
          <a:ext cx="2411367" cy="60284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/>
            <a:t>Fördelning per institution</a:t>
          </a:r>
        </a:p>
      </dsp:txBody>
      <dsp:txXfrm>
        <a:off x="884180" y="856843"/>
        <a:ext cx="2376053" cy="567527"/>
      </dsp:txXfrm>
    </dsp:sp>
    <dsp:sp modelId="{C39F2FC6-80F2-4054-8F6A-579080AE3515}">
      <dsp:nvSpPr>
        <dsp:cNvPr id="0" name=""/>
        <dsp:cNvSpPr/>
      </dsp:nvSpPr>
      <dsp:spPr>
        <a:xfrm rot="5388122">
          <a:off x="2033411" y="1482185"/>
          <a:ext cx="80316" cy="105497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92925E-20DA-44C3-B0B4-FC2C158E1E2A}">
      <dsp:nvSpPr>
        <dsp:cNvPr id="0" name=""/>
        <dsp:cNvSpPr/>
      </dsp:nvSpPr>
      <dsp:spPr>
        <a:xfrm>
          <a:off x="869248" y="1627840"/>
          <a:ext cx="2411367" cy="602841"/>
        </a:xfrm>
        <a:prstGeom prst="roundRect">
          <a:avLst>
            <a:gd name="adj" fmla="val 10000"/>
          </a:avLst>
        </a:prstGeom>
        <a:solidFill>
          <a:schemeClr val="accent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>
              <a:solidFill>
                <a:schemeClr val="bg1"/>
              </a:solidFill>
            </a:rPr>
            <a:t>Prefekt</a:t>
          </a:r>
        </a:p>
      </dsp:txBody>
      <dsp:txXfrm>
        <a:off x="886905" y="1645497"/>
        <a:ext cx="2376053" cy="567527"/>
      </dsp:txXfrm>
    </dsp:sp>
    <dsp:sp modelId="{2A4DF0EB-B3D6-4562-BCBA-A3C78EDEB7DB}">
      <dsp:nvSpPr>
        <dsp:cNvPr id="0" name=""/>
        <dsp:cNvSpPr/>
      </dsp:nvSpPr>
      <dsp:spPr>
        <a:xfrm rot="5400000">
          <a:off x="2022183" y="2283430"/>
          <a:ext cx="105497" cy="105497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375B54-21A7-4F50-B12C-FC4330F1FFE9}">
      <dsp:nvSpPr>
        <dsp:cNvPr id="0" name=""/>
        <dsp:cNvSpPr/>
      </dsp:nvSpPr>
      <dsp:spPr>
        <a:xfrm>
          <a:off x="869248" y="2441676"/>
          <a:ext cx="2411367" cy="60284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/>
            <a:t>Fördelning mellan ämnen</a:t>
          </a:r>
        </a:p>
      </dsp:txBody>
      <dsp:txXfrm>
        <a:off x="886905" y="2459333"/>
        <a:ext cx="2376053" cy="567527"/>
      </dsp:txXfrm>
    </dsp:sp>
    <dsp:sp modelId="{7A05CEBB-995D-4016-BE80-EBA99F5EEED4}">
      <dsp:nvSpPr>
        <dsp:cNvPr id="0" name=""/>
        <dsp:cNvSpPr/>
      </dsp:nvSpPr>
      <dsp:spPr>
        <a:xfrm>
          <a:off x="3618207" y="167"/>
          <a:ext cx="2411367" cy="6028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100" kern="1200"/>
            <a:t>Universitetsdirektör</a:t>
          </a:r>
        </a:p>
      </dsp:txBody>
      <dsp:txXfrm>
        <a:off x="3635864" y="17824"/>
        <a:ext cx="2376053" cy="567527"/>
      </dsp:txXfrm>
    </dsp:sp>
    <dsp:sp modelId="{43E2431C-FA39-4D88-B143-D158B63AA75B}">
      <dsp:nvSpPr>
        <dsp:cNvPr id="0" name=""/>
        <dsp:cNvSpPr/>
      </dsp:nvSpPr>
      <dsp:spPr>
        <a:xfrm rot="5400000">
          <a:off x="4771142" y="655757"/>
          <a:ext cx="105497" cy="105497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0609C2-11B8-49F8-B961-C88C440AAE37}">
      <dsp:nvSpPr>
        <dsp:cNvPr id="0" name=""/>
        <dsp:cNvSpPr/>
      </dsp:nvSpPr>
      <dsp:spPr>
        <a:xfrm>
          <a:off x="3618207" y="814003"/>
          <a:ext cx="2411367" cy="60284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/>
            <a:t>Fördelning per avdelning</a:t>
          </a:r>
        </a:p>
      </dsp:txBody>
      <dsp:txXfrm>
        <a:off x="3635864" y="831660"/>
        <a:ext cx="2376053" cy="567527"/>
      </dsp:txXfrm>
    </dsp:sp>
    <dsp:sp modelId="{304EE7BE-7187-49A8-A09C-19A5D9405879}">
      <dsp:nvSpPr>
        <dsp:cNvPr id="0" name=""/>
        <dsp:cNvSpPr/>
      </dsp:nvSpPr>
      <dsp:spPr>
        <a:xfrm rot="5400000">
          <a:off x="4771142" y="1469594"/>
          <a:ext cx="105497" cy="105497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03B779-E7C9-4B0B-A800-6B25F3A36259}">
      <dsp:nvSpPr>
        <dsp:cNvPr id="0" name=""/>
        <dsp:cNvSpPr/>
      </dsp:nvSpPr>
      <dsp:spPr>
        <a:xfrm>
          <a:off x="3618207" y="1627840"/>
          <a:ext cx="2411367" cy="602841"/>
        </a:xfrm>
        <a:prstGeom prst="roundRect">
          <a:avLst>
            <a:gd name="adj" fmla="val 10000"/>
          </a:avLst>
        </a:prstGeom>
        <a:solidFill>
          <a:schemeClr val="accent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>
              <a:solidFill>
                <a:schemeClr val="bg1"/>
              </a:solidFill>
            </a:rPr>
            <a:t>Avdelningschef</a:t>
          </a:r>
        </a:p>
      </dsp:txBody>
      <dsp:txXfrm>
        <a:off x="3635864" y="1645497"/>
        <a:ext cx="2376053" cy="567527"/>
      </dsp:txXfrm>
    </dsp:sp>
    <dsp:sp modelId="{210BB6C6-FCDD-4515-A782-9591F2F83845}">
      <dsp:nvSpPr>
        <dsp:cNvPr id="0" name=""/>
        <dsp:cNvSpPr/>
      </dsp:nvSpPr>
      <dsp:spPr>
        <a:xfrm rot="5400000">
          <a:off x="4771142" y="2283430"/>
          <a:ext cx="105497" cy="105497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E85EE4-4A8B-4AA3-937B-1445BDCFFFD4}">
      <dsp:nvSpPr>
        <dsp:cNvPr id="0" name=""/>
        <dsp:cNvSpPr/>
      </dsp:nvSpPr>
      <dsp:spPr>
        <a:xfrm>
          <a:off x="3618207" y="2441676"/>
          <a:ext cx="2411367" cy="60284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/>
            <a:t>Fördelning per enhet</a:t>
          </a:r>
        </a:p>
      </dsp:txBody>
      <dsp:txXfrm>
        <a:off x="3635864" y="2459333"/>
        <a:ext cx="2376053" cy="5675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89CD7-9FE5-429F-B9E0-AA1946CCC9BD}" type="datetimeFigureOut">
              <a:rPr lang="sv-SE" smtClean="0"/>
              <a:t>2026-09-06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C2188-90C9-4DE2-9CC5-BA3A554B76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4389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C2188-90C9-4DE2-9CC5-BA3A554B7687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13722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OH-procent beslutas i Aktivitetsplanen för året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dirty="0"/>
              <a:t>Inflationen juli 2026: 0,7% </a:t>
            </a:r>
            <a:r>
              <a:rPr lang="sv-SE" sz="1200" b="0" dirty="0"/>
              <a:t>(juni 1,7%) men fortsatt hög prisnivå</a:t>
            </a:r>
            <a:br>
              <a:rPr lang="sv-SE" sz="1200" b="0" dirty="0"/>
            </a:br>
            <a:r>
              <a:rPr lang="sv-SE" sz="1200" dirty="0"/>
              <a:t>PLO 2026</a:t>
            </a:r>
            <a:r>
              <a:rPr lang="sv-SE" sz="1200" b="0" dirty="0"/>
              <a:t> enligt </a:t>
            </a:r>
            <a:r>
              <a:rPr lang="sv-SE" sz="1200" b="0" dirty="0" err="1"/>
              <a:t>vårprop</a:t>
            </a:r>
            <a:r>
              <a:rPr lang="sv-SE" sz="1200" b="0" dirty="0"/>
              <a:t>: </a:t>
            </a:r>
            <a:r>
              <a:rPr lang="sv-SE" sz="1200" dirty="0"/>
              <a:t>1,36%</a:t>
            </a:r>
            <a:br>
              <a:rPr lang="sv-SE" sz="1200" b="0" dirty="0"/>
            </a:br>
            <a:r>
              <a:rPr lang="sv-SE" sz="1200" dirty="0"/>
              <a:t>Preliminär LKP 2027 </a:t>
            </a:r>
            <a:r>
              <a:rPr lang="sv-SE" sz="1200" b="0" dirty="0"/>
              <a:t>– </a:t>
            </a:r>
            <a:r>
              <a:rPr lang="sv-SE" sz="1200" dirty="0"/>
              <a:t>60,97% </a:t>
            </a:r>
            <a:r>
              <a:rPr lang="sv-SE" sz="1050" b="0" dirty="0"/>
              <a:t>Avtalsförsäkringspremien minskat. </a:t>
            </a:r>
            <a:r>
              <a:rPr lang="sv-SE" sz="1200" b="0" dirty="0"/>
              <a:t>(</a:t>
            </a:r>
            <a:r>
              <a:rPr lang="sv-SE" sz="1200" b="0" dirty="0" err="1"/>
              <a:t>Jmfr</a:t>
            </a:r>
            <a:r>
              <a:rPr lang="sv-SE" sz="1200" b="0" dirty="0"/>
              <a:t> 2026 61,76%) 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C2188-90C9-4DE2-9CC5-BA3A554B7687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86535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budget används kontorsprocent föregående år som budgetvärde. </a:t>
            </a:r>
          </a:p>
          <a:p>
            <a:r>
              <a:rPr lang="sv-SE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Efter avslutad budget beräknas kontorsprocent för budgetåret för löpande redovisning och prognos.</a:t>
            </a:r>
          </a:p>
          <a:p>
            <a:r>
              <a:rPr lang="sv-SE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Inga ändringar av budgetvärdet görs.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C2188-90C9-4DE2-9CC5-BA3A554B7687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25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Se över ekonomimodeller och förenkla. 3 år besparingar innebär att fokus blir på det.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C2188-90C9-4DE2-9CC5-BA3A554B7687}" type="slidenum">
              <a:rPr lang="sv-SE" smtClean="0"/>
              <a:t>55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27999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/>
              <a:t>Årets aktivitetsplan flyttas fram till januari/februari – vet ej deadlines ännu</a:t>
            </a: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C2188-90C9-4DE2-9CC5-BA3A554B7687}" type="slidenum">
              <a:rPr lang="sv-SE" smtClean="0"/>
              <a:t>57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9651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Amanda Edin (planeringschef): Ny bild håller på att tas fram! </a:t>
            </a:r>
            <a:br>
              <a:rPr lang="sv-SE"/>
            </a:br>
            <a:r>
              <a:rPr lang="sv-SE"/>
              <a:t>T</a:t>
            </a:r>
            <a:r>
              <a:rPr lang="sv-S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anken är att denna modell ska vara med i styrdokumentet för ledning och styrning som är </a:t>
            </a:r>
            <a:r>
              <a:rPr lang="sv-S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Miuns</a:t>
            </a:r>
            <a:r>
              <a:rPr lang="sv-S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nya "styrmodell”- dokument. Syftet med detta dokument är att beskriva en kartläggning över hur </a:t>
            </a:r>
            <a:r>
              <a:rPr lang="sv-SE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miun</a:t>
            </a:r>
            <a:r>
              <a:rPr lang="sv-S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styrs och leds.</a:t>
            </a:r>
          </a:p>
          <a:p>
            <a:r>
              <a:rPr lang="sv-S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C2188-90C9-4DE2-9CC5-BA3A554B7687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2473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>
                <a:ea typeface="Calibri"/>
                <a:cs typeface="Calibri"/>
              </a:rPr>
              <a:t>Planeringsförutsättningar, </a:t>
            </a:r>
            <a:r>
              <a:rPr lang="sv-SE" dirty="0">
                <a:ea typeface="Calibri"/>
                <a:cs typeface="Calibri"/>
              </a:rPr>
              <a:t>4-årig </a:t>
            </a:r>
            <a:r>
              <a:rPr lang="sv-SE">
                <a:ea typeface="Calibri"/>
                <a:cs typeface="Calibri"/>
              </a:rPr>
              <a:t>VP (budget nästkommande år och plan för </a:t>
            </a:r>
            <a:r>
              <a:rPr lang="sv-SE" dirty="0">
                <a:ea typeface="Calibri"/>
                <a:cs typeface="Calibri"/>
              </a:rPr>
              <a:t>tre </a:t>
            </a:r>
            <a:r>
              <a:rPr lang="sv-SE">
                <a:ea typeface="Calibri"/>
                <a:cs typeface="Calibri"/>
              </a:rPr>
              <a:t>kommande åren) och väva in </a:t>
            </a:r>
            <a:r>
              <a:rPr lang="sv-SE" dirty="0">
                <a:ea typeface="Calibri"/>
                <a:cs typeface="Calibri"/>
              </a:rPr>
              <a:t>långsiktig </a:t>
            </a:r>
            <a:r>
              <a:rPr lang="sv-SE">
                <a:ea typeface="Calibri"/>
                <a:cs typeface="Calibri"/>
              </a:rPr>
              <a:t>investeringsplanering</a:t>
            </a:r>
            <a:r>
              <a:rPr lang="sv-SE" dirty="0">
                <a:ea typeface="Calibri"/>
                <a:cs typeface="Calibri"/>
              </a:rPr>
              <a:t>/äskande</a:t>
            </a:r>
            <a:r>
              <a:rPr lang="sv-SE">
                <a:ea typeface="Calibri"/>
                <a:cs typeface="Calibri"/>
              </a:rPr>
              <a:t> i VP </a:t>
            </a:r>
            <a:r>
              <a:rPr lang="sv-SE" dirty="0">
                <a:ea typeface="Calibri"/>
                <a:cs typeface="Calibri"/>
              </a:rPr>
              <a:t>4-årig </a:t>
            </a:r>
            <a:r>
              <a:rPr lang="sv-SE">
                <a:ea typeface="Calibri"/>
                <a:cs typeface="Calibri"/>
              </a:rPr>
              <a:t>plan också. </a:t>
            </a:r>
          </a:p>
          <a:p>
            <a:r>
              <a:rPr lang="sv-SE">
                <a:ea typeface="Calibri"/>
                <a:cs typeface="Calibri"/>
              </a:rPr>
              <a:t>Budgetunderlag Februari –</a:t>
            </a:r>
            <a:r>
              <a:rPr lang="sv-SE" dirty="0">
                <a:ea typeface="Calibri"/>
                <a:cs typeface="Calibri"/>
              </a:rPr>
              <a:t> till</a:t>
            </a:r>
            <a:r>
              <a:rPr lang="sv-SE">
                <a:ea typeface="Calibri"/>
                <a:cs typeface="Calibri"/>
              </a:rPr>
              <a:t> Regeringen utifrån VP.</a:t>
            </a:r>
          </a:p>
          <a:p>
            <a:r>
              <a:rPr lang="sv-SE">
                <a:ea typeface="Calibri"/>
                <a:cs typeface="Calibri"/>
              </a:rPr>
              <a:t>Höstdialoger Oktober-November med verksamheten.</a:t>
            </a:r>
          </a:p>
          <a:p>
            <a:r>
              <a:rPr lang="sv-SE">
                <a:ea typeface="Calibri"/>
                <a:cs typeface="Calibri"/>
              </a:rPr>
              <a:t>Prognos (mars) och delår (</a:t>
            </a:r>
            <a:r>
              <a:rPr lang="sv-SE" err="1">
                <a:ea typeface="Calibri"/>
                <a:cs typeface="Calibri"/>
              </a:rPr>
              <a:t>sept</a:t>
            </a:r>
            <a:r>
              <a:rPr lang="sv-SE">
                <a:ea typeface="Calibri"/>
                <a:cs typeface="Calibri"/>
              </a:rPr>
              <a:t>) sker centralt på EKO till US och rapportering i Hermes.</a:t>
            </a:r>
          </a:p>
          <a:p>
            <a:endParaRPr lang="sv-SE">
              <a:ea typeface="Calibri"/>
              <a:cs typeface="Calibri"/>
            </a:endParaRPr>
          </a:p>
          <a:p>
            <a:r>
              <a:rPr lang="sv-SE">
                <a:ea typeface="Calibri"/>
                <a:cs typeface="Calibri"/>
              </a:rPr>
              <a:t>Årshjulet och planeringen kommer att bli lättare när vi gör detta i Verksamhetsplan-system (Hypergene/</a:t>
            </a:r>
            <a:r>
              <a:rPr lang="sv-SE" err="1">
                <a:ea typeface="Calibri"/>
                <a:cs typeface="Calibri"/>
              </a:rPr>
              <a:t>Stratsys</a:t>
            </a:r>
            <a:r>
              <a:rPr lang="sv-SE">
                <a:ea typeface="Calibri"/>
                <a:cs typeface="Calibri"/>
              </a:rPr>
              <a:t>) men behöver rodda processen först. </a:t>
            </a:r>
          </a:p>
          <a:p>
            <a:endParaRPr lang="sv-SE">
              <a:ea typeface="Calibri"/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C2188-90C9-4DE2-9CC5-BA3A554B7687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4061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/>
              <a:t>Planeringsförutsättningar ska lämnas till Regeringen innan februari. (Bör ingå i Verksamhetsplanen) – plocka uppgifter därifrån</a:t>
            </a:r>
            <a:br>
              <a:rPr lang="sv-SE"/>
            </a:br>
            <a:br>
              <a:rPr lang="sv-SE"/>
            </a:br>
            <a:r>
              <a:rPr lang="sv-SE"/>
              <a:t>Årets aktivitetsplan flyttas fram till januari/februari </a:t>
            </a:r>
            <a:r>
              <a:rPr lang="sv-SE" dirty="0"/>
              <a:t>beslutas av Rektor </a:t>
            </a:r>
            <a:r>
              <a:rPr lang="sv-SE"/>
              <a:t>– vet ej deadlines för EKO ännu</a:t>
            </a:r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Framåt: Flytta fram VP till beslut US i februari? Då kan vi senarelägga budgetregistreringen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Centralt menas inte att göra något ”över huvudet på några andra” det handlar om en central nivå för att spara arbetstid</a:t>
            </a:r>
            <a:endParaRPr lang="sv-SE"/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C2188-90C9-4DE2-9CC5-BA3A554B7687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8274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Varför reviderar vi planerna så mycket?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C2188-90C9-4DE2-9CC5-BA3A554B7687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6285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Vårändringsbudget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hanteras</a:t>
            </a:r>
            <a:r>
              <a:rPr lang="en-US">
                <a:ea typeface="Calibri"/>
                <a:cs typeface="Calibri"/>
              </a:rPr>
              <a:t> I </a:t>
            </a:r>
            <a:r>
              <a:rPr lang="en-US" err="1">
                <a:ea typeface="Calibri"/>
                <a:cs typeface="Calibri"/>
              </a:rPr>
              <a:t>prognos</a:t>
            </a:r>
            <a:r>
              <a:rPr lang="en-US">
                <a:ea typeface="Calibri"/>
                <a:cs typeface="Calibri"/>
              </a:rPr>
              <a:t> (</a:t>
            </a:r>
            <a:r>
              <a:rPr lang="en-US" err="1">
                <a:ea typeface="Calibri"/>
                <a:cs typeface="Calibri"/>
              </a:rPr>
              <a:t>centralt</a:t>
            </a:r>
            <a:r>
              <a:rPr lang="en-US">
                <a:ea typeface="Calibri"/>
                <a:cs typeface="Calibri"/>
              </a:rPr>
              <a:t>)</a:t>
            </a:r>
          </a:p>
          <a:p>
            <a:r>
              <a:rPr lang="en-US">
                <a:ea typeface="Calibri"/>
                <a:cs typeface="Calibri"/>
              </a:rPr>
              <a:t>Om de </a:t>
            </a:r>
            <a:r>
              <a:rPr lang="en-US" err="1">
                <a:ea typeface="Calibri"/>
                <a:cs typeface="Calibri"/>
              </a:rPr>
              <a:t>blir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annan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uppräkning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prislappar</a:t>
            </a:r>
            <a:r>
              <a:rPr lang="en-US">
                <a:ea typeface="Calibri"/>
                <a:cs typeface="Calibri"/>
              </a:rPr>
              <a:t> etc. (</a:t>
            </a:r>
            <a:r>
              <a:rPr lang="en-US" err="1">
                <a:ea typeface="Calibri"/>
                <a:cs typeface="Calibri"/>
              </a:rPr>
              <a:t>beloppsgräns</a:t>
            </a:r>
            <a:r>
              <a:rPr lang="en-US">
                <a:ea typeface="Calibri"/>
                <a:cs typeface="Calibri"/>
              </a:rPr>
              <a:t> för </a:t>
            </a:r>
            <a:r>
              <a:rPr lang="en-US" err="1">
                <a:ea typeface="Calibri"/>
                <a:cs typeface="Calibri"/>
              </a:rPr>
              <a:t>skillnader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ev</a:t>
            </a:r>
            <a:r>
              <a:rPr lang="en-US">
                <a:ea typeface="Calibri"/>
                <a:cs typeface="Calibri"/>
              </a:rPr>
              <a:t>. </a:t>
            </a:r>
            <a:r>
              <a:rPr lang="en-US" err="1">
                <a:ea typeface="Calibri"/>
                <a:cs typeface="Calibri"/>
              </a:rPr>
              <a:t>Revidering</a:t>
            </a:r>
            <a:r>
              <a:rPr lang="en-US">
                <a:ea typeface="Calibri"/>
                <a:cs typeface="Calibri"/>
              </a:rPr>
              <a:t> av VP om </a:t>
            </a:r>
            <a:r>
              <a:rPr lang="en-US" err="1">
                <a:ea typeface="Calibri"/>
                <a:cs typeface="Calibri"/>
              </a:rPr>
              <a:t>stora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förändringar</a:t>
            </a:r>
            <a:r>
              <a:rPr lang="en-US">
                <a:ea typeface="Calibri"/>
                <a:cs typeface="Calibri"/>
              </a:rPr>
              <a:t>?)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C2188-90C9-4DE2-9CC5-BA3A554B7687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2285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kumimoji="0" lang="sv-SE" altLang="sv-SE" sz="1200" b="1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Årshjul</a:t>
            </a:r>
            <a:r>
              <a:rPr kumimoji="0" lang="sv-SE" altLang="sv-SE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under uppbyggnad tillsammans med Jonas Törngren och ev. Amanda (planeringschef) i </a:t>
            </a:r>
            <a:r>
              <a:rPr kumimoji="0" lang="sv-SE" altLang="sv-SE" sz="12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Plandisc</a:t>
            </a:r>
            <a:r>
              <a:rPr kumimoji="0" lang="sv-SE" altLang="sv-SE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br>
              <a:rPr kumimoji="0" lang="sv-SE" altLang="sv-SE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sv-SE" altLang="sv-SE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kumimoji="0" lang="sv-SE" altLang="sv-SE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Deadlines</a:t>
            </a:r>
            <a:r>
              <a:rPr kumimoji="0" lang="sv-SE" altLang="sv-SE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läggs in som uppgifter i </a:t>
            </a:r>
            <a:r>
              <a:rPr kumimoji="0" lang="sv-SE" altLang="sv-SE" sz="12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Planner</a:t>
            </a:r>
            <a:r>
              <a:rPr kumimoji="0" lang="sv-SE" altLang="sv-SE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med resp. ansvarig </a:t>
            </a: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C2188-90C9-4DE2-9CC5-BA3A554B7687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5619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Budgetram kan bestå av olika finansieringsformer, ex. vis anslagsfinansiering eller intern OH-modell (förv.)</a:t>
            </a:r>
          </a:p>
          <a:p>
            <a:endParaRPr lang="sv-SE" dirty="0"/>
          </a:p>
          <a:p>
            <a:r>
              <a:rPr lang="sv-SE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FÖRV:s</a:t>
            </a:r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ram finansieras av </a:t>
            </a:r>
            <a:r>
              <a:rPr lang="sv-SE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kärnverksamhet d v s anslag, avgifter och bidrag</a:t>
            </a:r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(via OH-påslag)</a:t>
            </a: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Bilden visar fördelningsmodellen av anslag inom </a:t>
            </a:r>
            <a:r>
              <a:rPr lang="sv-SE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</a:t>
            </a:r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samt fördelningsmodellen av </a:t>
            </a:r>
            <a:r>
              <a:rPr lang="sv-SE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FÖRVs</a:t>
            </a:r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ram som finansieras via OH-påslag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C2188-90C9-4DE2-9CC5-BA3A554B7687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18432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Se över ekonomimodeller och förenkla. 3 år av besparingar då blir fokus på de. </a:t>
            </a:r>
          </a:p>
          <a:p>
            <a:r>
              <a:rPr lang="sv-SE"/>
              <a:t>Över-/underskottshantering bör utgå (menar ej externfinansierade projekt).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C2188-90C9-4DE2-9CC5-BA3A554B7687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8322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141649" y="1360801"/>
            <a:ext cx="7373700" cy="69195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800" b="1" baseline="0">
                <a:solidFill>
                  <a:schemeClr val="accent1"/>
                </a:solidFill>
              </a:defRPr>
            </a:lvl1pPr>
          </a:lstStyle>
          <a:p>
            <a:r>
              <a:rPr lang="sv-SE"/>
              <a:t>Stor rubrik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141650" y="2208554"/>
            <a:ext cx="7373701" cy="7884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1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2026-09-06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736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29101" y="1542416"/>
            <a:ext cx="7886249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Mindre rubrik</a:t>
            </a:r>
          </a:p>
        </p:txBody>
      </p:sp>
      <p:sp>
        <p:nvSpPr>
          <p:cNvPr id="13" name="Platshållare för bild 12"/>
          <p:cNvSpPr>
            <a:spLocks noGrp="1"/>
          </p:cNvSpPr>
          <p:nvPr>
            <p:ph type="pic" sz="quarter" idx="14"/>
          </p:nvPr>
        </p:nvSpPr>
        <p:spPr>
          <a:xfrm>
            <a:off x="4630500" y="2241462"/>
            <a:ext cx="3885300" cy="3942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bild 12"/>
          <p:cNvSpPr>
            <a:spLocks noGrp="1"/>
          </p:cNvSpPr>
          <p:nvPr>
            <p:ph type="pic" sz="quarter" idx="15"/>
          </p:nvPr>
        </p:nvSpPr>
        <p:spPr>
          <a:xfrm>
            <a:off x="629100" y="2235600"/>
            <a:ext cx="3885300" cy="3942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2026-09-06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2609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101" y="1540800"/>
            <a:ext cx="7886249" cy="574296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9101" y="2235600"/>
            <a:ext cx="3868340" cy="823912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9100" y="3180016"/>
            <a:ext cx="3869100" cy="300964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30500" y="2235599"/>
            <a:ext cx="3869100" cy="823912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30500" y="3180014"/>
            <a:ext cx="3869100" cy="300964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2026-09-06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2348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629100" y="1540800"/>
            <a:ext cx="7896659" cy="7368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2026-09-06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4436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9992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141649" y="1360801"/>
            <a:ext cx="7373700" cy="69195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850" b="1" baseline="0">
                <a:solidFill>
                  <a:schemeClr val="accent1"/>
                </a:solidFill>
              </a:defRPr>
            </a:lvl1pPr>
          </a:lstStyle>
          <a:p>
            <a:r>
              <a:rPr lang="sv-SE"/>
              <a:t>Stor rubrik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141650" y="2208554"/>
            <a:ext cx="7373701" cy="7884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50" b="1">
                <a:solidFill>
                  <a:schemeClr val="accent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2026-09-06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1231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3438000"/>
            <a:ext cx="9144000" cy="3420000"/>
          </a:xfrm>
        </p:spPr>
        <p:txBody>
          <a:bodyPr/>
          <a:lstStyle/>
          <a:p>
            <a:endParaRPr lang="sv-SE"/>
          </a:p>
        </p:txBody>
      </p:sp>
      <p:sp>
        <p:nvSpPr>
          <p:cNvPr id="6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208554"/>
            <a:ext cx="7372350" cy="7884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50" b="1">
                <a:solidFill>
                  <a:schemeClr val="tx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3" name="Rubrik 2"/>
          <p:cNvSpPr>
            <a:spLocks noGrp="1"/>
          </p:cNvSpPr>
          <p:nvPr>
            <p:ph type="title" hasCustomPrompt="1"/>
          </p:nvPr>
        </p:nvSpPr>
        <p:spPr>
          <a:xfrm>
            <a:off x="1143000" y="1360799"/>
            <a:ext cx="7372351" cy="6912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850"/>
            </a:lvl1pPr>
          </a:lstStyle>
          <a:p>
            <a:r>
              <a:rPr lang="sv-SE"/>
              <a:t>Stor rubrik</a:t>
            </a:r>
          </a:p>
        </p:txBody>
      </p:sp>
      <p:pic>
        <p:nvPicPr>
          <p:cNvPr id="5" name="107192D2-3778-4ECE-8BEC-1F42874D3F29" descr="759C4F0E-5528-4626-A835-687661AA8F96@familjenpangea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000" y="360000"/>
            <a:ext cx="1173811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8299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pla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 userDrawn="1"/>
        </p:nvSpPr>
        <p:spPr>
          <a:xfrm>
            <a:off x="0" y="3474720"/>
            <a:ext cx="9144000" cy="34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/>
          </a:p>
        </p:txBody>
      </p:sp>
      <p:sp>
        <p:nvSpPr>
          <p:cNvPr id="5" name="Rubrik 1"/>
          <p:cNvSpPr>
            <a:spLocks noGrp="1"/>
          </p:cNvSpPr>
          <p:nvPr>
            <p:ph type="ctrTitle" hasCustomPrompt="1"/>
          </p:nvPr>
        </p:nvSpPr>
        <p:spPr>
          <a:xfrm>
            <a:off x="1143001" y="1359582"/>
            <a:ext cx="7372350" cy="69195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850" b="1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Stor rubrik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143001" y="2208554"/>
            <a:ext cx="7372349" cy="7884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50" b="1">
                <a:solidFill>
                  <a:schemeClr val="tx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3879397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29100" y="1540801"/>
            <a:ext cx="7912894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Mindre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29100" y="2237130"/>
            <a:ext cx="7912894" cy="3836963"/>
          </a:xfrm>
        </p:spPr>
        <p:txBody>
          <a:bodyPr/>
          <a:lstStyle>
            <a:lvl1pPr>
              <a:lnSpc>
                <a:spcPct val="100000"/>
              </a:lnSpc>
              <a:spcBef>
                <a:spcPts val="1125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2026-09-06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83384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42100" y="3020400"/>
            <a:ext cx="7373700" cy="1117846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285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142100" y="4589464"/>
            <a:ext cx="7373700" cy="1107952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2026-09-06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54234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avs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2358000"/>
            <a:ext cx="9144000" cy="45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0"/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142100" y="3021178"/>
            <a:ext cx="7373700" cy="1382378"/>
          </a:xfrm>
        </p:spPr>
        <p:txBody>
          <a:bodyPr anchor="t">
            <a:normAutofit/>
          </a:bodyPr>
          <a:lstStyle>
            <a:lvl1pPr>
              <a:defRPr sz="2850">
                <a:solidFill>
                  <a:schemeClr val="bg1"/>
                </a:solidFill>
              </a:defRPr>
            </a:lvl1pPr>
          </a:lstStyle>
          <a:p>
            <a:r>
              <a:rPr lang="sv-SE"/>
              <a:t>Avsnittsrubrik</a:t>
            </a:r>
          </a:p>
        </p:txBody>
      </p:sp>
    </p:spTree>
    <p:extLst>
      <p:ext uri="{BB962C8B-B14F-4D97-AF65-F5344CB8AC3E}">
        <p14:creationId xmlns:p14="http://schemas.microsoft.com/office/powerpoint/2010/main" val="1355507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3438000"/>
            <a:ext cx="9144000" cy="3420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208554"/>
            <a:ext cx="7372350" cy="7884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3" name="Rubrik 2"/>
          <p:cNvSpPr>
            <a:spLocks noGrp="1"/>
          </p:cNvSpPr>
          <p:nvPr>
            <p:ph type="title" hasCustomPrompt="1"/>
          </p:nvPr>
        </p:nvSpPr>
        <p:spPr>
          <a:xfrm>
            <a:off x="1143000" y="1360799"/>
            <a:ext cx="7372351" cy="6912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800"/>
            </a:lvl1pPr>
          </a:lstStyle>
          <a:p>
            <a:r>
              <a:rPr lang="sv-SE"/>
              <a:t>Stor rubrik</a:t>
            </a:r>
          </a:p>
        </p:txBody>
      </p:sp>
      <p:pic>
        <p:nvPicPr>
          <p:cNvPr id="7" name="107192D2-3778-4ECE-8BEC-1F42874D3F29" descr="759C4F0E-5528-4626-A835-687661AA8F96@familjenpangea"/>
          <p:cNvPicPr>
            <a:picLocks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000" y="360000"/>
            <a:ext cx="1566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1522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29101" y="1542416"/>
            <a:ext cx="7886249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Mindre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9100" y="2234709"/>
            <a:ext cx="3885300" cy="394225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30500" y="2235600"/>
            <a:ext cx="3885300" cy="3942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2026-09-06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7813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29101" y="1542416"/>
            <a:ext cx="7886249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Mindre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9100" y="2234709"/>
            <a:ext cx="3885300" cy="394225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diagram 10"/>
          <p:cNvSpPr>
            <a:spLocks noGrp="1"/>
          </p:cNvSpPr>
          <p:nvPr>
            <p:ph type="chart" sz="quarter" idx="13"/>
          </p:nvPr>
        </p:nvSpPr>
        <p:spPr>
          <a:xfrm>
            <a:off x="4630500" y="2234963"/>
            <a:ext cx="3885300" cy="3942000"/>
          </a:xfrm>
        </p:spPr>
        <p:txBody>
          <a:bodyPr/>
          <a:lstStyle/>
          <a:p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2026-09-06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83178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29101" y="1542416"/>
            <a:ext cx="7886249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Mindre rubrik</a:t>
            </a:r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9100" y="2235599"/>
            <a:ext cx="3885300" cy="394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Bildtext</a:t>
            </a:r>
          </a:p>
        </p:txBody>
      </p:sp>
      <p:sp>
        <p:nvSpPr>
          <p:cNvPr id="13" name="Platshållare för bild 12"/>
          <p:cNvSpPr>
            <a:spLocks noGrp="1"/>
          </p:cNvSpPr>
          <p:nvPr>
            <p:ph type="pic" sz="quarter" idx="14"/>
          </p:nvPr>
        </p:nvSpPr>
        <p:spPr>
          <a:xfrm>
            <a:off x="4630499" y="2235599"/>
            <a:ext cx="3885300" cy="3942000"/>
          </a:xfrm>
        </p:spPr>
        <p:txBody>
          <a:bodyPr/>
          <a:lstStyle/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2026-09-06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18477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29101" y="1542416"/>
            <a:ext cx="7886249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Mindre rubrik</a:t>
            </a:r>
          </a:p>
        </p:txBody>
      </p:sp>
      <p:sp>
        <p:nvSpPr>
          <p:cNvPr id="13" name="Platshållare för bild 12"/>
          <p:cNvSpPr>
            <a:spLocks noGrp="1"/>
          </p:cNvSpPr>
          <p:nvPr>
            <p:ph type="pic" sz="quarter" idx="14"/>
          </p:nvPr>
        </p:nvSpPr>
        <p:spPr>
          <a:xfrm>
            <a:off x="4630500" y="2241462"/>
            <a:ext cx="3885300" cy="3942000"/>
          </a:xfrm>
        </p:spPr>
        <p:txBody>
          <a:bodyPr/>
          <a:lstStyle/>
          <a:p>
            <a:endParaRPr lang="sv-SE"/>
          </a:p>
        </p:txBody>
      </p:sp>
      <p:sp>
        <p:nvSpPr>
          <p:cNvPr id="8" name="Platshållare för bild 12"/>
          <p:cNvSpPr>
            <a:spLocks noGrp="1"/>
          </p:cNvSpPr>
          <p:nvPr>
            <p:ph type="pic" sz="quarter" idx="15"/>
          </p:nvPr>
        </p:nvSpPr>
        <p:spPr>
          <a:xfrm>
            <a:off x="629100" y="2235600"/>
            <a:ext cx="3885300" cy="3942000"/>
          </a:xfrm>
        </p:spPr>
        <p:txBody>
          <a:bodyPr/>
          <a:lstStyle/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2026-09-06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41805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101" y="1540800"/>
            <a:ext cx="7886249" cy="574296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9101" y="2235600"/>
            <a:ext cx="3868340" cy="823912"/>
          </a:xfrm>
        </p:spPr>
        <p:txBody>
          <a:bodyPr anchor="b">
            <a:noAutofit/>
          </a:bodyPr>
          <a:lstStyle>
            <a:lvl1pPr marL="0" indent="0">
              <a:buNone/>
              <a:defRPr sz="16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9100" y="3180016"/>
            <a:ext cx="3869100" cy="300964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30500" y="2235599"/>
            <a:ext cx="3869100" cy="823912"/>
          </a:xfrm>
        </p:spPr>
        <p:txBody>
          <a:bodyPr anchor="b">
            <a:noAutofit/>
          </a:bodyPr>
          <a:lstStyle>
            <a:lvl1pPr marL="0" indent="0">
              <a:buNone/>
              <a:defRPr sz="16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30500" y="3180014"/>
            <a:ext cx="3869100" cy="300964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2026-09-06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8883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629100" y="1540800"/>
            <a:ext cx="7896659" cy="7368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2026-09-06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58148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7814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pla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 userDrawn="1"/>
        </p:nvSpPr>
        <p:spPr>
          <a:xfrm>
            <a:off x="0" y="3474720"/>
            <a:ext cx="9144000" cy="34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5" name="Rubrik 1"/>
          <p:cNvSpPr>
            <a:spLocks noGrp="1"/>
          </p:cNvSpPr>
          <p:nvPr>
            <p:ph type="ctrTitle" hasCustomPrompt="1"/>
          </p:nvPr>
        </p:nvSpPr>
        <p:spPr>
          <a:xfrm>
            <a:off x="1143001" y="1359582"/>
            <a:ext cx="7372350" cy="69195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800" b="1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Stor rubrik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143001" y="2208554"/>
            <a:ext cx="7372349" cy="7884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1838907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29100" y="1540801"/>
            <a:ext cx="7912894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Mindre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29100" y="2237130"/>
            <a:ext cx="7912894" cy="3836963"/>
          </a:xfrm>
        </p:spPr>
        <p:txBody>
          <a:bodyPr/>
          <a:lstStyle>
            <a:lvl1pPr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2026-09-06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332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42100" y="3020400"/>
            <a:ext cx="7373700" cy="1117846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8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142100" y="4589464"/>
            <a:ext cx="7373700" cy="110795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2026-09-06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0942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avs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2358000"/>
            <a:ext cx="9144000" cy="45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142100" y="3021178"/>
            <a:ext cx="7373700" cy="1382378"/>
          </a:xfrm>
        </p:spPr>
        <p:txBody>
          <a:bodyPr anchor="t">
            <a:norm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sv-SE"/>
              <a:t>Avsnittsrubrik</a:t>
            </a:r>
          </a:p>
        </p:txBody>
      </p:sp>
    </p:spTree>
    <p:extLst>
      <p:ext uri="{BB962C8B-B14F-4D97-AF65-F5344CB8AC3E}">
        <p14:creationId xmlns:p14="http://schemas.microsoft.com/office/powerpoint/2010/main" val="2873357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29101" y="1542416"/>
            <a:ext cx="7886249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Mindre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9100" y="2234709"/>
            <a:ext cx="3885300" cy="394225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30500" y="2235600"/>
            <a:ext cx="3885300" cy="3942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2026-09-06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7273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29101" y="1542416"/>
            <a:ext cx="7886249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Mindre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9100" y="2234709"/>
            <a:ext cx="3885300" cy="394225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diagram 10"/>
          <p:cNvSpPr>
            <a:spLocks noGrp="1"/>
          </p:cNvSpPr>
          <p:nvPr>
            <p:ph type="chart" sz="quarter" idx="13"/>
          </p:nvPr>
        </p:nvSpPr>
        <p:spPr>
          <a:xfrm>
            <a:off x="4630500" y="2234963"/>
            <a:ext cx="3885300" cy="3942000"/>
          </a:xfrm>
        </p:spPr>
        <p:txBody>
          <a:bodyPr/>
          <a:lstStyle/>
          <a:p>
            <a:r>
              <a:rPr lang="sv-SE"/>
              <a:t>Klicka på ikonen för att lägga till ett diagram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2026-09-06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4992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29101" y="1542416"/>
            <a:ext cx="7886249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Mindre rubrik</a:t>
            </a:r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9100" y="2235599"/>
            <a:ext cx="3885300" cy="394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Bildtext</a:t>
            </a:r>
          </a:p>
        </p:txBody>
      </p:sp>
      <p:sp>
        <p:nvSpPr>
          <p:cNvPr id="13" name="Platshållare för bild 12"/>
          <p:cNvSpPr>
            <a:spLocks noGrp="1"/>
          </p:cNvSpPr>
          <p:nvPr>
            <p:ph type="pic" sz="quarter" idx="14"/>
          </p:nvPr>
        </p:nvSpPr>
        <p:spPr>
          <a:xfrm>
            <a:off x="4630499" y="2235599"/>
            <a:ext cx="3885300" cy="3942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2026-09-06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4919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07192D2-3778-4ECE-8BEC-1F42874D3F29" descr="759C4F0E-5528-4626-A835-687661AA8F96@familjenpangea"/>
          <p:cNvPicPr>
            <a:picLocks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000" y="360000"/>
            <a:ext cx="1566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143001" y="1542416"/>
            <a:ext cx="7372349" cy="6521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143000" y="2237130"/>
            <a:ext cx="7372350" cy="3836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5778000" y="6356351"/>
            <a:ext cx="1147399" cy="360000"/>
          </a:xfrm>
          <a:prstGeom prst="rect">
            <a:avLst/>
          </a:prstGeom>
        </p:spPr>
        <p:txBody>
          <a:bodyPr vert="horz" lIns="36000" tIns="45720" rIns="9000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2D44CBEE-E6DE-47E3-981B-80C11ECF5B1C}" type="datetimeFigureOut">
              <a:rPr lang="sv-SE" smtClean="0"/>
              <a:pPr/>
              <a:t>2026-09-06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59000" y="6357600"/>
            <a:ext cx="2554165" cy="360000"/>
          </a:xfrm>
          <a:prstGeom prst="rect">
            <a:avLst/>
          </a:prstGeom>
        </p:spPr>
        <p:txBody>
          <a:bodyPr vert="horz" lIns="10800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367950" y="6356350"/>
            <a:ext cx="1147400" cy="36000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textruta 7"/>
          <p:cNvSpPr txBox="1"/>
          <p:nvPr userDrawn="1"/>
        </p:nvSpPr>
        <p:spPr>
          <a:xfrm>
            <a:off x="629100" y="6356349"/>
            <a:ext cx="2057400" cy="365125"/>
          </a:xfrm>
          <a:prstGeom prst="rect">
            <a:avLst/>
          </a:prstGeom>
          <a:noFill/>
        </p:spPr>
        <p:txBody>
          <a:bodyPr wrap="square" lIns="36000" rtlCol="0" anchor="ctr" anchorCtr="0">
            <a:noAutofit/>
          </a:bodyPr>
          <a:lstStyle/>
          <a:p>
            <a:r>
              <a:rPr lang="sv-SE" sz="1200">
                <a:latin typeface="Arial" panose="020B0604020202020204" pitchFamily="34" charset="0"/>
                <a:cs typeface="Arial" panose="020B0604020202020204" pitchFamily="34" charset="0"/>
              </a:rPr>
              <a:t>Mittuniversitetet</a:t>
            </a:r>
          </a:p>
        </p:txBody>
      </p:sp>
      <p:cxnSp>
        <p:nvCxnSpPr>
          <p:cNvPr id="9" name="Rak 8"/>
          <p:cNvCxnSpPr/>
          <p:nvPr userDrawn="1"/>
        </p:nvCxnSpPr>
        <p:spPr>
          <a:xfrm>
            <a:off x="639036" y="6310166"/>
            <a:ext cx="7884000" cy="0"/>
          </a:xfrm>
          <a:prstGeom prst="line">
            <a:avLst/>
          </a:prstGeom>
          <a:ln w="31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ruta 10">
            <a:extLst>
              <a:ext uri="{FF2B5EF4-FFF2-40B4-BE49-F238E27FC236}">
                <a16:creationId xmlns:a16="http://schemas.microsoft.com/office/drawing/2014/main" id="{3EAABB8A-CB28-89E8-BB4E-18D1F9D978D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97948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Begränsad delning</a:t>
            </a:r>
          </a:p>
        </p:txBody>
      </p:sp>
    </p:spTree>
    <p:extLst>
      <p:ext uri="{BB962C8B-B14F-4D97-AF65-F5344CB8AC3E}">
        <p14:creationId xmlns:p14="http://schemas.microsoft.com/office/powerpoint/2010/main" val="377303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0" r:id="rId4"/>
    <p:sldLayoutId id="2147483651" r:id="rId5"/>
    <p:sldLayoutId id="2147483662" r:id="rId6"/>
    <p:sldLayoutId id="2147483652" r:id="rId7"/>
    <p:sldLayoutId id="2147483665" r:id="rId8"/>
    <p:sldLayoutId id="2147483663" r:id="rId9"/>
    <p:sldLayoutId id="2147483664" r:id="rId10"/>
    <p:sldLayoutId id="2147483653" r:id="rId11"/>
    <p:sldLayoutId id="2147483654" r:id="rId12"/>
    <p:sldLayoutId id="2147483655" r:id="rId13"/>
  </p:sldLayoutIdLst>
  <p:txStyles>
    <p:titleStyle>
      <a:lvl1pPr algn="l" defTabSz="914400" rtl="0" eaLnBrk="1" latinLnBrk="0" hangingPunct="1">
        <a:lnSpc>
          <a:spcPts val="3600"/>
        </a:lnSpc>
        <a:spcBef>
          <a:spcPct val="0"/>
        </a:spcBef>
        <a:buNone/>
        <a:defRPr sz="2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50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1094" userDrawn="1">
          <p15:clr>
            <a:srgbClr val="F26B43"/>
          </p15:clr>
        </p15:guide>
        <p15:guide id="4" orient="horz" pos="1480" userDrawn="1">
          <p15:clr>
            <a:srgbClr val="F26B43"/>
          </p15:clr>
        </p15:guide>
        <p15:guide id="5" pos="3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07192D2-3778-4ECE-8BEC-1F42874D3F29" descr="759C4F0E-5528-4626-A835-687661AA8F96@familjenpangea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000" y="360000"/>
            <a:ext cx="1173811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143001" y="1542416"/>
            <a:ext cx="7372349" cy="6521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143000" y="2237130"/>
            <a:ext cx="7372350" cy="3836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5778000" y="6356351"/>
            <a:ext cx="1147399" cy="360000"/>
          </a:xfrm>
          <a:prstGeom prst="rect">
            <a:avLst/>
          </a:prstGeom>
        </p:spPr>
        <p:txBody>
          <a:bodyPr vert="horz" lIns="36000" tIns="45720" rIns="90000" bIns="45720" rtlCol="0" anchor="ctr"/>
          <a:lstStyle>
            <a:lvl1pPr algn="l"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fld id="{2D44CBEE-E6DE-47E3-981B-80C11ECF5B1C}" type="datetimeFigureOut">
              <a:rPr lang="sv-SE" smtClean="0"/>
              <a:pPr/>
              <a:t>2026-09-06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59000" y="6357600"/>
            <a:ext cx="2554165" cy="360000"/>
          </a:xfrm>
          <a:prstGeom prst="rect">
            <a:avLst/>
          </a:prstGeom>
        </p:spPr>
        <p:txBody>
          <a:bodyPr vert="horz" lIns="108000" tIns="45720" rIns="91440" bIns="45720" rtlCol="0" anchor="ctr"/>
          <a:lstStyle>
            <a:lvl1pPr algn="l"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367950" y="6356350"/>
            <a:ext cx="1147400" cy="36000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/>
                </a:solidFill>
                <a:latin typeface="+mj-lt"/>
              </a:defRPr>
            </a:lvl1pPr>
          </a:lstStyle>
          <a:p>
            <a:fld id="{1334427D-BC02-4BB6-9552-FEF7E6C4F2B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textruta 7"/>
          <p:cNvSpPr txBox="1"/>
          <p:nvPr userDrawn="1"/>
        </p:nvSpPr>
        <p:spPr>
          <a:xfrm>
            <a:off x="629100" y="6356349"/>
            <a:ext cx="2057400" cy="365125"/>
          </a:xfrm>
          <a:prstGeom prst="rect">
            <a:avLst/>
          </a:prstGeom>
          <a:noFill/>
        </p:spPr>
        <p:txBody>
          <a:bodyPr wrap="square" lIns="27000" rtlCol="0" anchor="ctr" anchorCtr="0">
            <a:noAutofit/>
          </a:bodyPr>
          <a:lstStyle/>
          <a:p>
            <a:r>
              <a:rPr lang="sv-SE" sz="900">
                <a:latin typeface="Arial" panose="020B0604020202020204" pitchFamily="34" charset="0"/>
                <a:cs typeface="Arial" panose="020B0604020202020204" pitchFamily="34" charset="0"/>
              </a:rPr>
              <a:t>Mittuniversitetet</a:t>
            </a:r>
          </a:p>
        </p:txBody>
      </p:sp>
      <p:cxnSp>
        <p:nvCxnSpPr>
          <p:cNvPr id="9" name="Rak 8"/>
          <p:cNvCxnSpPr/>
          <p:nvPr userDrawn="1"/>
        </p:nvCxnSpPr>
        <p:spPr>
          <a:xfrm>
            <a:off x="639036" y="6310166"/>
            <a:ext cx="7884000" cy="0"/>
          </a:xfrm>
          <a:prstGeom prst="line">
            <a:avLst/>
          </a:prstGeom>
          <a:ln w="31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ruta 10">
            <a:extLst>
              <a:ext uri="{FF2B5EF4-FFF2-40B4-BE49-F238E27FC236}">
                <a16:creationId xmlns:a16="http://schemas.microsoft.com/office/drawing/2014/main" id="{650E1EC2-0C3E-AE84-D7FB-E46645DCBC4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97948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Begränsad delning</a:t>
            </a:r>
          </a:p>
        </p:txBody>
      </p:sp>
    </p:spTree>
    <p:extLst>
      <p:ext uri="{BB962C8B-B14F-4D97-AF65-F5344CB8AC3E}">
        <p14:creationId xmlns:p14="http://schemas.microsoft.com/office/powerpoint/2010/main" val="3884684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l" defTabSz="685800" rtl="0" eaLnBrk="1" latinLnBrk="0" hangingPunct="1">
        <a:lnSpc>
          <a:spcPts val="2700"/>
        </a:lnSpc>
        <a:spcBef>
          <a:spcPct val="0"/>
        </a:spcBef>
        <a:buNone/>
        <a:defRPr sz="16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1125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j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j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j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j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j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1094">
          <p15:clr>
            <a:srgbClr val="F26B43"/>
          </p15:clr>
        </p15:guide>
        <p15:guide id="4" orient="horz" pos="1480">
          <p15:clr>
            <a:srgbClr val="F26B43"/>
          </p15:clr>
        </p15:guide>
        <p15:guide id="5" pos="5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77_25FF2F1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Dokument på skrivbordet">
            <a:extLst>
              <a:ext uri="{FF2B5EF4-FFF2-40B4-BE49-F238E27FC236}">
                <a16:creationId xmlns:a16="http://schemas.microsoft.com/office/drawing/2014/main" id="{AC1287D5-1733-2FB3-A532-C3E8712D23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0441"/>
            <a:ext cx="9144000" cy="3903306"/>
          </a:xfrm>
          <a:prstGeom prst="rect">
            <a:avLst/>
          </a:prstGeom>
        </p:spPr>
      </p:pic>
      <p:sp>
        <p:nvSpPr>
          <p:cNvPr id="4" name="Rubrik 3"/>
          <p:cNvSpPr>
            <a:spLocks noGrp="1"/>
          </p:cNvSpPr>
          <p:nvPr>
            <p:ph type="ctrTitle"/>
          </p:nvPr>
        </p:nvSpPr>
        <p:spPr>
          <a:xfrm>
            <a:off x="892835" y="1049031"/>
            <a:ext cx="7138357" cy="2082166"/>
          </a:xfrm>
        </p:spPr>
        <p:txBody>
          <a:bodyPr/>
          <a:lstStyle/>
          <a:p>
            <a:r>
              <a:rPr lang="da-DK" sz="3200"/>
              <a:t>Budgetupptakt</a:t>
            </a:r>
            <a:br>
              <a:rPr lang="da-DK" sz="3200"/>
            </a:br>
            <a:br>
              <a:rPr lang="da-DK" sz="3200"/>
            </a:br>
            <a:br>
              <a:rPr lang="da-DK" sz="3200"/>
            </a:br>
            <a:br>
              <a:rPr lang="da-DK" sz="3200"/>
            </a:br>
            <a:br>
              <a:rPr lang="da-DK" sz="3200"/>
            </a:br>
            <a:br>
              <a:rPr lang="da-DK" sz="3200"/>
            </a:br>
            <a:br>
              <a:rPr lang="da-DK" sz="1000">
                <a:solidFill>
                  <a:srgbClr val="FF0000"/>
                </a:solidFill>
              </a:rPr>
            </a:br>
            <a:br>
              <a:rPr lang="da-DK" sz="1000">
                <a:solidFill>
                  <a:srgbClr val="FF0000"/>
                </a:solidFill>
              </a:rPr>
            </a:br>
            <a:r>
              <a:rPr lang="da-DK" sz="3200">
                <a:solidFill>
                  <a:srgbClr val="0070C0"/>
                </a:solidFill>
              </a:rPr>
              <a:t>	</a:t>
            </a:r>
            <a:br>
              <a:rPr lang="da-DK"/>
            </a:br>
            <a:endParaRPr lang="da-DK"/>
          </a:p>
        </p:txBody>
      </p:sp>
      <p:sp>
        <p:nvSpPr>
          <p:cNvPr id="5" name="Underrubrik 4"/>
          <p:cNvSpPr>
            <a:spLocks noGrp="1"/>
          </p:cNvSpPr>
          <p:nvPr>
            <p:ph type="subTitle" idx="1"/>
          </p:nvPr>
        </p:nvSpPr>
        <p:spPr>
          <a:xfrm>
            <a:off x="892835" y="1996751"/>
            <a:ext cx="7372350" cy="143225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/>
              <a:t>Anna-Maria Boström</a:t>
            </a:r>
          </a:p>
          <a:p>
            <a:r>
              <a:rPr lang="da-DK" sz="2000" dirty="0"/>
              <a:t>2026-09-03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0246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17038" y="935900"/>
            <a:ext cx="8126962" cy="260739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v-SE" sz="2400"/>
              <a:t>Budgetproposition (BP) och Regleringsbrev</a:t>
            </a:r>
            <a:br>
              <a:rPr lang="sv-SE" sz="2400">
                <a:solidFill>
                  <a:srgbClr val="0070C0"/>
                </a:solidFill>
              </a:rPr>
            </a:br>
            <a:r>
              <a:rPr lang="sv-SE" sz="2400">
                <a:solidFill>
                  <a:srgbClr val="0070C0"/>
                </a:solidFill>
              </a:rPr>
              <a:t> </a:t>
            </a:r>
            <a:br>
              <a:rPr lang="sv-SE" sz="2400">
                <a:solidFill>
                  <a:srgbClr val="0070C0"/>
                </a:solidFill>
              </a:rPr>
            </a:br>
            <a:br>
              <a:rPr lang="sv-SE" sz="2400">
                <a:solidFill>
                  <a:srgbClr val="0070C0"/>
                </a:solidFill>
              </a:rPr>
            </a:br>
            <a:br>
              <a:rPr lang="sv-SE" sz="2400">
                <a:solidFill>
                  <a:srgbClr val="0070C0"/>
                </a:solidFill>
              </a:rPr>
            </a:br>
            <a:r>
              <a:rPr lang="sv-SE" sz="2400">
                <a:solidFill>
                  <a:srgbClr val="0070C0"/>
                </a:solidFill>
              </a:rPr>
              <a:t>							   </a:t>
            </a:r>
            <a:r>
              <a:rPr lang="sv-SE" sz="1600">
                <a:solidFill>
                  <a:srgbClr val="FF0000"/>
                </a:solidFill>
              </a:rPr>
              <a:t>   </a:t>
            </a:r>
            <a:r>
              <a:rPr lang="sv-SE" sz="2400">
                <a:solidFill>
                  <a:srgbClr val="0070C0"/>
                </a:solidFill>
              </a:rPr>
              <a:t> </a:t>
            </a:r>
            <a:r>
              <a:rPr lang="sv-SE" sz="1600">
                <a:solidFill>
                  <a:srgbClr val="FF0000"/>
                </a:solidFill>
              </a:rPr>
              <a:t>20 sep</a:t>
            </a:r>
            <a:br>
              <a:rPr lang="sv-SE" sz="2400">
                <a:solidFill>
                  <a:srgbClr val="0070C0"/>
                </a:solidFill>
              </a:rPr>
            </a:br>
            <a:br>
              <a:rPr lang="sv-SE" sz="2400"/>
            </a:br>
            <a:r>
              <a:rPr lang="sv-SE">
                <a:solidFill>
                  <a:schemeClr val="accent1"/>
                </a:solidFill>
              </a:rPr>
              <a:t>	</a:t>
            </a:r>
            <a:br>
              <a:rPr lang="sv-SE">
                <a:solidFill>
                  <a:schemeClr val="accent1"/>
                </a:solidFill>
              </a:rPr>
            </a:br>
            <a:r>
              <a:rPr lang="sv-SE" sz="1600" err="1">
                <a:solidFill>
                  <a:srgbClr val="0070C0"/>
                </a:solidFill>
              </a:rPr>
              <a:t>Budgetprop</a:t>
            </a:r>
            <a:r>
              <a:rPr lang="sv-SE" sz="1600" b="0"/>
              <a:t>: </a:t>
            </a:r>
            <a:br>
              <a:rPr lang="sv-SE" sz="1600" b="0"/>
            </a:br>
            <a:r>
              <a:rPr lang="sv-SE" sz="1600" b="0">
                <a:solidFill>
                  <a:srgbClr val="0070C0"/>
                </a:solidFill>
              </a:rPr>
              <a:t>Nya förslag</a:t>
            </a:r>
            <a:r>
              <a:rPr lang="sv-SE" sz="1600" b="0"/>
              <a:t> </a:t>
            </a:r>
            <a:r>
              <a:rPr lang="sv-SE" sz="1600" b="0">
                <a:solidFill>
                  <a:srgbClr val="0070C0"/>
                </a:solidFill>
              </a:rPr>
              <a:t>GU- och FO-anslag och prislappar 2027</a:t>
            </a:r>
            <a:br>
              <a:rPr lang="sv-SE" sz="1600" b="0"/>
            </a:br>
            <a:r>
              <a:rPr lang="sv-SE" sz="1600" b="0"/>
              <a:t>Nya interna beräkningar prel. anslag och prislappar 2027</a:t>
            </a:r>
            <a:br>
              <a:rPr lang="sv-SE" sz="1600" b="0"/>
            </a:br>
            <a:br>
              <a:rPr lang="sv-SE" sz="1600" b="0"/>
            </a:br>
            <a:br>
              <a:rPr lang="sv-SE" sz="1600" b="0"/>
            </a:br>
            <a:br>
              <a:rPr lang="sv-SE" sz="1600">
                <a:solidFill>
                  <a:srgbClr val="0070C0"/>
                </a:solidFill>
              </a:rPr>
            </a:br>
            <a:r>
              <a:rPr lang="sv-SE" sz="1600">
                <a:solidFill>
                  <a:srgbClr val="0070C0"/>
                </a:solidFill>
              </a:rPr>
              <a:t>Regleringsbrev</a:t>
            </a:r>
            <a:r>
              <a:rPr lang="sv-SE" sz="1600" b="0"/>
              <a:t>: </a:t>
            </a:r>
            <a:br>
              <a:rPr lang="sv-SE" sz="1600" b="0"/>
            </a:br>
            <a:r>
              <a:rPr lang="sv-SE" sz="1600" b="0">
                <a:solidFill>
                  <a:srgbClr val="0070C0"/>
                </a:solidFill>
              </a:rPr>
              <a:t>Beslutade anslag och prislappar </a:t>
            </a:r>
            <a:br>
              <a:rPr lang="sv-SE" sz="1600" b="0">
                <a:solidFill>
                  <a:srgbClr val="0070C0"/>
                </a:solidFill>
              </a:rPr>
            </a:br>
            <a:r>
              <a:rPr lang="sv-SE" sz="1600" b="0"/>
              <a:t>Eventuellt nya beräkningar interna anslag och prislappar</a:t>
            </a:r>
            <a:br>
              <a:rPr lang="sv-SE" sz="1600" b="0">
                <a:solidFill>
                  <a:srgbClr val="0070C0"/>
                </a:solidFill>
              </a:rPr>
            </a:br>
            <a:r>
              <a:rPr lang="sv-SE" sz="1600" b="0"/>
              <a:t>Används i prognos och löpande redovisning</a:t>
            </a:r>
            <a:br>
              <a:rPr lang="sv-SE" sz="1600" b="0"/>
            </a:br>
            <a:r>
              <a:rPr lang="sv-SE" sz="1600" b="0"/>
              <a:t>Ändringar av regleringsbrev kan komma under 2027</a:t>
            </a:r>
            <a:br>
              <a:rPr lang="sv-SE" sz="1600" b="0"/>
            </a:br>
            <a:br>
              <a:rPr lang="sv-SE" sz="1200" b="0"/>
            </a:br>
            <a:br>
              <a:rPr lang="sv-SE"/>
            </a:br>
            <a:br>
              <a:rPr lang="sv-SE"/>
            </a:br>
            <a:br>
              <a:rPr lang="sv-SE"/>
            </a:br>
            <a:br>
              <a:rPr lang="sv-SE"/>
            </a:br>
            <a:br>
              <a:rPr lang="sv-SE">
                <a:solidFill>
                  <a:srgbClr val="C00000"/>
                </a:solidFill>
              </a:rPr>
            </a:br>
            <a:br>
              <a:rPr lang="sv-SE"/>
            </a:br>
            <a:br>
              <a:rPr lang="sv-SE" sz="1500"/>
            </a:br>
            <a:br>
              <a:rPr lang="sv-SE">
                <a:solidFill>
                  <a:srgbClr val="C00000"/>
                </a:solidFill>
              </a:rPr>
            </a:br>
            <a:endParaRPr lang="sv-SE">
              <a:solidFill>
                <a:srgbClr val="C00000"/>
              </a:solidFill>
            </a:endParaRPr>
          </a:p>
        </p:txBody>
      </p:sp>
      <p:graphicFrame>
        <p:nvGraphicFramePr>
          <p:cNvPr id="4" name="Platshållare för innehåll 3"/>
          <p:cNvGraphicFramePr>
            <a:graphicFrameLocks/>
          </p:cNvGraphicFramePr>
          <p:nvPr/>
        </p:nvGraphicFramePr>
        <p:xfrm>
          <a:off x="947885" y="1480726"/>
          <a:ext cx="8229600" cy="1262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ruta 7"/>
          <p:cNvSpPr txBox="1"/>
          <p:nvPr/>
        </p:nvSpPr>
        <p:spPr>
          <a:xfrm>
            <a:off x="6214008" y="2446819"/>
            <a:ext cx="1669110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685800"/>
            <a:endParaRPr lang="sv-SE" sz="900" b="1">
              <a:solidFill>
                <a:prstClr val="black"/>
              </a:solidFill>
              <a:latin typeface="Arial"/>
            </a:endParaRPr>
          </a:p>
          <a:p>
            <a:pPr defTabSz="685800"/>
            <a:r>
              <a:rPr lang="sv-SE" sz="900" b="1">
                <a:solidFill>
                  <a:prstClr val="black"/>
                </a:solidFill>
                <a:latin typeface="Arial"/>
              </a:rPr>
              <a:t>Höständringsbudget 2026</a:t>
            </a:r>
            <a:endParaRPr lang="sv-SE" sz="900">
              <a:solidFill>
                <a:prstClr val="black"/>
              </a:solidFill>
              <a:latin typeface="Arial"/>
            </a:endParaRPr>
          </a:p>
          <a:p>
            <a:pPr defTabSz="685800"/>
            <a:r>
              <a:rPr lang="sv-SE" sz="900" b="1" err="1">
                <a:solidFill>
                  <a:prstClr val="black"/>
                </a:solidFill>
                <a:latin typeface="Arial"/>
              </a:rPr>
              <a:t>Budgetprop</a:t>
            </a:r>
            <a:r>
              <a:rPr lang="sv-SE" sz="900" b="1">
                <a:solidFill>
                  <a:prstClr val="black"/>
                </a:solidFill>
                <a:latin typeface="Arial"/>
              </a:rPr>
              <a:t>. </a:t>
            </a:r>
            <a:r>
              <a:rPr lang="sv-SE" sz="900">
                <a:solidFill>
                  <a:prstClr val="black"/>
                </a:solidFill>
                <a:latin typeface="Arial"/>
              </a:rPr>
              <a:t>2027 samt 2028-2029</a:t>
            </a:r>
          </a:p>
        </p:txBody>
      </p:sp>
      <p:cxnSp>
        <p:nvCxnSpPr>
          <p:cNvPr id="35" name="Rak pil 34"/>
          <p:cNvCxnSpPr/>
          <p:nvPr/>
        </p:nvCxnSpPr>
        <p:spPr>
          <a:xfrm flipH="1" flipV="1">
            <a:off x="6779277" y="2262161"/>
            <a:ext cx="794" cy="1742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ktangel 28"/>
          <p:cNvSpPr/>
          <p:nvPr/>
        </p:nvSpPr>
        <p:spPr>
          <a:xfrm>
            <a:off x="2999643" y="2428326"/>
            <a:ext cx="1997162" cy="46655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sv-SE" sz="750">
              <a:solidFill>
                <a:prstClr val="black"/>
              </a:solidFill>
              <a:latin typeface="Arial"/>
            </a:endParaRPr>
          </a:p>
          <a:p>
            <a:pPr defTabSz="685800"/>
            <a:r>
              <a:rPr lang="sv-SE" sz="900" b="1" err="1">
                <a:solidFill>
                  <a:prstClr val="black"/>
                </a:solidFill>
                <a:latin typeface="Arial"/>
              </a:rPr>
              <a:t>Vårändringsbudget</a:t>
            </a:r>
            <a:r>
              <a:rPr lang="sv-SE" sz="900">
                <a:solidFill>
                  <a:prstClr val="black"/>
                </a:solidFill>
                <a:latin typeface="Arial"/>
              </a:rPr>
              <a:t> 2026	Beslut</a:t>
            </a:r>
          </a:p>
          <a:p>
            <a:pPr defTabSz="685800"/>
            <a:r>
              <a:rPr lang="sv-SE" sz="900" b="1">
                <a:solidFill>
                  <a:prstClr val="black"/>
                </a:solidFill>
                <a:latin typeface="Arial"/>
              </a:rPr>
              <a:t>Vårproposition</a:t>
            </a:r>
            <a:r>
              <a:rPr lang="sv-SE" sz="900">
                <a:solidFill>
                  <a:prstClr val="black"/>
                </a:solidFill>
                <a:latin typeface="Arial"/>
              </a:rPr>
              <a:t> 2027 	Beslut</a:t>
            </a:r>
          </a:p>
        </p:txBody>
      </p:sp>
      <p:sp>
        <p:nvSpPr>
          <p:cNvPr id="117" name="Rektangel 116"/>
          <p:cNvSpPr/>
          <p:nvPr/>
        </p:nvSpPr>
        <p:spPr>
          <a:xfrm>
            <a:off x="8249841" y="2436460"/>
            <a:ext cx="849618" cy="4781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sv-SE" sz="900" b="1">
                <a:solidFill>
                  <a:prstClr val="black"/>
                </a:solidFill>
                <a:latin typeface="Arial"/>
              </a:rPr>
              <a:t>Reglerings-brev</a:t>
            </a:r>
            <a:r>
              <a:rPr lang="sv-SE" sz="9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ctr" defTabSz="685800"/>
            <a:r>
              <a:rPr lang="sv-SE" sz="900">
                <a:solidFill>
                  <a:prstClr val="black"/>
                </a:solidFill>
                <a:latin typeface="Arial"/>
              </a:rPr>
              <a:t>Beslut 2027</a:t>
            </a:r>
          </a:p>
        </p:txBody>
      </p:sp>
      <p:cxnSp>
        <p:nvCxnSpPr>
          <p:cNvPr id="123" name="Rak pil 122"/>
          <p:cNvCxnSpPr/>
          <p:nvPr/>
        </p:nvCxnSpPr>
        <p:spPr>
          <a:xfrm flipV="1">
            <a:off x="8644020" y="2239597"/>
            <a:ext cx="0" cy="208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Rak pil 129"/>
          <p:cNvCxnSpPr/>
          <p:nvPr/>
        </p:nvCxnSpPr>
        <p:spPr>
          <a:xfrm flipH="1" flipV="1">
            <a:off x="3334420" y="2262418"/>
            <a:ext cx="4202" cy="1659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pil 9"/>
          <p:cNvCxnSpPr/>
          <p:nvPr/>
        </p:nvCxnSpPr>
        <p:spPr>
          <a:xfrm flipH="1" flipV="1">
            <a:off x="4595464" y="2239597"/>
            <a:ext cx="5111" cy="1887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ktangel 8"/>
          <p:cNvSpPr/>
          <p:nvPr/>
        </p:nvSpPr>
        <p:spPr>
          <a:xfrm>
            <a:off x="126417" y="2428327"/>
            <a:ext cx="1042850" cy="5016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r>
              <a:rPr lang="sv-SE" sz="135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Regering/</a:t>
            </a:r>
          </a:p>
          <a:p>
            <a:pPr algn="ctr" defTabSz="685800"/>
            <a:r>
              <a:rPr lang="sv-SE" sz="135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Riksdag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8326E7CB-8BC9-6730-3626-BBAAC229DBFE}"/>
              </a:ext>
            </a:extLst>
          </p:cNvPr>
          <p:cNvSpPr/>
          <p:nvPr/>
        </p:nvSpPr>
        <p:spPr>
          <a:xfrm>
            <a:off x="6214008" y="1614196"/>
            <a:ext cx="2885451" cy="181480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397F08D3-9A28-DFCC-672C-72FDA91F7C9F}"/>
              </a:ext>
            </a:extLst>
          </p:cNvPr>
          <p:cNvSpPr txBox="1"/>
          <p:nvPr/>
        </p:nvSpPr>
        <p:spPr>
          <a:xfrm>
            <a:off x="7035590" y="3642486"/>
            <a:ext cx="1859028" cy="83099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600"/>
              <a:t>Vid valår kan Budgetproposition dröja till 12/11</a:t>
            </a:r>
          </a:p>
        </p:txBody>
      </p:sp>
    </p:spTree>
    <p:extLst>
      <p:ext uri="{BB962C8B-B14F-4D97-AF65-F5344CB8AC3E}">
        <p14:creationId xmlns:p14="http://schemas.microsoft.com/office/powerpoint/2010/main" val="2334588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47885" y="838931"/>
            <a:ext cx="6445515" cy="956649"/>
          </a:xfrm>
        </p:spPr>
        <p:txBody>
          <a:bodyPr/>
          <a:lstStyle/>
          <a:p>
            <a:pPr>
              <a:lnSpc>
                <a:spcPts val="1500"/>
              </a:lnSpc>
            </a:pPr>
            <a:r>
              <a:rPr lang="sv-SE" sz="2400"/>
              <a:t>Budget- och planeringsprocess</a:t>
            </a:r>
            <a:br>
              <a:rPr lang="sv-SE" sz="2400">
                <a:solidFill>
                  <a:srgbClr val="0070C0"/>
                </a:solidFill>
              </a:rPr>
            </a:br>
            <a:br>
              <a:rPr lang="sv-SE" sz="2400">
                <a:solidFill>
                  <a:srgbClr val="0070C0"/>
                </a:solidFill>
              </a:rPr>
            </a:br>
            <a:br>
              <a:rPr lang="sv-SE" sz="2400">
                <a:solidFill>
                  <a:srgbClr val="0070C0"/>
                </a:solidFill>
              </a:rPr>
            </a:br>
            <a:r>
              <a:rPr lang="sv-SE" sz="2400">
                <a:solidFill>
                  <a:srgbClr val="0070C0"/>
                </a:solidFill>
              </a:rPr>
              <a:t>	</a:t>
            </a:r>
            <a:br>
              <a:rPr lang="sv-SE" sz="2400">
                <a:solidFill>
                  <a:srgbClr val="0070C0"/>
                </a:solidFill>
              </a:rPr>
            </a:br>
            <a:r>
              <a:rPr lang="sv-SE" sz="2400">
                <a:solidFill>
                  <a:srgbClr val="0070C0"/>
                </a:solidFill>
              </a:rPr>
              <a:t>År 0</a:t>
            </a:r>
            <a:br>
              <a:rPr lang="sv-SE" sz="2400"/>
            </a:br>
            <a:r>
              <a:rPr lang="sv-SE">
                <a:solidFill>
                  <a:schemeClr val="accent1"/>
                </a:solidFill>
              </a:rPr>
              <a:t>	</a:t>
            </a:r>
            <a:br>
              <a:rPr lang="sv-SE">
                <a:solidFill>
                  <a:schemeClr val="accent1"/>
                </a:solidFill>
              </a:rPr>
            </a:br>
            <a:br>
              <a:rPr lang="sv-SE">
                <a:solidFill>
                  <a:schemeClr val="accent1"/>
                </a:solidFill>
              </a:rPr>
            </a:br>
            <a:br>
              <a:rPr lang="sv-SE">
                <a:solidFill>
                  <a:schemeClr val="accent1"/>
                </a:solidFill>
              </a:rPr>
            </a:br>
            <a:br>
              <a:rPr lang="sv-SE">
                <a:solidFill>
                  <a:schemeClr val="accent1"/>
                </a:solidFill>
              </a:rPr>
            </a:br>
            <a:br>
              <a:rPr lang="sv-SE">
                <a:solidFill>
                  <a:schemeClr val="accent1"/>
                </a:solidFill>
              </a:rPr>
            </a:br>
            <a:r>
              <a:rPr lang="sv-SE"/>
              <a:t>							</a:t>
            </a:r>
            <a:br>
              <a:rPr lang="sv-SE"/>
            </a:br>
            <a:br>
              <a:rPr lang="sv-SE"/>
            </a:br>
            <a:br>
              <a:rPr lang="sv-SE"/>
            </a:br>
            <a:br>
              <a:rPr lang="sv-SE"/>
            </a:br>
            <a:br>
              <a:rPr lang="sv-SE"/>
            </a:br>
            <a:br>
              <a:rPr lang="sv-SE"/>
            </a:br>
            <a:br>
              <a:rPr lang="sv-SE"/>
            </a:br>
            <a:br>
              <a:rPr lang="sv-SE"/>
            </a:br>
            <a:br>
              <a:rPr lang="sv-SE"/>
            </a:br>
            <a:br>
              <a:rPr lang="sv-SE"/>
            </a:br>
            <a:br>
              <a:rPr lang="sv-SE">
                <a:solidFill>
                  <a:srgbClr val="C00000"/>
                </a:solidFill>
              </a:rPr>
            </a:br>
            <a:br>
              <a:rPr lang="sv-SE"/>
            </a:br>
            <a:br>
              <a:rPr lang="sv-SE" sz="1500"/>
            </a:br>
            <a:br>
              <a:rPr lang="sv-SE">
                <a:solidFill>
                  <a:srgbClr val="C00000"/>
                </a:solidFill>
              </a:rPr>
            </a:br>
            <a:br>
              <a:rPr lang="sv-SE">
                <a:solidFill>
                  <a:srgbClr val="C00000"/>
                </a:solidFill>
              </a:rPr>
            </a:br>
            <a:endParaRPr lang="sv-SE">
              <a:solidFill>
                <a:srgbClr val="C00000"/>
              </a:solidFill>
            </a:endParaRPr>
          </a:p>
        </p:txBody>
      </p:sp>
      <p:graphicFrame>
        <p:nvGraphicFramePr>
          <p:cNvPr id="4" name="Platshållare för innehåll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1887760"/>
              </p:ext>
            </p:extLst>
          </p:nvPr>
        </p:nvGraphicFramePr>
        <p:xfrm>
          <a:off x="947885" y="1480726"/>
          <a:ext cx="8229600" cy="1262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ruta 5"/>
          <p:cNvSpPr txBox="1"/>
          <p:nvPr/>
        </p:nvSpPr>
        <p:spPr>
          <a:xfrm>
            <a:off x="1704233" y="3163492"/>
            <a:ext cx="1128908" cy="78483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685800"/>
            <a:r>
              <a:rPr lang="sv-SE" sz="900" b="1">
                <a:solidFill>
                  <a:prstClr val="black"/>
                </a:solidFill>
                <a:latin typeface="Arial"/>
              </a:rPr>
              <a:t>Budgetunderlag  </a:t>
            </a:r>
            <a:r>
              <a:rPr lang="sv-SE" sz="700">
                <a:solidFill>
                  <a:prstClr val="black"/>
                </a:solidFill>
                <a:latin typeface="Arial"/>
              </a:rPr>
              <a:t>år -1, år 0, år 1-3</a:t>
            </a:r>
            <a:br>
              <a:rPr lang="sv-SE" sz="700" dirty="0">
                <a:solidFill>
                  <a:prstClr val="black"/>
                </a:solidFill>
                <a:latin typeface="Arial"/>
              </a:rPr>
            </a:br>
            <a:r>
              <a:rPr lang="sv-SE" sz="1000" b="1" dirty="0">
                <a:solidFill>
                  <a:srgbClr val="FF0000"/>
                </a:solidFill>
                <a:latin typeface="Arial"/>
              </a:rPr>
              <a:t>Centralt utifrån beslutad VP</a:t>
            </a:r>
          </a:p>
          <a:p>
            <a:pPr defTabSz="685800"/>
            <a:endParaRPr lang="sv-SE" sz="900">
              <a:solidFill>
                <a:prstClr val="black"/>
              </a:solidFill>
              <a:latin typeface="Arial"/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6066960" y="2436994"/>
            <a:ext cx="1669110" cy="5078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685800"/>
            <a:endParaRPr lang="sv-SE" sz="900" b="1">
              <a:solidFill>
                <a:prstClr val="black"/>
              </a:solidFill>
              <a:latin typeface="Arial"/>
            </a:endParaRPr>
          </a:p>
          <a:p>
            <a:pPr defTabSz="685800"/>
            <a:r>
              <a:rPr lang="sv-SE" sz="900" b="1">
                <a:solidFill>
                  <a:prstClr val="black"/>
                </a:solidFill>
                <a:latin typeface="Arial"/>
              </a:rPr>
              <a:t>Höständrings budget </a:t>
            </a:r>
            <a:r>
              <a:rPr lang="sv-SE" sz="900">
                <a:solidFill>
                  <a:prstClr val="black"/>
                </a:solidFill>
                <a:latin typeface="Arial"/>
              </a:rPr>
              <a:t>år 0</a:t>
            </a:r>
          </a:p>
          <a:p>
            <a:pPr defTabSz="685800"/>
            <a:r>
              <a:rPr lang="sv-SE" sz="900" b="1" err="1">
                <a:solidFill>
                  <a:prstClr val="black"/>
                </a:solidFill>
                <a:latin typeface="Arial"/>
              </a:rPr>
              <a:t>Budgetprop</a:t>
            </a:r>
            <a:r>
              <a:rPr lang="sv-SE" sz="900" b="1">
                <a:solidFill>
                  <a:prstClr val="black"/>
                </a:solidFill>
                <a:latin typeface="Arial"/>
              </a:rPr>
              <a:t>. </a:t>
            </a:r>
            <a:r>
              <a:rPr lang="sv-SE" sz="900">
                <a:solidFill>
                  <a:prstClr val="black"/>
                </a:solidFill>
                <a:latin typeface="Arial"/>
              </a:rPr>
              <a:t>år1 samt år </a:t>
            </a:r>
            <a:r>
              <a:rPr lang="sv-SE" sz="900" dirty="0">
                <a:solidFill>
                  <a:prstClr val="black"/>
                </a:solidFill>
                <a:latin typeface="Arial"/>
              </a:rPr>
              <a:t>2-3</a:t>
            </a:r>
            <a:endParaRPr lang="sv-SE" sz="900">
              <a:solidFill>
                <a:prstClr val="black"/>
              </a:solidFill>
              <a:latin typeface="Arial"/>
            </a:endParaRPr>
          </a:p>
        </p:txBody>
      </p:sp>
      <p:cxnSp>
        <p:nvCxnSpPr>
          <p:cNvPr id="35" name="Rak pil 34"/>
          <p:cNvCxnSpPr/>
          <p:nvPr/>
        </p:nvCxnSpPr>
        <p:spPr>
          <a:xfrm flipH="1" flipV="1">
            <a:off x="6779277" y="2262161"/>
            <a:ext cx="794" cy="1742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ktangel 28"/>
          <p:cNvSpPr/>
          <p:nvPr/>
        </p:nvSpPr>
        <p:spPr>
          <a:xfrm>
            <a:off x="3090477" y="2428326"/>
            <a:ext cx="1906328" cy="46655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sv-SE" sz="750">
              <a:solidFill>
                <a:prstClr val="black"/>
              </a:solidFill>
              <a:latin typeface="Arial"/>
            </a:endParaRPr>
          </a:p>
          <a:p>
            <a:pPr defTabSz="685800"/>
            <a:r>
              <a:rPr lang="sv-SE" sz="900" b="1">
                <a:solidFill>
                  <a:prstClr val="black"/>
                </a:solidFill>
                <a:latin typeface="Arial"/>
              </a:rPr>
              <a:t>Vårändringsbudget</a:t>
            </a:r>
            <a:r>
              <a:rPr lang="sv-SE" sz="900">
                <a:solidFill>
                  <a:prstClr val="black"/>
                </a:solidFill>
                <a:latin typeface="Arial"/>
              </a:rPr>
              <a:t> år 0	Beslut</a:t>
            </a:r>
          </a:p>
          <a:p>
            <a:pPr defTabSz="685800"/>
            <a:r>
              <a:rPr lang="sv-SE" sz="900" b="1">
                <a:solidFill>
                  <a:prstClr val="black"/>
                </a:solidFill>
                <a:latin typeface="Arial"/>
              </a:rPr>
              <a:t>Vårproposition</a:t>
            </a:r>
            <a:r>
              <a:rPr lang="sv-SE" sz="900">
                <a:solidFill>
                  <a:prstClr val="black"/>
                </a:solidFill>
                <a:latin typeface="Arial"/>
              </a:rPr>
              <a:t> år 1 –	Beslut</a:t>
            </a:r>
          </a:p>
        </p:txBody>
      </p:sp>
      <p:sp>
        <p:nvSpPr>
          <p:cNvPr id="115" name="V-form 114"/>
          <p:cNvSpPr/>
          <p:nvPr/>
        </p:nvSpPr>
        <p:spPr>
          <a:xfrm>
            <a:off x="6304912" y="3162436"/>
            <a:ext cx="2339108" cy="502170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sv-SE" sz="900" b="1">
                <a:solidFill>
                  <a:prstClr val="black"/>
                </a:solidFill>
                <a:latin typeface="Arial"/>
              </a:rPr>
              <a:t>Budget år 1 upprättas och beslutas</a:t>
            </a:r>
          </a:p>
        </p:txBody>
      </p:sp>
      <p:sp>
        <p:nvSpPr>
          <p:cNvPr id="116" name="V-form 115"/>
          <p:cNvSpPr/>
          <p:nvPr/>
        </p:nvSpPr>
        <p:spPr>
          <a:xfrm>
            <a:off x="2681354" y="4432024"/>
            <a:ext cx="1379445" cy="466024"/>
          </a:xfrm>
          <a:prstGeom prst="chevron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sv-SE" sz="900" b="1">
                <a:solidFill>
                  <a:prstClr val="black"/>
                </a:solidFill>
                <a:latin typeface="Arial"/>
              </a:rPr>
              <a:t>Prognos år 0</a:t>
            </a:r>
            <a:br>
              <a:rPr lang="sv-SE" sz="900" b="1" dirty="0">
                <a:solidFill>
                  <a:prstClr val="black"/>
                </a:solidFill>
                <a:latin typeface="Arial"/>
              </a:rPr>
            </a:br>
            <a:r>
              <a:rPr lang="sv-SE" sz="900" b="1" dirty="0">
                <a:solidFill>
                  <a:srgbClr val="FF0000"/>
                </a:solidFill>
                <a:latin typeface="Arial"/>
              </a:rPr>
              <a:t>Centralt?</a:t>
            </a:r>
          </a:p>
        </p:txBody>
      </p:sp>
      <p:sp>
        <p:nvSpPr>
          <p:cNvPr id="117" name="Rektangel 116"/>
          <p:cNvSpPr/>
          <p:nvPr/>
        </p:nvSpPr>
        <p:spPr>
          <a:xfrm>
            <a:off x="8219211" y="2436460"/>
            <a:ext cx="849618" cy="4781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sv-SE" sz="900" b="1">
                <a:solidFill>
                  <a:prstClr val="black"/>
                </a:solidFill>
                <a:latin typeface="Arial"/>
              </a:rPr>
              <a:t>Reglerings-brev</a:t>
            </a:r>
            <a:r>
              <a:rPr lang="sv-SE" sz="9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ctr" defTabSz="685800"/>
            <a:r>
              <a:rPr lang="sv-SE" sz="900">
                <a:solidFill>
                  <a:prstClr val="black"/>
                </a:solidFill>
                <a:latin typeface="Arial"/>
              </a:rPr>
              <a:t>Beslut år 1</a:t>
            </a:r>
          </a:p>
        </p:txBody>
      </p:sp>
      <p:cxnSp>
        <p:nvCxnSpPr>
          <p:cNvPr id="123" name="Rak pil 122"/>
          <p:cNvCxnSpPr/>
          <p:nvPr/>
        </p:nvCxnSpPr>
        <p:spPr>
          <a:xfrm flipV="1">
            <a:off x="8644020" y="2239597"/>
            <a:ext cx="0" cy="208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V-form 126"/>
          <p:cNvSpPr/>
          <p:nvPr/>
        </p:nvSpPr>
        <p:spPr>
          <a:xfrm>
            <a:off x="7202634" y="3651618"/>
            <a:ext cx="1441386" cy="445612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sv-SE" sz="900" b="1" dirty="0">
                <a:solidFill>
                  <a:prstClr val="black"/>
                </a:solidFill>
                <a:highlight>
                  <a:srgbClr val="FFFF00"/>
                </a:highlight>
                <a:latin typeface="Arial"/>
              </a:rPr>
              <a:t>VP år 1-4 </a:t>
            </a:r>
            <a:r>
              <a:rPr lang="sv-SE" sz="900" b="1">
                <a:solidFill>
                  <a:prstClr val="black"/>
                </a:solidFill>
                <a:latin typeface="Arial"/>
              </a:rPr>
              <a:t>o Aktivitetsplan år 1</a:t>
            </a:r>
          </a:p>
        </p:txBody>
      </p:sp>
      <p:cxnSp>
        <p:nvCxnSpPr>
          <p:cNvPr id="130" name="Rak pil 129"/>
          <p:cNvCxnSpPr/>
          <p:nvPr/>
        </p:nvCxnSpPr>
        <p:spPr>
          <a:xfrm flipH="1" flipV="1">
            <a:off x="3334420" y="2262418"/>
            <a:ext cx="4202" cy="1659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pil 9"/>
          <p:cNvCxnSpPr/>
          <p:nvPr/>
        </p:nvCxnSpPr>
        <p:spPr>
          <a:xfrm flipH="1" flipV="1">
            <a:off x="4595464" y="2239597"/>
            <a:ext cx="5111" cy="1887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pil 16"/>
          <p:cNvCxnSpPr/>
          <p:nvPr/>
        </p:nvCxnSpPr>
        <p:spPr>
          <a:xfrm flipV="1">
            <a:off x="2426109" y="2763802"/>
            <a:ext cx="570873" cy="3426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V-form 30"/>
          <p:cNvSpPr/>
          <p:nvPr/>
        </p:nvSpPr>
        <p:spPr>
          <a:xfrm>
            <a:off x="2541103" y="5279441"/>
            <a:ext cx="1122999" cy="394159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sv-SE" sz="900" b="1">
                <a:solidFill>
                  <a:prstClr val="black"/>
                </a:solidFill>
                <a:latin typeface="Arial"/>
              </a:rPr>
              <a:t>Bokslut, </a:t>
            </a:r>
            <a:r>
              <a:rPr lang="sv-SE" sz="900" b="1" err="1">
                <a:solidFill>
                  <a:prstClr val="black"/>
                </a:solidFill>
                <a:latin typeface="Arial"/>
              </a:rPr>
              <a:t>Uppföljn</a:t>
            </a:r>
            <a:r>
              <a:rPr lang="sv-SE" sz="900">
                <a:solidFill>
                  <a:prstClr val="black"/>
                </a:solidFill>
                <a:latin typeface="Arial"/>
              </a:rPr>
              <a:t>.</a:t>
            </a:r>
          </a:p>
        </p:txBody>
      </p:sp>
      <p:sp>
        <p:nvSpPr>
          <p:cNvPr id="5" name="V-form 4"/>
          <p:cNvSpPr/>
          <p:nvPr/>
        </p:nvSpPr>
        <p:spPr>
          <a:xfrm>
            <a:off x="2911161" y="3162436"/>
            <a:ext cx="2222681" cy="489182"/>
          </a:xfrm>
          <a:prstGeom prst="chevron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sv-SE" sz="900" b="1" err="1">
                <a:solidFill>
                  <a:prstClr val="black"/>
                </a:solidFill>
                <a:latin typeface="Arial"/>
              </a:rPr>
              <a:t>Prel</a:t>
            </a:r>
            <a:r>
              <a:rPr lang="sv-SE" sz="900" b="1">
                <a:solidFill>
                  <a:prstClr val="black"/>
                </a:solidFill>
                <a:latin typeface="Arial"/>
              </a:rPr>
              <a:t> ekonomiska ramar År 1</a:t>
            </a:r>
          </a:p>
          <a:p>
            <a:pPr algn="ctr" defTabSz="685800"/>
            <a:r>
              <a:rPr lang="sv-SE" sz="700" err="1">
                <a:solidFill>
                  <a:prstClr val="black"/>
                </a:solidFill>
                <a:latin typeface="Arial"/>
              </a:rPr>
              <a:t>Prel</a:t>
            </a:r>
            <a:r>
              <a:rPr lang="sv-SE" sz="700">
                <a:solidFill>
                  <a:prstClr val="black"/>
                </a:solidFill>
                <a:latin typeface="Arial"/>
              </a:rPr>
              <a:t> anslagsramar, prislappar, OH% </a:t>
            </a:r>
            <a:endParaRPr lang="sv-SE" sz="700">
              <a:solidFill>
                <a:schemeClr val="tx1"/>
              </a:solidFill>
              <a:latin typeface="Arial"/>
            </a:endParaRPr>
          </a:p>
        </p:txBody>
      </p:sp>
      <p:sp>
        <p:nvSpPr>
          <p:cNvPr id="9" name="Rektangel 8"/>
          <p:cNvSpPr/>
          <p:nvPr/>
        </p:nvSpPr>
        <p:spPr>
          <a:xfrm>
            <a:off x="126417" y="2428327"/>
            <a:ext cx="1042850" cy="5016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r>
              <a:rPr lang="sv-SE" sz="135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Regering/</a:t>
            </a:r>
          </a:p>
          <a:p>
            <a:pPr algn="ctr" defTabSz="685800"/>
            <a:r>
              <a:rPr lang="sv-SE" sz="135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Riksdag</a:t>
            </a:r>
          </a:p>
        </p:txBody>
      </p:sp>
      <p:sp>
        <p:nvSpPr>
          <p:cNvPr id="13" name="Rektangel 12"/>
          <p:cNvSpPr/>
          <p:nvPr/>
        </p:nvSpPr>
        <p:spPr>
          <a:xfrm>
            <a:off x="124109" y="4330687"/>
            <a:ext cx="1045158" cy="4375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r>
              <a:rPr lang="sv-SE" sz="135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Miun</a:t>
            </a:r>
            <a:endParaRPr lang="sv-SE" sz="135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39" name="V-form 38"/>
          <p:cNvSpPr/>
          <p:nvPr/>
        </p:nvSpPr>
        <p:spPr>
          <a:xfrm>
            <a:off x="4595464" y="5279441"/>
            <a:ext cx="1077782" cy="394159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sv-SE" sz="900" b="1">
                <a:solidFill>
                  <a:prstClr val="black"/>
                </a:solidFill>
                <a:latin typeface="Arial"/>
              </a:rPr>
              <a:t>Bokslut, </a:t>
            </a:r>
            <a:r>
              <a:rPr lang="sv-SE" sz="900" b="1" err="1">
                <a:solidFill>
                  <a:prstClr val="black"/>
                </a:solidFill>
                <a:latin typeface="Arial"/>
              </a:rPr>
              <a:t>Uppföljn</a:t>
            </a:r>
            <a:r>
              <a:rPr lang="sv-SE" sz="900">
                <a:solidFill>
                  <a:prstClr val="black"/>
                </a:solidFill>
                <a:latin typeface="Arial"/>
              </a:rPr>
              <a:t>.</a:t>
            </a:r>
          </a:p>
        </p:txBody>
      </p:sp>
      <p:sp>
        <p:nvSpPr>
          <p:cNvPr id="40" name="V-form 39"/>
          <p:cNvSpPr/>
          <p:nvPr/>
        </p:nvSpPr>
        <p:spPr>
          <a:xfrm>
            <a:off x="6599903" y="5279441"/>
            <a:ext cx="1127527" cy="394160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sv-SE" sz="900" b="1">
                <a:solidFill>
                  <a:prstClr val="black"/>
                </a:solidFill>
                <a:latin typeface="Arial"/>
              </a:rPr>
              <a:t>Bokslut, </a:t>
            </a:r>
            <a:r>
              <a:rPr lang="sv-SE" sz="900" b="1" err="1">
                <a:solidFill>
                  <a:prstClr val="black"/>
                </a:solidFill>
                <a:latin typeface="Arial"/>
              </a:rPr>
              <a:t>Uppföljn</a:t>
            </a:r>
            <a:r>
              <a:rPr lang="sv-SE" sz="900">
                <a:solidFill>
                  <a:prstClr val="black"/>
                </a:solidFill>
                <a:latin typeface="Arial"/>
              </a:rPr>
              <a:t>.</a:t>
            </a:r>
          </a:p>
        </p:txBody>
      </p:sp>
      <p:sp>
        <p:nvSpPr>
          <p:cNvPr id="41" name="V-form 40"/>
          <p:cNvSpPr/>
          <p:nvPr/>
        </p:nvSpPr>
        <p:spPr>
          <a:xfrm>
            <a:off x="7899131" y="5279441"/>
            <a:ext cx="1441386" cy="695506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sv-SE" sz="900" b="1">
                <a:solidFill>
                  <a:prstClr val="black"/>
                </a:solidFill>
                <a:latin typeface="Arial"/>
              </a:rPr>
              <a:t>Bokslut, </a:t>
            </a:r>
            <a:r>
              <a:rPr lang="sv-SE" sz="900" b="1" err="1">
                <a:solidFill>
                  <a:prstClr val="black"/>
                </a:solidFill>
                <a:latin typeface="Arial"/>
              </a:rPr>
              <a:t>Uppföljn</a:t>
            </a:r>
            <a:r>
              <a:rPr lang="sv-SE" sz="900" b="1">
                <a:solidFill>
                  <a:prstClr val="black"/>
                </a:solidFill>
                <a:latin typeface="Arial"/>
              </a:rPr>
              <a:t>.</a:t>
            </a:r>
          </a:p>
          <a:p>
            <a:pPr algn="ctr" defTabSz="685800"/>
            <a:r>
              <a:rPr lang="sv-SE" sz="900" b="1" err="1">
                <a:solidFill>
                  <a:prstClr val="black"/>
                </a:solidFill>
                <a:latin typeface="Arial"/>
              </a:rPr>
              <a:t>Årsredov</a:t>
            </a:r>
            <a:r>
              <a:rPr lang="sv-SE" sz="900">
                <a:solidFill>
                  <a:prstClr val="black"/>
                </a:solidFill>
                <a:latin typeface="Arial"/>
              </a:rPr>
              <a:t>.</a:t>
            </a:r>
          </a:p>
        </p:txBody>
      </p:sp>
      <p:sp>
        <p:nvSpPr>
          <p:cNvPr id="42" name="V-form 41"/>
          <p:cNvSpPr/>
          <p:nvPr/>
        </p:nvSpPr>
        <p:spPr>
          <a:xfrm>
            <a:off x="1519552" y="5865644"/>
            <a:ext cx="474365" cy="100576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sv-SE" sz="525" err="1">
                <a:solidFill>
                  <a:prstClr val="black"/>
                </a:solidFill>
                <a:latin typeface="Arial"/>
              </a:rPr>
              <a:t>Uppf</a:t>
            </a:r>
            <a:endParaRPr lang="sv-SE" sz="525">
              <a:solidFill>
                <a:prstClr val="black"/>
              </a:solidFill>
              <a:latin typeface="Arial"/>
            </a:endParaRPr>
          </a:p>
          <a:p>
            <a:pPr algn="ctr" defTabSz="685800"/>
            <a:endParaRPr lang="sv-SE" sz="525">
              <a:solidFill>
                <a:prstClr val="black"/>
              </a:solidFill>
              <a:latin typeface="Arial"/>
            </a:endParaRPr>
          </a:p>
        </p:txBody>
      </p:sp>
      <p:sp>
        <p:nvSpPr>
          <p:cNvPr id="44" name="V-form 43"/>
          <p:cNvSpPr/>
          <p:nvPr/>
        </p:nvSpPr>
        <p:spPr>
          <a:xfrm>
            <a:off x="2181898" y="5865644"/>
            <a:ext cx="244211" cy="100576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sv-SE" sz="60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21" name="Bildobjekt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36355" y="5860648"/>
            <a:ext cx="260627" cy="105572"/>
          </a:xfrm>
          <a:prstGeom prst="rect">
            <a:avLst/>
          </a:prstGeom>
        </p:spPr>
      </p:pic>
      <p:sp>
        <p:nvSpPr>
          <p:cNvPr id="45" name="V-form 44"/>
          <p:cNvSpPr/>
          <p:nvPr/>
        </p:nvSpPr>
        <p:spPr>
          <a:xfrm>
            <a:off x="3475395" y="5866269"/>
            <a:ext cx="244211" cy="106220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sv-SE" sz="600">
              <a:solidFill>
                <a:prstClr val="black"/>
              </a:solidFill>
              <a:latin typeface="Arial"/>
            </a:endParaRPr>
          </a:p>
        </p:txBody>
      </p:sp>
      <p:sp>
        <p:nvSpPr>
          <p:cNvPr id="46" name="V-form 45"/>
          <p:cNvSpPr/>
          <p:nvPr/>
        </p:nvSpPr>
        <p:spPr>
          <a:xfrm>
            <a:off x="4170643" y="5860648"/>
            <a:ext cx="244211" cy="105572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sv-SE" sz="600">
              <a:solidFill>
                <a:prstClr val="black"/>
              </a:solidFill>
              <a:latin typeface="Arial"/>
            </a:endParaRPr>
          </a:p>
        </p:txBody>
      </p:sp>
      <p:sp>
        <p:nvSpPr>
          <p:cNvPr id="47" name="V-form 46"/>
          <p:cNvSpPr/>
          <p:nvPr/>
        </p:nvSpPr>
        <p:spPr>
          <a:xfrm flipV="1">
            <a:off x="4859768" y="5860646"/>
            <a:ext cx="274074" cy="105573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sv-SE" sz="600">
              <a:solidFill>
                <a:prstClr val="black"/>
              </a:solidFill>
              <a:latin typeface="Arial"/>
            </a:endParaRPr>
          </a:p>
        </p:txBody>
      </p:sp>
      <p:sp>
        <p:nvSpPr>
          <p:cNvPr id="48" name="V-form 47"/>
          <p:cNvSpPr/>
          <p:nvPr/>
        </p:nvSpPr>
        <p:spPr>
          <a:xfrm>
            <a:off x="5586146" y="5846404"/>
            <a:ext cx="244211" cy="106220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sv-SE" sz="600">
              <a:solidFill>
                <a:prstClr val="black"/>
              </a:solidFill>
              <a:latin typeface="Arial"/>
            </a:endParaRPr>
          </a:p>
        </p:txBody>
      </p:sp>
      <p:sp>
        <p:nvSpPr>
          <p:cNvPr id="50" name="V-form 49"/>
          <p:cNvSpPr/>
          <p:nvPr/>
        </p:nvSpPr>
        <p:spPr>
          <a:xfrm>
            <a:off x="6235716" y="5861401"/>
            <a:ext cx="244211" cy="106220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sv-SE" sz="600">
              <a:solidFill>
                <a:prstClr val="black"/>
              </a:solidFill>
              <a:latin typeface="Arial"/>
            </a:endParaRPr>
          </a:p>
        </p:txBody>
      </p:sp>
      <p:sp>
        <p:nvSpPr>
          <p:cNvPr id="51" name="V-form 50"/>
          <p:cNvSpPr/>
          <p:nvPr/>
        </p:nvSpPr>
        <p:spPr>
          <a:xfrm>
            <a:off x="6949639" y="5860646"/>
            <a:ext cx="244211" cy="114300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sv-SE" sz="600">
              <a:solidFill>
                <a:prstClr val="black"/>
              </a:solidFill>
              <a:latin typeface="Arial"/>
            </a:endParaRPr>
          </a:p>
        </p:txBody>
      </p:sp>
      <p:sp>
        <p:nvSpPr>
          <p:cNvPr id="52" name="V-form 51"/>
          <p:cNvSpPr/>
          <p:nvPr/>
        </p:nvSpPr>
        <p:spPr>
          <a:xfrm flipV="1">
            <a:off x="7644887" y="5875075"/>
            <a:ext cx="242920" cy="105674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sv-SE" sz="600">
              <a:solidFill>
                <a:prstClr val="black"/>
              </a:solidFill>
              <a:latin typeface="Arial"/>
            </a:endParaRPr>
          </a:p>
        </p:txBody>
      </p:sp>
      <p:sp>
        <p:nvSpPr>
          <p:cNvPr id="3" name="Vänster klammerparentes 2"/>
          <p:cNvSpPr/>
          <p:nvPr/>
        </p:nvSpPr>
        <p:spPr>
          <a:xfrm>
            <a:off x="1250536" y="3106491"/>
            <a:ext cx="257158" cy="2885929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textruta 33"/>
          <p:cNvSpPr txBox="1"/>
          <p:nvPr/>
        </p:nvSpPr>
        <p:spPr>
          <a:xfrm>
            <a:off x="8722040" y="3190115"/>
            <a:ext cx="618477" cy="46166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685800"/>
            <a:r>
              <a:rPr lang="sv-SE" sz="800">
                <a:solidFill>
                  <a:prstClr val="black"/>
                </a:solidFill>
                <a:latin typeface="Arial"/>
              </a:rPr>
              <a:t>1a planering år 2</a:t>
            </a:r>
          </a:p>
        </p:txBody>
      </p:sp>
      <p:sp>
        <p:nvSpPr>
          <p:cNvPr id="11" name="Rektangel: rundade hörn 10">
            <a:extLst>
              <a:ext uri="{FF2B5EF4-FFF2-40B4-BE49-F238E27FC236}">
                <a16:creationId xmlns:a16="http://schemas.microsoft.com/office/drawing/2014/main" id="{3DDAB24B-6822-45CE-BB39-2FA056BAE91E}"/>
              </a:ext>
            </a:extLst>
          </p:cNvPr>
          <p:cNvSpPr/>
          <p:nvPr/>
        </p:nvSpPr>
        <p:spPr>
          <a:xfrm>
            <a:off x="6369785" y="1795580"/>
            <a:ext cx="2895690" cy="4539906"/>
          </a:xfrm>
          <a:prstGeom prst="roundRect">
            <a:avLst>
              <a:gd name="adj" fmla="val 157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91E5F93-A8D3-C87C-5139-737A086AFF30}"/>
              </a:ext>
            </a:extLst>
          </p:cNvPr>
          <p:cNvCxnSpPr/>
          <p:nvPr/>
        </p:nvCxnSpPr>
        <p:spPr>
          <a:xfrm flipV="1">
            <a:off x="3099954" y="3039340"/>
            <a:ext cx="1731818" cy="787977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5816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F490F1-60DD-0122-21F4-A1A8B203B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1916C7C-DA64-AA2B-CB4D-1EC8C42A7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006" y="327827"/>
            <a:ext cx="8186572" cy="1811138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C3539127-F1AF-0518-E3F1-0ABCB893DC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443" y="2441283"/>
            <a:ext cx="3833208" cy="3836963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0CEE1598-5278-111D-B2AE-365FCA8F50A7}"/>
              </a:ext>
            </a:extLst>
          </p:cNvPr>
          <p:cNvSpPr txBox="1"/>
          <p:nvPr/>
        </p:nvSpPr>
        <p:spPr>
          <a:xfrm>
            <a:off x="6587413" y="4257371"/>
            <a:ext cx="2266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Plandisk (</a:t>
            </a:r>
            <a:r>
              <a:rPr lang="sv-SE" err="1"/>
              <a:t>årshjul</a:t>
            </a:r>
            <a:r>
              <a:rPr lang="sv-SE"/>
              <a:t>)</a:t>
            </a:r>
          </a:p>
          <a:p>
            <a:r>
              <a:rPr lang="sv-SE" err="1"/>
              <a:t>Planner</a:t>
            </a:r>
            <a:r>
              <a:rPr lang="sv-SE"/>
              <a:t> (uppgifter)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6899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1FE0DC-B8BD-FCBC-0C05-FF1E061D4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491" y="519445"/>
            <a:ext cx="7912894" cy="652145"/>
          </a:xfrm>
        </p:spPr>
        <p:txBody>
          <a:bodyPr/>
          <a:lstStyle/>
          <a:p>
            <a:r>
              <a:rPr lang="sv-SE"/>
              <a:t>Nyheter och organisationsförändringar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76F4CF8-73F0-4C39-E42C-9E9C503C4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550" y="1171590"/>
            <a:ext cx="8514900" cy="383696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b="1">
                <a:solidFill>
                  <a:srgbClr val="0070C0"/>
                </a:solidFill>
              </a:rPr>
              <a:t>Organisationsförändringar </a:t>
            </a:r>
          </a:p>
          <a:p>
            <a:r>
              <a:rPr lang="sv-SE" sz="1600"/>
              <a:t>Från och med prel. 2027-04-01 görs en omorganisation inom Förvaltningen, där även HUV och NMT kanslierna påverkas. Inom förvaltningen tillkommer tre nya organisatoriska enheter. Utbildnings- och internationaliseringsstöd, Forsknings- och innovationsstöd samt Ledningsstöd. FUS, KOM, STUA, ULS och kanslierna upphör i sin nuvarande form. Övriga avdelningar kan komma att påverkas. </a:t>
            </a:r>
            <a:r>
              <a:rPr lang="sv-SE" sz="1600" b="1"/>
              <a:t>Hanteras ej i budget</a:t>
            </a:r>
            <a:r>
              <a:rPr lang="sv-SE" sz="1600"/>
              <a:t> pga. ej beslutat förens hösten 2026. Hanteras i prognos 2027.</a:t>
            </a:r>
          </a:p>
          <a:p>
            <a:r>
              <a:rPr lang="sv-SE" sz="1500">
                <a:solidFill>
                  <a:srgbClr val="0070C0"/>
                </a:solidFill>
              </a:rPr>
              <a:t> </a:t>
            </a:r>
            <a:r>
              <a:rPr lang="sv-SE" sz="1600"/>
              <a:t>Inom NMT flyttas ett ämne – hanteras i Hypergene ”trädet”</a:t>
            </a:r>
            <a:r>
              <a:rPr lang="sv-SE" sz="1200">
                <a:solidFill>
                  <a:srgbClr val="0070C0"/>
                </a:solidFill>
              </a:rPr>
              <a:t>    </a:t>
            </a:r>
            <a:br>
              <a:rPr lang="sv-SE" sz="1200"/>
            </a:br>
            <a:endParaRPr lang="sv-SE" sz="1600">
              <a:solidFill>
                <a:srgbClr val="FF0000"/>
              </a:solidFill>
            </a:endParaRPr>
          </a:p>
          <a:p>
            <a:pPr>
              <a:spcBef>
                <a:spcPts val="600"/>
              </a:spcBef>
            </a:pPr>
            <a:r>
              <a:rPr lang="sv-SE"/>
              <a:t>Ev. övriga organisationsförändringar hanteras med utlån </a:t>
            </a:r>
          </a:p>
          <a:p>
            <a:r>
              <a:rPr lang="sv-SE"/>
              <a:t>För övrigt inga ändringar i redovisningsmodeller/processen</a:t>
            </a:r>
          </a:p>
          <a:p>
            <a:r>
              <a:rPr lang="sv-SE">
                <a:solidFill>
                  <a:srgbClr val="0070C0"/>
                </a:solidFill>
                <a:cs typeface="Arial"/>
              </a:rPr>
              <a:t>MEN förenkla där möjligt</a:t>
            </a:r>
          </a:p>
        </p:txBody>
      </p:sp>
    </p:spTree>
    <p:extLst>
      <p:ext uri="{BB962C8B-B14F-4D97-AF65-F5344CB8AC3E}">
        <p14:creationId xmlns:p14="http://schemas.microsoft.com/office/powerpoint/2010/main" val="23460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2FB2C1-A3BE-BBE3-01BA-27D5005EC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553" y="457834"/>
            <a:ext cx="7912894" cy="652145"/>
          </a:xfrm>
        </p:spPr>
        <p:txBody>
          <a:bodyPr/>
          <a:lstStyle/>
          <a:p>
            <a:r>
              <a:rPr lang="sv-SE" dirty="0"/>
              <a:t>Budgetramfördelning</a:t>
            </a:r>
            <a:r>
              <a:rPr lang="sv-SE"/>
              <a:t> </a:t>
            </a:r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A63FDAB2-BBE7-B516-6DB4-AB2F77313A33}"/>
              </a:ext>
            </a:extLst>
          </p:cNvPr>
          <p:cNvGrpSpPr/>
          <p:nvPr/>
        </p:nvGrpSpPr>
        <p:grpSpPr>
          <a:xfrm>
            <a:off x="1415141" y="1167024"/>
            <a:ext cx="6096001" cy="2261976"/>
            <a:chOff x="1523999" y="1368663"/>
            <a:chExt cx="6096001" cy="2261976"/>
          </a:xfrm>
        </p:grpSpPr>
        <p:sp>
          <p:nvSpPr>
            <p:cNvPr id="11" name="Frihandsfigur: Form 10">
              <a:extLst>
                <a:ext uri="{FF2B5EF4-FFF2-40B4-BE49-F238E27FC236}">
                  <a16:creationId xmlns:a16="http://schemas.microsoft.com/office/drawing/2014/main" id="{5FE1281E-7A25-7CF4-7C9F-38EFF82E8D99}"/>
                </a:ext>
              </a:extLst>
            </p:cNvPr>
            <p:cNvSpPr/>
            <p:nvPr/>
          </p:nvSpPr>
          <p:spPr>
            <a:xfrm>
              <a:off x="1524000" y="2509040"/>
              <a:ext cx="6096000" cy="1121599"/>
            </a:xfrm>
            <a:custGeom>
              <a:avLst/>
              <a:gdLst>
                <a:gd name="csX0" fmla="*/ 0 w 6096000"/>
                <a:gd name="csY0" fmla="*/ 392817 h 1121598"/>
                <a:gd name="csX1" fmla="*/ 2907800 w 6096000"/>
                <a:gd name="csY1" fmla="*/ 392817 h 1121598"/>
                <a:gd name="csX2" fmla="*/ 2907800 w 6096000"/>
                <a:gd name="csY2" fmla="*/ 280400 h 1121598"/>
                <a:gd name="csX3" fmla="*/ 2767601 w 6096000"/>
                <a:gd name="csY3" fmla="*/ 280400 h 1121598"/>
                <a:gd name="csX4" fmla="*/ 3048000 w 6096000"/>
                <a:gd name="csY4" fmla="*/ 0 h 1121598"/>
                <a:gd name="csX5" fmla="*/ 3328400 w 6096000"/>
                <a:gd name="csY5" fmla="*/ 280400 h 1121598"/>
                <a:gd name="csX6" fmla="*/ 3188200 w 6096000"/>
                <a:gd name="csY6" fmla="*/ 280400 h 1121598"/>
                <a:gd name="csX7" fmla="*/ 3188200 w 6096000"/>
                <a:gd name="csY7" fmla="*/ 392817 h 1121598"/>
                <a:gd name="csX8" fmla="*/ 6096000 w 6096000"/>
                <a:gd name="csY8" fmla="*/ 392817 h 1121598"/>
                <a:gd name="csX9" fmla="*/ 6096000 w 6096000"/>
                <a:gd name="csY9" fmla="*/ 1121598 h 1121598"/>
                <a:gd name="csX10" fmla="*/ 0 w 6096000"/>
                <a:gd name="csY10" fmla="*/ 1121598 h 1121598"/>
                <a:gd name="csX11" fmla="*/ 0 w 6096000"/>
                <a:gd name="csY11" fmla="*/ 392817 h 11215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6096000" h="1121598">
                  <a:moveTo>
                    <a:pt x="6096000" y="728781"/>
                  </a:moveTo>
                  <a:lnTo>
                    <a:pt x="3188200" y="728781"/>
                  </a:lnTo>
                  <a:lnTo>
                    <a:pt x="3188200" y="841198"/>
                  </a:lnTo>
                  <a:lnTo>
                    <a:pt x="3328399" y="841198"/>
                  </a:lnTo>
                  <a:lnTo>
                    <a:pt x="3048000" y="1121597"/>
                  </a:lnTo>
                  <a:lnTo>
                    <a:pt x="2767600" y="841198"/>
                  </a:lnTo>
                  <a:lnTo>
                    <a:pt x="2907800" y="841198"/>
                  </a:lnTo>
                  <a:lnTo>
                    <a:pt x="2907800" y="728781"/>
                  </a:lnTo>
                  <a:lnTo>
                    <a:pt x="0" y="728781"/>
                  </a:lnTo>
                  <a:lnTo>
                    <a:pt x="0" y="1"/>
                  </a:lnTo>
                  <a:lnTo>
                    <a:pt x="6096000" y="1"/>
                  </a:lnTo>
                  <a:lnTo>
                    <a:pt x="6096000" y="72878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99569" rIns="99568" bIns="827485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SE" sz="1400" kern="1200"/>
                <a:t>Rektor</a:t>
              </a:r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7E20353F-0DE3-2F19-84E2-D460C3677C6E}"/>
                </a:ext>
              </a:extLst>
            </p:cNvPr>
            <p:cNvSpPr/>
            <p:nvPr/>
          </p:nvSpPr>
          <p:spPr>
            <a:xfrm>
              <a:off x="1524000" y="2902722"/>
              <a:ext cx="3047999" cy="335357"/>
            </a:xfrm>
            <a:custGeom>
              <a:avLst/>
              <a:gdLst>
                <a:gd name="csX0" fmla="*/ 0 w 3047999"/>
                <a:gd name="csY0" fmla="*/ 0 h 335357"/>
                <a:gd name="csX1" fmla="*/ 3047999 w 3047999"/>
                <a:gd name="csY1" fmla="*/ 0 h 335357"/>
                <a:gd name="csX2" fmla="*/ 3047999 w 3047999"/>
                <a:gd name="csY2" fmla="*/ 335357 h 335357"/>
                <a:gd name="csX3" fmla="*/ 0 w 3047999"/>
                <a:gd name="csY3" fmla="*/ 335357 h 335357"/>
                <a:gd name="csX4" fmla="*/ 0 w 3047999"/>
                <a:gd name="csY4" fmla="*/ 0 h 3353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047999" h="335357">
                  <a:moveTo>
                    <a:pt x="0" y="0"/>
                  </a:moveTo>
                  <a:lnTo>
                    <a:pt x="3047999" y="0"/>
                  </a:lnTo>
                  <a:lnTo>
                    <a:pt x="3047999" y="335357"/>
                  </a:lnTo>
                  <a:lnTo>
                    <a:pt x="0" y="3353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0" tIns="25400" rIns="14224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SE" sz="2000" kern="1200"/>
                <a:t>Takbelopp per fakultet</a:t>
              </a:r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6DCC072A-CBBA-EF4C-F43F-6C2BDF74B24D}"/>
                </a:ext>
              </a:extLst>
            </p:cNvPr>
            <p:cNvSpPr/>
            <p:nvPr/>
          </p:nvSpPr>
          <p:spPr>
            <a:xfrm>
              <a:off x="4572000" y="2902722"/>
              <a:ext cx="3047999" cy="335357"/>
            </a:xfrm>
            <a:custGeom>
              <a:avLst/>
              <a:gdLst>
                <a:gd name="csX0" fmla="*/ 0 w 3047999"/>
                <a:gd name="csY0" fmla="*/ 0 h 335357"/>
                <a:gd name="csX1" fmla="*/ 3047999 w 3047999"/>
                <a:gd name="csY1" fmla="*/ 0 h 335357"/>
                <a:gd name="csX2" fmla="*/ 3047999 w 3047999"/>
                <a:gd name="csY2" fmla="*/ 335357 h 335357"/>
                <a:gd name="csX3" fmla="*/ 0 w 3047999"/>
                <a:gd name="csY3" fmla="*/ 335357 h 335357"/>
                <a:gd name="csX4" fmla="*/ 0 w 3047999"/>
                <a:gd name="csY4" fmla="*/ 0 h 3353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047999" h="335357">
                  <a:moveTo>
                    <a:pt x="0" y="0"/>
                  </a:moveTo>
                  <a:lnTo>
                    <a:pt x="3047999" y="0"/>
                  </a:lnTo>
                  <a:lnTo>
                    <a:pt x="3047999" y="335357"/>
                  </a:lnTo>
                  <a:lnTo>
                    <a:pt x="0" y="3353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0" tIns="25400" rIns="14224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SE" sz="2000" kern="1200"/>
                <a:t>Ram till förvaltningen</a:t>
              </a:r>
            </a:p>
          </p:txBody>
        </p:sp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562473D1-27F5-C6AB-BE3A-FFB9C1AA307E}"/>
                </a:ext>
              </a:extLst>
            </p:cNvPr>
            <p:cNvSpPr/>
            <p:nvPr/>
          </p:nvSpPr>
          <p:spPr>
            <a:xfrm>
              <a:off x="1523999" y="1368663"/>
              <a:ext cx="6096000" cy="1121600"/>
            </a:xfrm>
            <a:custGeom>
              <a:avLst/>
              <a:gdLst>
                <a:gd name="csX0" fmla="*/ 0 w 6096000"/>
                <a:gd name="csY0" fmla="*/ 392817 h 1121598"/>
                <a:gd name="csX1" fmla="*/ 2907800 w 6096000"/>
                <a:gd name="csY1" fmla="*/ 392817 h 1121598"/>
                <a:gd name="csX2" fmla="*/ 2907800 w 6096000"/>
                <a:gd name="csY2" fmla="*/ 280400 h 1121598"/>
                <a:gd name="csX3" fmla="*/ 2767601 w 6096000"/>
                <a:gd name="csY3" fmla="*/ 280400 h 1121598"/>
                <a:gd name="csX4" fmla="*/ 3048000 w 6096000"/>
                <a:gd name="csY4" fmla="*/ 0 h 1121598"/>
                <a:gd name="csX5" fmla="*/ 3328400 w 6096000"/>
                <a:gd name="csY5" fmla="*/ 280400 h 1121598"/>
                <a:gd name="csX6" fmla="*/ 3188200 w 6096000"/>
                <a:gd name="csY6" fmla="*/ 280400 h 1121598"/>
                <a:gd name="csX7" fmla="*/ 3188200 w 6096000"/>
                <a:gd name="csY7" fmla="*/ 392817 h 1121598"/>
                <a:gd name="csX8" fmla="*/ 6096000 w 6096000"/>
                <a:gd name="csY8" fmla="*/ 392817 h 1121598"/>
                <a:gd name="csX9" fmla="*/ 6096000 w 6096000"/>
                <a:gd name="csY9" fmla="*/ 1121598 h 1121598"/>
                <a:gd name="csX10" fmla="*/ 0 w 6096000"/>
                <a:gd name="csY10" fmla="*/ 1121598 h 1121598"/>
                <a:gd name="csX11" fmla="*/ 0 w 6096000"/>
                <a:gd name="csY11" fmla="*/ 392817 h 11215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6096000" h="1121598">
                  <a:moveTo>
                    <a:pt x="6096000" y="728781"/>
                  </a:moveTo>
                  <a:lnTo>
                    <a:pt x="3188200" y="728781"/>
                  </a:lnTo>
                  <a:lnTo>
                    <a:pt x="3188200" y="841198"/>
                  </a:lnTo>
                  <a:lnTo>
                    <a:pt x="3328399" y="841198"/>
                  </a:lnTo>
                  <a:lnTo>
                    <a:pt x="3048000" y="1121597"/>
                  </a:lnTo>
                  <a:lnTo>
                    <a:pt x="2767600" y="841198"/>
                  </a:lnTo>
                  <a:lnTo>
                    <a:pt x="2907800" y="841198"/>
                  </a:lnTo>
                  <a:lnTo>
                    <a:pt x="2907800" y="728781"/>
                  </a:lnTo>
                  <a:lnTo>
                    <a:pt x="0" y="728781"/>
                  </a:lnTo>
                  <a:lnTo>
                    <a:pt x="0" y="1"/>
                  </a:lnTo>
                  <a:lnTo>
                    <a:pt x="6096000" y="1"/>
                  </a:lnTo>
                  <a:lnTo>
                    <a:pt x="6096000" y="72878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99569" rIns="99568" bIns="827486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SE" sz="1400" kern="1200"/>
                <a:t>Regeringen</a:t>
              </a:r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24B6FDEA-59F6-C756-A8FF-3EF23946ADA2}"/>
                </a:ext>
              </a:extLst>
            </p:cNvPr>
            <p:cNvSpPr/>
            <p:nvPr/>
          </p:nvSpPr>
          <p:spPr>
            <a:xfrm>
              <a:off x="1524000" y="1792062"/>
              <a:ext cx="3047999" cy="335357"/>
            </a:xfrm>
            <a:custGeom>
              <a:avLst/>
              <a:gdLst>
                <a:gd name="csX0" fmla="*/ 0 w 3047999"/>
                <a:gd name="csY0" fmla="*/ 0 h 335357"/>
                <a:gd name="csX1" fmla="*/ 3047999 w 3047999"/>
                <a:gd name="csY1" fmla="*/ 0 h 335357"/>
                <a:gd name="csX2" fmla="*/ 3047999 w 3047999"/>
                <a:gd name="csY2" fmla="*/ 335357 h 335357"/>
                <a:gd name="csX3" fmla="*/ 0 w 3047999"/>
                <a:gd name="csY3" fmla="*/ 335357 h 335357"/>
                <a:gd name="csX4" fmla="*/ 0 w 3047999"/>
                <a:gd name="csY4" fmla="*/ 0 h 3353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047999" h="335357">
                  <a:moveTo>
                    <a:pt x="0" y="0"/>
                  </a:moveTo>
                  <a:lnTo>
                    <a:pt x="3047999" y="0"/>
                  </a:lnTo>
                  <a:lnTo>
                    <a:pt x="3047999" y="335357"/>
                  </a:lnTo>
                  <a:lnTo>
                    <a:pt x="0" y="3353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0" tIns="25400" rIns="14224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SE" sz="2000" kern="1200"/>
                <a:t>Budgetproposition </a:t>
              </a:r>
            </a:p>
          </p:txBody>
        </p:sp>
        <p:sp>
          <p:nvSpPr>
            <p:cNvPr id="16" name="Frihandsfigur: Form 15">
              <a:extLst>
                <a:ext uri="{FF2B5EF4-FFF2-40B4-BE49-F238E27FC236}">
                  <a16:creationId xmlns:a16="http://schemas.microsoft.com/office/drawing/2014/main" id="{50EBECF3-64E4-F53E-9E43-D50AA3203750}"/>
                </a:ext>
              </a:extLst>
            </p:cNvPr>
            <p:cNvSpPr/>
            <p:nvPr/>
          </p:nvSpPr>
          <p:spPr>
            <a:xfrm>
              <a:off x="4572000" y="1792062"/>
              <a:ext cx="3047999" cy="335357"/>
            </a:xfrm>
            <a:custGeom>
              <a:avLst/>
              <a:gdLst>
                <a:gd name="csX0" fmla="*/ 0 w 3047999"/>
                <a:gd name="csY0" fmla="*/ 0 h 335357"/>
                <a:gd name="csX1" fmla="*/ 3047999 w 3047999"/>
                <a:gd name="csY1" fmla="*/ 0 h 335357"/>
                <a:gd name="csX2" fmla="*/ 3047999 w 3047999"/>
                <a:gd name="csY2" fmla="*/ 335357 h 335357"/>
                <a:gd name="csX3" fmla="*/ 0 w 3047999"/>
                <a:gd name="csY3" fmla="*/ 335357 h 335357"/>
                <a:gd name="csX4" fmla="*/ 0 w 3047999"/>
                <a:gd name="csY4" fmla="*/ 0 h 3353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047999" h="335357">
                  <a:moveTo>
                    <a:pt x="0" y="0"/>
                  </a:moveTo>
                  <a:lnTo>
                    <a:pt x="3047999" y="0"/>
                  </a:lnTo>
                  <a:lnTo>
                    <a:pt x="3047999" y="335357"/>
                  </a:lnTo>
                  <a:lnTo>
                    <a:pt x="0" y="3353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0" tIns="25400" rIns="14224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SE" sz="2000" kern="1200"/>
                <a:t>Regleringsbrev </a:t>
              </a:r>
            </a:p>
          </p:txBody>
        </p:sp>
      </p:grp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7FB03A78-CBB4-0F32-CA78-B575E980A6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8319175"/>
              </p:ext>
            </p:extLst>
          </p:nvPr>
        </p:nvGraphicFramePr>
        <p:xfrm>
          <a:off x="1013729" y="3355480"/>
          <a:ext cx="6898824" cy="3044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ruta 2">
            <a:extLst>
              <a:ext uri="{FF2B5EF4-FFF2-40B4-BE49-F238E27FC236}">
                <a16:creationId xmlns:a16="http://schemas.microsoft.com/office/drawing/2014/main" id="{7DF91ECB-36FA-84A9-972F-9D3C3CB8A5F0}"/>
              </a:ext>
            </a:extLst>
          </p:cNvPr>
          <p:cNvSpPr txBox="1"/>
          <p:nvPr/>
        </p:nvSpPr>
        <p:spPr>
          <a:xfrm>
            <a:off x="108382" y="3441289"/>
            <a:ext cx="1810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Fakultetsnämnd</a:t>
            </a:r>
          </a:p>
        </p:txBody>
      </p:sp>
    </p:spTree>
    <p:extLst>
      <p:ext uri="{BB962C8B-B14F-4D97-AF65-F5344CB8AC3E}">
        <p14:creationId xmlns:p14="http://schemas.microsoft.com/office/powerpoint/2010/main" val="268905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A35671-1E44-8B1C-D269-82AB31912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00" y="542426"/>
            <a:ext cx="7912894" cy="652145"/>
          </a:xfrm>
        </p:spPr>
        <p:txBody>
          <a:bodyPr/>
          <a:lstStyle/>
          <a:p>
            <a:r>
              <a:rPr lang="sv-SE"/>
              <a:t>Besparing Förvaltning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42266B-F6FD-F0D1-75D4-315CAE4FA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00" y="1324948"/>
            <a:ext cx="7912894" cy="4749146"/>
          </a:xfrm>
        </p:spPr>
        <p:txBody>
          <a:bodyPr/>
          <a:lstStyle/>
          <a:p>
            <a:r>
              <a:rPr lang="sv-SE" b="1"/>
              <a:t>Utgångspunkt</a:t>
            </a:r>
            <a:r>
              <a:rPr lang="sv-SE"/>
              <a:t> för beräkning om besparing uppnås eller ej? </a:t>
            </a:r>
          </a:p>
          <a:p>
            <a:r>
              <a:rPr lang="sv-SE"/>
              <a:t>Regleras mellan åren?</a:t>
            </a:r>
          </a:p>
          <a:p>
            <a:r>
              <a:rPr lang="sv-SE"/>
              <a:t>Volymminskning trots prisökningar? </a:t>
            </a:r>
          </a:p>
          <a:p>
            <a:r>
              <a:rPr lang="sv-SE"/>
              <a:t>Ta fram </a:t>
            </a:r>
            <a:r>
              <a:rPr lang="sv-SE" b="1"/>
              <a:t>besparingsaktiviteter</a:t>
            </a:r>
            <a:r>
              <a:rPr lang="sv-SE"/>
              <a:t> som går att följa upp</a:t>
            </a:r>
          </a:p>
          <a:p>
            <a:endParaRPr lang="sv-SE"/>
          </a:p>
          <a:p>
            <a:endParaRPr lang="sv-SE"/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E9ADC505-3EB1-CF2E-A270-654410EFA9BB}"/>
              </a:ext>
            </a:extLst>
          </p:cNvPr>
          <p:cNvGraphicFramePr>
            <a:graphicFrameLocks noGrp="1"/>
          </p:cNvGraphicFramePr>
          <p:nvPr/>
        </p:nvGraphicFramePr>
        <p:xfrm>
          <a:off x="814809" y="3578786"/>
          <a:ext cx="6311899" cy="2272665"/>
        </p:xfrm>
        <a:graphic>
          <a:graphicData uri="http://schemas.openxmlformats.org/drawingml/2006/table">
            <a:tbl>
              <a:tblPr/>
              <a:tblGrid>
                <a:gridCol w="2903918">
                  <a:extLst>
                    <a:ext uri="{9D8B030D-6E8A-4147-A177-3AD203B41FA5}">
                      <a16:colId xmlns:a16="http://schemas.microsoft.com/office/drawing/2014/main" val="3038913506"/>
                    </a:ext>
                  </a:extLst>
                </a:gridCol>
                <a:gridCol w="827426">
                  <a:extLst>
                    <a:ext uri="{9D8B030D-6E8A-4147-A177-3AD203B41FA5}">
                      <a16:colId xmlns:a16="http://schemas.microsoft.com/office/drawing/2014/main" val="3211878337"/>
                    </a:ext>
                  </a:extLst>
                </a:gridCol>
                <a:gridCol w="925703">
                  <a:extLst>
                    <a:ext uri="{9D8B030D-6E8A-4147-A177-3AD203B41FA5}">
                      <a16:colId xmlns:a16="http://schemas.microsoft.com/office/drawing/2014/main" val="2570837114"/>
                    </a:ext>
                  </a:extLst>
                </a:gridCol>
                <a:gridCol w="827426">
                  <a:extLst>
                    <a:ext uri="{9D8B030D-6E8A-4147-A177-3AD203B41FA5}">
                      <a16:colId xmlns:a16="http://schemas.microsoft.com/office/drawing/2014/main" val="2965278267"/>
                    </a:ext>
                  </a:extLst>
                </a:gridCol>
                <a:gridCol w="827426">
                  <a:extLst>
                    <a:ext uri="{9D8B030D-6E8A-4147-A177-3AD203B41FA5}">
                      <a16:colId xmlns:a16="http://schemas.microsoft.com/office/drawing/2014/main" val="124856427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63434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Beslutad ram fg år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296 111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288 133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274 014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464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PLO-uppräkning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4 027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Prel 1,36%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915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PLO-uppräkning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3 371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Prel 1,17%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97913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PLO-uppräkning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3 206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Prel 1,17%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02047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Uppräknad ram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300 138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291 504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277 219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155939"/>
                  </a:ext>
                </a:extLst>
              </a:tr>
              <a:tr h="22161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Neddragning ram ÅR 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-12 006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9372523"/>
                  </a:ext>
                </a:extLst>
              </a:tr>
              <a:tr h="22161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Neddragning ram ÅR 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-17 490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1995162"/>
                  </a:ext>
                </a:extLst>
              </a:tr>
              <a:tr h="22161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Neddragning ram ÅR 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-8 317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8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-3%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7739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Prel ram resp. års pris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288 133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274 014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268 903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6869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Prel ram 2027 års pris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288 133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270 845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265 793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7429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641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250" y="4306546"/>
            <a:ext cx="254474" cy="121454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>
            <a:off x="3995250" y="4306546"/>
            <a:ext cx="331950" cy="1214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3" name="Platshållare för innehåll 12">
            <a:extLst>
              <a:ext uri="{FF2B5EF4-FFF2-40B4-BE49-F238E27FC236}">
                <a16:creationId xmlns:a16="http://schemas.microsoft.com/office/drawing/2014/main" id="{0489EF67-ECE2-4283-94CA-73CD7050A4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9008" y="1104807"/>
            <a:ext cx="8088653" cy="5187660"/>
          </a:xfrm>
          <a:prstGeom prst="rect">
            <a:avLst/>
          </a:prstGeom>
        </p:spPr>
      </p:pic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168EDD2F-223D-D952-0190-414A8400DC7A}"/>
              </a:ext>
            </a:extLst>
          </p:cNvPr>
          <p:cNvSpPr/>
          <p:nvPr/>
        </p:nvSpPr>
        <p:spPr>
          <a:xfrm>
            <a:off x="629100" y="1968759"/>
            <a:ext cx="2496655" cy="211804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EFAC8DFF-A0E5-FB04-3755-387ECD14EE74}"/>
              </a:ext>
            </a:extLst>
          </p:cNvPr>
          <p:cNvSpPr/>
          <p:nvPr/>
        </p:nvSpPr>
        <p:spPr>
          <a:xfrm>
            <a:off x="3438446" y="1968759"/>
            <a:ext cx="2289779" cy="211804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2C1C08A2-F96B-2CDE-D075-6299359D44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5755" y="4117121"/>
            <a:ext cx="2969517" cy="18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25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6592" y="1253182"/>
            <a:ext cx="7912894" cy="652145"/>
          </a:xfrm>
        </p:spPr>
        <p:txBody>
          <a:bodyPr/>
          <a:lstStyle/>
          <a:p>
            <a:r>
              <a:rPr lang="sv-SE" sz="2400"/>
              <a:t>Budgetunderlag:</a:t>
            </a:r>
            <a:endParaRPr lang="sv-SE" sz="1050" b="0">
              <a:solidFill>
                <a:srgbClr val="FF000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36592" y="1905327"/>
            <a:ext cx="8507408" cy="5893613"/>
          </a:xfrm>
        </p:spPr>
        <p:txBody>
          <a:bodyPr/>
          <a:lstStyle/>
          <a:p>
            <a:r>
              <a:rPr lang="sv-SE" b="1">
                <a:solidFill>
                  <a:srgbClr val="0070C0"/>
                </a:solidFill>
              </a:rPr>
              <a:t>Budgetanvisningar 	</a:t>
            </a:r>
            <a:r>
              <a:rPr lang="sv-SE" sz="1600">
                <a:solidFill>
                  <a:srgbClr val="0070C0"/>
                </a:solidFill>
              </a:rPr>
              <a:t>– redovisningsmodeller samt ”att tänka på” i budget/prognos</a:t>
            </a:r>
          </a:p>
          <a:p>
            <a:r>
              <a:rPr lang="sv-SE" b="1">
                <a:solidFill>
                  <a:srgbClr val="0070C0"/>
                </a:solidFill>
              </a:rPr>
              <a:t>Budgetbilagor:	</a:t>
            </a:r>
            <a:r>
              <a:rPr lang="sv-SE" sz="1600">
                <a:solidFill>
                  <a:srgbClr val="0070C0"/>
                </a:solidFill>
              </a:rPr>
              <a:t>- tidplan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600">
                <a:solidFill>
                  <a:srgbClr val="0070C0"/>
                </a:solidFill>
              </a:rPr>
              <a:t>			- budgetvärden (inlagda Hypergene):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600">
                <a:solidFill>
                  <a:srgbClr val="0070C0"/>
                </a:solidFill>
              </a:rPr>
              <a:t>			  </a:t>
            </a:r>
            <a:r>
              <a:rPr lang="sv-SE" sz="1100">
                <a:solidFill>
                  <a:srgbClr val="0070C0"/>
                </a:solidFill>
              </a:rPr>
              <a:t>LKP, löneökning%, OH%, kontors%, lokaler, anslagsramar, ramar stödverksamhet</a:t>
            </a:r>
            <a:endParaRPr lang="sv-SE" sz="160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1600">
                <a:solidFill>
                  <a:srgbClr val="0070C0"/>
                </a:solidFill>
              </a:rPr>
              <a:t>			- budgetkonton samt gällande 9-konton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600">
                <a:solidFill>
                  <a:srgbClr val="0070C0"/>
                </a:solidFill>
              </a:rPr>
              <a:t>			- avstämningslista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600">
                <a:solidFill>
                  <a:srgbClr val="0070C0"/>
                </a:solidFill>
              </a:rPr>
              <a:t>			- revideringar framgår i Bilagornas 1:a flik</a:t>
            </a:r>
          </a:p>
          <a:p>
            <a:pPr marL="0" indent="0">
              <a:spcBef>
                <a:spcPts val="0"/>
              </a:spcBef>
              <a:buNone/>
            </a:pPr>
            <a:endParaRPr lang="sv-SE" sz="1600">
              <a:solidFill>
                <a:srgbClr val="0070C0"/>
              </a:solidFill>
            </a:endParaRPr>
          </a:p>
          <a:p>
            <a:r>
              <a:rPr lang="sv-SE" b="1">
                <a:solidFill>
                  <a:srgbClr val="0070C0"/>
                </a:solidFill>
              </a:rPr>
              <a:t>Tjänsteplaneringar från </a:t>
            </a:r>
            <a:r>
              <a:rPr lang="sv-SE" b="1" err="1">
                <a:solidFill>
                  <a:srgbClr val="0070C0"/>
                </a:solidFill>
              </a:rPr>
              <a:t>Retendo</a:t>
            </a:r>
            <a:endParaRPr lang="sv-SE" b="1">
              <a:solidFill>
                <a:srgbClr val="0070C0"/>
              </a:solidFill>
            </a:endParaRPr>
          </a:p>
          <a:p>
            <a:r>
              <a:rPr lang="sv-SE" b="1">
                <a:solidFill>
                  <a:srgbClr val="0070C0"/>
                </a:solidFill>
              </a:rPr>
              <a:t>Verksamhetsunderlag grundutbildning, forskning, projekt etc.</a:t>
            </a:r>
          </a:p>
          <a:p>
            <a:pPr marL="0" indent="0">
              <a:buNone/>
            </a:pPr>
            <a:endParaRPr lang="sv-SE" b="1"/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41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00790" y="440499"/>
            <a:ext cx="7912894" cy="652145"/>
          </a:xfrm>
        </p:spPr>
        <p:txBody>
          <a:bodyPr/>
          <a:lstStyle/>
          <a:p>
            <a:r>
              <a:rPr lang="sv-SE"/>
              <a:t>Generella budgetvärden 2027 </a:t>
            </a:r>
            <a:r>
              <a:rPr lang="sv-SE" sz="1600" b="0"/>
              <a:t>(bilaga 2,3,9)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77715" y="960055"/>
            <a:ext cx="9271672" cy="545744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sv-SE" sz="1800" b="1">
                <a:solidFill>
                  <a:srgbClr val="0070C0"/>
                </a:solidFill>
              </a:rPr>
              <a:t>LKP: </a:t>
            </a:r>
            <a:r>
              <a:rPr lang="sv-SE" sz="1800">
                <a:solidFill>
                  <a:srgbClr val="0070C0"/>
                </a:solidFill>
              </a:rPr>
              <a:t>				</a:t>
            </a:r>
            <a:r>
              <a:rPr lang="sv-SE" sz="1800"/>
              <a:t>60,97</a:t>
            </a:r>
            <a:r>
              <a:rPr lang="sv-SE" sz="1800" b="1"/>
              <a:t>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 b="1" i="1">
                <a:solidFill>
                  <a:srgbClr val="0070C0"/>
                </a:solidFill>
              </a:rPr>
              <a:t>LKP per år i Hypergene</a:t>
            </a:r>
          </a:p>
          <a:p>
            <a:pPr marL="0" indent="0">
              <a:buNone/>
            </a:pPr>
            <a:r>
              <a:rPr lang="sv-SE" sz="1800" b="1">
                <a:solidFill>
                  <a:srgbClr val="0070C0"/>
                </a:solidFill>
              </a:rPr>
              <a:t>Budgetvärde löneökning:</a:t>
            </a:r>
            <a:r>
              <a:rPr lang="sv-SE" sz="1800">
                <a:solidFill>
                  <a:srgbClr val="0070C0"/>
                </a:solidFill>
              </a:rPr>
              <a:t>	</a:t>
            </a:r>
            <a:r>
              <a:rPr lang="sv-SE" sz="1800" b="1"/>
              <a:t>3,2%</a:t>
            </a:r>
            <a:r>
              <a:rPr lang="sv-SE" sz="1800"/>
              <a:t>	261001-270930	</a:t>
            </a:r>
            <a:endParaRPr lang="sv-SE" sz="1800"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1400" b="1" i="1">
                <a:solidFill>
                  <a:srgbClr val="0070C0"/>
                </a:solidFill>
              </a:rPr>
              <a:t>Inklusive löneglidning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800"/>
              <a:t>				</a:t>
            </a:r>
            <a:r>
              <a:rPr lang="sv-SE" sz="1800" b="1"/>
              <a:t>3,0% </a:t>
            </a:r>
            <a:r>
              <a:rPr lang="sv-SE" sz="1800"/>
              <a:t>	271001-280930</a:t>
            </a:r>
          </a:p>
          <a:p>
            <a:pPr marL="0" indent="0">
              <a:spcBef>
                <a:spcPts val="0"/>
              </a:spcBef>
              <a:buNone/>
            </a:pPr>
            <a:endParaRPr lang="sv-SE" sz="1800"/>
          </a:p>
          <a:p>
            <a:pPr marL="0" indent="0">
              <a:spcBef>
                <a:spcPts val="600"/>
              </a:spcBef>
              <a:buNone/>
            </a:pPr>
            <a:r>
              <a:rPr lang="sv-SE" sz="1800" b="1">
                <a:solidFill>
                  <a:srgbClr val="0070C0"/>
                </a:solidFill>
              </a:rPr>
              <a:t>Kontorsprocent:	</a:t>
            </a:r>
            <a:r>
              <a:rPr lang="sv-SE" sz="1800">
                <a:solidFill>
                  <a:srgbClr val="0070C0"/>
                </a:solidFill>
              </a:rPr>
              <a:t>		</a:t>
            </a:r>
            <a:r>
              <a:rPr lang="sv-SE" sz="1800"/>
              <a:t>2026 års kontorsprocent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800">
                <a:solidFill>
                  <a:srgbClr val="FF0000"/>
                </a:solidFill>
              </a:rPr>
              <a:t>				</a:t>
            </a:r>
            <a:r>
              <a:rPr lang="sv-SE" sz="1200">
                <a:solidFill>
                  <a:srgbClr val="0070C0"/>
                </a:solidFill>
              </a:rPr>
              <a:t>Slutliga värden tas fram efter budget för bokföring och prognos</a:t>
            </a:r>
          </a:p>
          <a:p>
            <a:pPr marL="0" indent="0">
              <a:buNone/>
            </a:pPr>
            <a:r>
              <a:rPr lang="sv-SE" sz="1800" b="1">
                <a:solidFill>
                  <a:srgbClr val="0070C0"/>
                </a:solidFill>
              </a:rPr>
              <a:t>OH-procent:	</a:t>
            </a:r>
            <a:r>
              <a:rPr lang="sv-SE" sz="1800">
                <a:solidFill>
                  <a:srgbClr val="0070C0"/>
                </a:solidFill>
              </a:rPr>
              <a:t>		</a:t>
            </a:r>
            <a:r>
              <a:rPr lang="sv-SE" sz="1800"/>
              <a:t>Snitt OH-procent baserat på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sz="1800"/>
              <a:t>				utfall 2022-2025</a:t>
            </a:r>
          </a:p>
          <a:p>
            <a:pPr marL="0" indent="0">
              <a:buNone/>
            </a:pPr>
            <a:r>
              <a:rPr lang="sv-SE" sz="1800" b="1">
                <a:solidFill>
                  <a:srgbClr val="0070C0"/>
                </a:solidFill>
              </a:rPr>
              <a:t>Belopp investering o datorkostnad: </a:t>
            </a:r>
            <a:r>
              <a:rPr lang="sv-SE" sz="1800"/>
              <a:t>Se avsnitt 10.1, 11.3</a:t>
            </a:r>
            <a:endParaRPr lang="sv-SE" sz="1800" b="1">
              <a:solidFill>
                <a:srgbClr val="0070C0"/>
              </a:solidFill>
            </a:endParaRPr>
          </a:p>
          <a:p>
            <a:pPr marL="0" indent="0">
              <a:spcBef>
                <a:spcPts val="3000"/>
              </a:spcBef>
              <a:buNone/>
            </a:pPr>
            <a:r>
              <a:rPr lang="sv-SE" sz="1800" b="1">
                <a:solidFill>
                  <a:schemeClr val="accent1">
                    <a:lumMod val="20000"/>
                    <a:lumOff val="80000"/>
                  </a:schemeClr>
                </a:solidFill>
              </a:rPr>
              <a:t>Stödverksamhet: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800">
                <a:solidFill>
                  <a:schemeClr val="accent1">
                    <a:lumMod val="20000"/>
                    <a:lumOff val="80000"/>
                  </a:schemeClr>
                </a:solidFill>
              </a:rPr>
              <a:t>Schablontrigger 101/102/200: </a:t>
            </a:r>
            <a:r>
              <a:rPr lang="sv-SE" sz="1800" b="1">
                <a:solidFill>
                  <a:srgbClr val="0070C0"/>
                </a:solidFill>
              </a:rPr>
              <a:t>	</a:t>
            </a:r>
            <a:r>
              <a:rPr lang="sv-SE" sz="1600">
                <a:solidFill>
                  <a:schemeClr val="bg1">
                    <a:lumMod val="85000"/>
                  </a:schemeClr>
                </a:solidFill>
              </a:rPr>
              <a:t>Beräknas på utfall flera år + prognos innevarande</a:t>
            </a:r>
            <a:endParaRPr lang="sv-SE" sz="1600">
              <a:solidFill>
                <a:schemeClr val="bg1">
                  <a:lumMod val="85000"/>
                </a:schemeClr>
              </a:solidFill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1600">
                <a:solidFill>
                  <a:schemeClr val="bg1">
                    <a:lumMod val="85000"/>
                  </a:schemeClr>
                </a:solidFill>
              </a:rPr>
              <a:t>			         	Slutliga % i budget/prognos/bokföring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800">
                <a:solidFill>
                  <a:schemeClr val="accent1">
                    <a:lumMod val="20000"/>
                    <a:lumOff val="80000"/>
                  </a:schemeClr>
                </a:solidFill>
              </a:rPr>
              <a:t>FÖRV-avgift per fakultet:	</a:t>
            </a:r>
            <a:r>
              <a:rPr lang="sv-SE" sz="1800">
                <a:solidFill>
                  <a:srgbClr val="0070C0"/>
                </a:solidFill>
              </a:rPr>
              <a:t>	</a:t>
            </a:r>
            <a:r>
              <a:rPr lang="sv-SE" sz="1600">
                <a:solidFill>
                  <a:schemeClr val="bg1">
                    <a:lumMod val="85000"/>
                  </a:schemeClr>
                </a:solidFill>
              </a:rPr>
              <a:t>Inledande budgetvärde = 2026 års prognos </a:t>
            </a:r>
            <a:endParaRPr lang="sv-SE" sz="1600">
              <a:solidFill>
                <a:schemeClr val="bg1">
                  <a:lumMod val="85000"/>
                </a:schemeClr>
              </a:solidFill>
              <a:cs typeface="Arial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sv-SE" sz="1600">
                <a:solidFill>
                  <a:schemeClr val="bg1">
                    <a:lumMod val="85000"/>
                  </a:schemeClr>
                </a:solidFill>
              </a:rPr>
              <a:t>				Slutlig budgetkostnad i slutet av process</a:t>
            </a:r>
          </a:p>
          <a:p>
            <a:pPr marL="0" indent="0">
              <a:spcBef>
                <a:spcPts val="0"/>
              </a:spcBef>
              <a:buNone/>
            </a:pPr>
            <a:endParaRPr lang="sv-SE" sz="1800" b="1">
              <a:solidFill>
                <a:srgbClr val="0070C0"/>
              </a:solidFill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01A2759-63BD-EFC8-8246-B05ADEE49DC1}"/>
              </a:ext>
            </a:extLst>
          </p:cNvPr>
          <p:cNvSpPr txBox="1"/>
          <p:nvPr/>
        </p:nvSpPr>
        <p:spPr>
          <a:xfrm>
            <a:off x="7209401" y="1753230"/>
            <a:ext cx="1632317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1400" b="1"/>
              <a:t>Helårseffekt 2027 = 3,97%</a:t>
            </a:r>
            <a:endParaRPr lang="sv-SE" sz="1400" b="1">
              <a:cs typeface="Arial"/>
            </a:endParaRP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EB4503DB-CE30-B1AB-0457-5CEDEE8BDCDD}"/>
              </a:ext>
            </a:extLst>
          </p:cNvPr>
          <p:cNvSpPr/>
          <p:nvPr/>
        </p:nvSpPr>
        <p:spPr>
          <a:xfrm>
            <a:off x="6989732" y="1671509"/>
            <a:ext cx="226785" cy="68942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08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28108" y="1407822"/>
            <a:ext cx="7912894" cy="652145"/>
          </a:xfrm>
        </p:spPr>
        <p:txBody>
          <a:bodyPr/>
          <a:lstStyle/>
          <a:p>
            <a:r>
              <a:rPr lang="sv-SE"/>
              <a:t>Lokalkostnader </a:t>
            </a:r>
            <a:r>
              <a:rPr lang="sv-SE" b="0"/>
              <a:t>(bil 3a)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28108" y="2059967"/>
            <a:ext cx="8514900" cy="4987342"/>
          </a:xfrm>
        </p:spPr>
        <p:txBody>
          <a:bodyPr/>
          <a:lstStyle/>
          <a:p>
            <a:r>
              <a:rPr lang="sv-SE" b="1">
                <a:solidFill>
                  <a:srgbClr val="0070C0"/>
                </a:solidFill>
              </a:rPr>
              <a:t>Underlag från FAS kommer senast 25/9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/>
              <a:t>    </a:t>
            </a:r>
            <a:r>
              <a:rPr lang="sv-SE" sz="1400"/>
              <a:t>- </a:t>
            </a:r>
            <a:r>
              <a:rPr lang="sv-SE" sz="1400">
                <a:solidFill>
                  <a:srgbClr val="0070C0"/>
                </a:solidFill>
              </a:rPr>
              <a:t>Lokalbeloppen (riktmärket) per </a:t>
            </a:r>
            <a:r>
              <a:rPr lang="sv-SE" sz="1400" err="1">
                <a:solidFill>
                  <a:srgbClr val="0070C0"/>
                </a:solidFill>
              </a:rPr>
              <a:t>avd</a:t>
            </a:r>
            <a:r>
              <a:rPr lang="sv-SE" sz="1400">
                <a:solidFill>
                  <a:srgbClr val="0070C0"/>
                </a:solidFill>
              </a:rPr>
              <a:t>/</a:t>
            </a:r>
            <a:r>
              <a:rPr lang="sv-SE" sz="1400" err="1">
                <a:solidFill>
                  <a:srgbClr val="0070C0"/>
                </a:solidFill>
              </a:rPr>
              <a:t>inst</a:t>
            </a:r>
            <a:r>
              <a:rPr lang="sv-SE" sz="1400">
                <a:solidFill>
                  <a:srgbClr val="0070C0"/>
                </a:solidFill>
              </a:rPr>
              <a:t> i Hypergene är </a:t>
            </a:r>
            <a:r>
              <a:rPr lang="sv-SE" sz="1400" err="1">
                <a:solidFill>
                  <a:srgbClr val="0070C0"/>
                </a:solidFill>
              </a:rPr>
              <a:t>fn</a:t>
            </a:r>
            <a:r>
              <a:rPr lang="sv-SE" sz="1400">
                <a:solidFill>
                  <a:srgbClr val="0070C0"/>
                </a:solidFill>
              </a:rPr>
              <a:t> 2026 års och kommer uppdateras</a:t>
            </a:r>
            <a:endParaRPr lang="sv-SE" sz="1400"/>
          </a:p>
          <a:p>
            <a:pPr marL="0" indent="0">
              <a:spcBef>
                <a:spcPts val="600"/>
              </a:spcBef>
              <a:buNone/>
            </a:pPr>
            <a:r>
              <a:rPr lang="sv-SE" sz="1400">
                <a:solidFill>
                  <a:srgbClr val="0070C0"/>
                </a:solidFill>
              </a:rPr>
              <a:t>     - Anvisningar kap 9 </a:t>
            </a:r>
            <a:r>
              <a:rPr lang="sv-SE" sz="1400"/>
              <a:t>kommer uppdateras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sz="1400"/>
              <a:t>      - </a:t>
            </a:r>
            <a:r>
              <a:rPr lang="sv-SE" sz="1400">
                <a:solidFill>
                  <a:srgbClr val="0070C0"/>
                </a:solidFill>
              </a:rPr>
              <a:t>Bilaga 3a </a:t>
            </a:r>
            <a:r>
              <a:rPr lang="sv-SE" sz="1400"/>
              <a:t>uppdateras </a:t>
            </a:r>
          </a:p>
          <a:p>
            <a:pPr marL="0" indent="0">
              <a:spcBef>
                <a:spcPts val="600"/>
              </a:spcBef>
              <a:buNone/>
            </a:pPr>
            <a:endParaRPr lang="sv-SE" sz="1400"/>
          </a:p>
          <a:p>
            <a:r>
              <a:rPr lang="sv-SE" b="1">
                <a:solidFill>
                  <a:srgbClr val="0070C0"/>
                </a:solidFill>
              </a:rPr>
              <a:t>Specifikation till lokalfilen </a:t>
            </a:r>
            <a:r>
              <a:rPr lang="sv-SE">
                <a:solidFill>
                  <a:srgbClr val="0070C0"/>
                </a:solidFill>
              </a:rPr>
              <a:t>(lokaldatabas) från FAS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sz="1400"/>
              <a:t>     mailas efter förfrågan</a:t>
            </a:r>
            <a:endParaRPr lang="sv-SE" b="1"/>
          </a:p>
          <a:p>
            <a:pPr marL="0" indent="0">
              <a:spcBef>
                <a:spcPts val="600"/>
              </a:spcBef>
              <a:buNone/>
            </a:pPr>
            <a:endParaRPr lang="sv-SE" b="1"/>
          </a:p>
          <a:p>
            <a:pPr>
              <a:spcBef>
                <a:spcPts val="600"/>
              </a:spcBef>
            </a:pPr>
            <a:r>
              <a:rPr lang="sv-SE" b="1" err="1">
                <a:solidFill>
                  <a:srgbClr val="0070C0"/>
                </a:solidFill>
              </a:rPr>
              <a:t>Förvaltningsekonom</a:t>
            </a:r>
            <a:r>
              <a:rPr lang="sv-SE" b="1">
                <a:solidFill>
                  <a:srgbClr val="0070C0"/>
                </a:solidFill>
              </a:rPr>
              <a:t> och </a:t>
            </a:r>
            <a:r>
              <a:rPr lang="sv-SE" b="1" err="1">
                <a:solidFill>
                  <a:srgbClr val="0070C0"/>
                </a:solidFill>
              </a:rPr>
              <a:t>faktultetsekonomer</a:t>
            </a:r>
            <a:r>
              <a:rPr lang="sv-SE" b="1"/>
              <a:t> </a:t>
            </a:r>
            <a:r>
              <a:rPr lang="sv-SE"/>
              <a:t>avstämmer total lokalkostnad FÖR, HUV, NMT</a:t>
            </a:r>
          </a:p>
        </p:txBody>
      </p:sp>
    </p:spTree>
    <p:extLst>
      <p:ext uri="{BB962C8B-B14F-4D97-AF65-F5344CB8AC3E}">
        <p14:creationId xmlns:p14="http://schemas.microsoft.com/office/powerpoint/2010/main" val="221344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8061" y="320978"/>
            <a:ext cx="8067877" cy="621971"/>
          </a:xfrm>
        </p:spPr>
        <p:txBody>
          <a:bodyPr/>
          <a:lstStyle/>
          <a:p>
            <a:r>
              <a:rPr lang="da-DK"/>
              <a:t>Agenda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38061" y="942949"/>
            <a:ext cx="8522649" cy="5192756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ts val="0"/>
              </a:spcBef>
            </a:pPr>
            <a:r>
              <a:rPr lang="da-DK" sz="1700" b="1">
                <a:solidFill>
                  <a:srgbClr val="0070C0"/>
                </a:solidFill>
              </a:rPr>
              <a:t>Styrmodell Mittuniversitetet </a:t>
            </a:r>
            <a:br>
              <a:rPr lang="da-DK" sz="1700" b="1"/>
            </a:br>
            <a:endParaRPr lang="da-DK" sz="1700" b="1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r>
              <a:rPr lang="da-DK" sz="1700" b="1">
                <a:solidFill>
                  <a:srgbClr val="0070C0"/>
                </a:solidFill>
              </a:rPr>
              <a:t>Budget 2027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a-DK" sz="1700">
                <a:solidFill>
                  <a:srgbClr val="0070C0"/>
                </a:solidFill>
              </a:rPr>
              <a:t>    	</a:t>
            </a:r>
            <a:r>
              <a:rPr lang="da-DK" sz="1700"/>
              <a:t>Tidplan</a:t>
            </a:r>
            <a:br>
              <a:rPr lang="da-DK" sz="1700"/>
            </a:br>
            <a:r>
              <a:rPr lang="da-DK" sz="1700">
                <a:solidFill>
                  <a:srgbClr val="0070C0"/>
                </a:solidFill>
              </a:rPr>
              <a:t>	</a:t>
            </a:r>
            <a:r>
              <a:rPr lang="da-DK" sz="1700"/>
              <a:t>Nyheter och organisationsförändringar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a-DK" sz="1700"/>
              <a:t>	Generella budgetvärden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a-DK" sz="1700" b="1">
                <a:solidFill>
                  <a:srgbClr val="0070C0"/>
                </a:solidFill>
              </a:rPr>
              <a:t>	</a:t>
            </a:r>
            <a:r>
              <a:rPr lang="da-DK" sz="1700"/>
              <a:t>Förenkla budgetering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a-DK" sz="1700"/>
              <a:t>	Hypergene – status indata budget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700" b="1">
                <a:solidFill>
                  <a:srgbClr val="0070C0"/>
                </a:solidFill>
              </a:rPr>
              <a:t>Reviderad OH-modell från 2027</a:t>
            </a:r>
            <a:br>
              <a:rPr lang="da-DK" sz="1700" b="1"/>
            </a:br>
            <a:endParaRPr lang="da-DK" sz="1700" b="1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r>
              <a:rPr lang="da-DK" sz="1700" b="1">
                <a:solidFill>
                  <a:srgbClr val="0070C0"/>
                </a:solidFill>
              </a:rPr>
              <a:t>Mer detaljerad budgetgenomgång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a-DK" sz="1700">
                <a:solidFill>
                  <a:srgbClr val="0070C0"/>
                </a:solidFill>
              </a:rPr>
              <a:t>    	</a:t>
            </a:r>
            <a:r>
              <a:rPr lang="da-DK" sz="1700"/>
              <a:t>Medskick i powerpoint (går ej igenom bilder)</a:t>
            </a:r>
            <a:r>
              <a:rPr lang="da-DK" sz="1700" b="1">
                <a:solidFill>
                  <a:srgbClr val="0070C0"/>
                </a:solidFill>
              </a:rPr>
              <a:t>		</a:t>
            </a:r>
            <a:r>
              <a:rPr lang="da-DK" sz="1700" b="1"/>
              <a:t> </a:t>
            </a:r>
            <a:r>
              <a:rPr lang="da-DK"/>
              <a:t>	</a:t>
            </a:r>
            <a:endParaRPr lang="da-DK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48796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38F97C-F878-45F0-9A02-DCBEE11E9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553" y="1236001"/>
            <a:ext cx="7912894" cy="652145"/>
          </a:xfrm>
        </p:spPr>
        <p:txBody>
          <a:bodyPr/>
          <a:lstStyle/>
          <a:p>
            <a:r>
              <a:rPr lang="sv-SE"/>
              <a:t>Beräkningsmodell kontorsprocent för redovisning 2027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6ACEE1-F350-44B1-BDAE-7500FA0E3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553" y="1888146"/>
            <a:ext cx="7912894" cy="3836963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sv-SE">
                <a:solidFill>
                  <a:srgbClr val="0070C0"/>
                </a:solidFill>
              </a:rPr>
              <a:t>Budgetvärde = 2026 års %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sv-SE">
                <a:solidFill>
                  <a:srgbClr val="0070C0"/>
                </a:solidFill>
              </a:rPr>
              <a:t>Prognos- och löpande redovisning = 2027 års %</a:t>
            </a:r>
          </a:p>
          <a:p>
            <a:pPr marL="0" indent="0">
              <a:spcBef>
                <a:spcPts val="1200"/>
              </a:spcBef>
              <a:buNone/>
            </a:pPr>
            <a:br>
              <a:rPr lang="sv-SE"/>
            </a:br>
            <a:r>
              <a:rPr lang="sv-SE" sz="1800"/>
              <a:t>- Institutionsspecifik procent med fakultetsgemensamt ansvar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800"/>
              <a:t>  alt fakultetsgemensam procent med fakultetsgemensamt ansvar</a:t>
            </a:r>
            <a:br>
              <a:rPr lang="sv-SE" sz="1800"/>
            </a:br>
            <a:r>
              <a:rPr lang="sv-SE" sz="1800"/>
              <a:t>- Förvaltningsgemensam procent med förvaltningsansvar</a:t>
            </a:r>
            <a:br>
              <a:rPr lang="sv-SE" sz="1800"/>
            </a:br>
            <a:r>
              <a:rPr lang="sv-SE" sz="1800"/>
              <a:t>- Differenser regleras per FÖRV, HUV, NMT</a:t>
            </a:r>
            <a:br>
              <a:rPr lang="sv-SE">
                <a:solidFill>
                  <a:srgbClr val="0070C0"/>
                </a:solidFill>
              </a:rPr>
            </a:br>
            <a:br>
              <a:rPr lang="sv-SE"/>
            </a:br>
            <a:r>
              <a:rPr lang="sv-SE"/>
              <a:t>Deadline beräkning 2027 års %: </a:t>
            </a:r>
            <a:r>
              <a:rPr lang="sv-SE">
                <a:solidFill>
                  <a:srgbClr val="0070C0"/>
                </a:solidFill>
              </a:rPr>
              <a:t>30 november</a:t>
            </a:r>
            <a:br>
              <a:rPr lang="sv-SE" sz="1800"/>
            </a:br>
            <a:r>
              <a:rPr lang="sv-SE" sz="1800"/>
              <a:t>Beräkningsmodell gås igenom av </a:t>
            </a:r>
            <a:r>
              <a:rPr lang="sv-SE" sz="1800" err="1"/>
              <a:t>fak</a:t>
            </a:r>
            <a:r>
              <a:rPr lang="sv-SE" sz="1800"/>
              <a:t>. ekonomer innan deadline</a:t>
            </a:r>
            <a:br>
              <a:rPr lang="sv-SE"/>
            </a:br>
            <a:br>
              <a:rPr lang="sv-SE">
                <a:solidFill>
                  <a:srgbClr val="0070C0"/>
                </a:solidFill>
              </a:rPr>
            </a:br>
            <a:r>
              <a:rPr lang="sv-SE" sz="1600" i="1"/>
              <a:t>Excelmall EKO/</a:t>
            </a:r>
            <a:r>
              <a:rPr lang="sv-SE" sz="1600" i="1" err="1"/>
              <a:t>eko_delat</a:t>
            </a:r>
            <a:r>
              <a:rPr lang="sv-SE" sz="1600" i="1"/>
              <a:t>/Rutiner och mallar/Kontorsprocent</a:t>
            </a:r>
            <a:endParaRPr lang="sv-SE" i="1"/>
          </a:p>
        </p:txBody>
      </p:sp>
    </p:spTree>
    <p:extLst>
      <p:ext uri="{BB962C8B-B14F-4D97-AF65-F5344CB8AC3E}">
        <p14:creationId xmlns:p14="http://schemas.microsoft.com/office/powerpoint/2010/main" val="2294919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D5716-8E86-E9A1-D759-89C99E851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BE5C73-172D-DA13-3CA9-5D2961B25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557" y="558388"/>
            <a:ext cx="7912894" cy="990802"/>
          </a:xfrm>
        </p:spPr>
        <p:txBody>
          <a:bodyPr/>
          <a:lstStyle/>
          <a:p>
            <a:r>
              <a:rPr lang="sv-SE"/>
              <a:t>Förenkla budgetering där det är möjligt</a:t>
            </a:r>
            <a:br>
              <a:rPr lang="sv-SE"/>
            </a:br>
            <a:r>
              <a:rPr lang="sv-SE" b="0">
                <a:solidFill>
                  <a:srgbClr val="0070C0"/>
                </a:solidFill>
              </a:rPr>
              <a:t>Behov övergripande nivå: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386BE3-10DD-01A3-4C0E-52DAF2039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557" y="1622064"/>
            <a:ext cx="8514900" cy="4934487"/>
          </a:xfrm>
        </p:spPr>
        <p:txBody>
          <a:bodyPr/>
          <a:lstStyle/>
          <a:p>
            <a:r>
              <a:rPr lang="sv-SE" sz="1400" b="1">
                <a:solidFill>
                  <a:srgbClr val="0070C0"/>
                </a:solidFill>
              </a:rPr>
              <a:t>Investeringar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/>
              <a:t>   	Redovisas per </a:t>
            </a:r>
            <a:r>
              <a:rPr lang="sv-SE" sz="1400" err="1"/>
              <a:t>prel</a:t>
            </a:r>
            <a:r>
              <a:rPr lang="sv-SE" sz="1400"/>
              <a:t> inköps</a:t>
            </a:r>
            <a:r>
              <a:rPr lang="sv-SE" sz="1400">
                <a:solidFill>
                  <a:srgbClr val="0070C0"/>
                </a:solidFill>
              </a:rPr>
              <a:t>datum</a:t>
            </a:r>
            <a:r>
              <a:rPr lang="sv-SE" sz="1400"/>
              <a:t>, </a:t>
            </a:r>
            <a:r>
              <a:rPr lang="sv-SE" sz="1400">
                <a:solidFill>
                  <a:srgbClr val="0070C0"/>
                </a:solidFill>
              </a:rPr>
              <a:t>anläggningskod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>
                <a:solidFill>
                  <a:srgbClr val="0070C0"/>
                </a:solidFill>
              </a:rPr>
              <a:t>	</a:t>
            </a:r>
            <a:r>
              <a:rPr lang="sv-SE" sz="1400"/>
              <a:t>Sidoordnat redovisas investeringar till </a:t>
            </a:r>
            <a:r>
              <a:rPr lang="sv-SE" sz="1400">
                <a:solidFill>
                  <a:srgbClr val="0070C0"/>
                </a:solidFill>
              </a:rPr>
              <a:t>flerårsbudget </a:t>
            </a:r>
            <a:r>
              <a:rPr lang="sv-SE" sz="1400"/>
              <a:t>enligt tidigare</a:t>
            </a:r>
          </a:p>
          <a:p>
            <a:pPr marL="0" indent="0">
              <a:spcBef>
                <a:spcPts val="0"/>
              </a:spcBef>
              <a:buNone/>
            </a:pPr>
            <a:endParaRPr lang="sv-SE" sz="1400"/>
          </a:p>
          <a:p>
            <a:pPr>
              <a:spcBef>
                <a:spcPts val="0"/>
              </a:spcBef>
            </a:pPr>
            <a:r>
              <a:rPr lang="sv-SE" sz="1400" b="1">
                <a:solidFill>
                  <a:srgbClr val="0070C0"/>
                </a:solidFill>
              </a:rPr>
              <a:t>Lönekostnader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>
                <a:solidFill>
                  <a:srgbClr val="0070C0"/>
                </a:solidFill>
              </a:rPr>
              <a:t>	</a:t>
            </a:r>
            <a:r>
              <a:rPr lang="sv-SE" sz="1400"/>
              <a:t>Redovisas olika konton inom 4000-4067 för påslag OH och kontor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>
                <a:solidFill>
                  <a:srgbClr val="0070C0"/>
                </a:solidFill>
              </a:rPr>
              <a:t>	</a:t>
            </a:r>
            <a:r>
              <a:rPr lang="sv-SE" sz="1400" b="1">
                <a:solidFill>
                  <a:srgbClr val="0070C0"/>
                </a:solidFill>
              </a:rPr>
              <a:t>OH</a:t>
            </a:r>
            <a:r>
              <a:rPr lang="sv-SE" sz="1400">
                <a:solidFill>
                  <a:srgbClr val="0070C0"/>
                </a:solidFill>
              </a:rPr>
              <a:t> 4000-4067, </a:t>
            </a:r>
            <a:r>
              <a:rPr lang="sv-SE" sz="1400" b="1">
                <a:solidFill>
                  <a:srgbClr val="0070C0"/>
                </a:solidFill>
              </a:rPr>
              <a:t>Kontor</a:t>
            </a:r>
            <a:r>
              <a:rPr lang="sv-SE" sz="1400">
                <a:solidFill>
                  <a:srgbClr val="0070C0"/>
                </a:solidFill>
              </a:rPr>
              <a:t> 4000-4061 exkl. 4051 (arvode US)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>
                <a:solidFill>
                  <a:srgbClr val="0070C0"/>
                </a:solidFill>
              </a:rPr>
              <a:t>	</a:t>
            </a:r>
            <a:r>
              <a:rPr lang="sv-SE" sz="1400"/>
              <a:t>Personer kan summeras per konton och personer (nyanställda)</a:t>
            </a:r>
          </a:p>
          <a:p>
            <a:pPr marL="0" indent="0">
              <a:spcBef>
                <a:spcPts val="0"/>
              </a:spcBef>
              <a:buNone/>
            </a:pPr>
            <a:endParaRPr lang="sv-SE" sz="1400"/>
          </a:p>
          <a:p>
            <a:pPr>
              <a:spcBef>
                <a:spcPts val="0"/>
              </a:spcBef>
            </a:pPr>
            <a:r>
              <a:rPr lang="sv-SE" sz="1400" b="1">
                <a:solidFill>
                  <a:srgbClr val="0070C0"/>
                </a:solidFill>
              </a:rPr>
              <a:t>Konsulter </a:t>
            </a:r>
            <a:r>
              <a:rPr lang="sv-SE" sz="1400" b="1" u="sng" err="1">
                <a:solidFill>
                  <a:srgbClr val="0070C0"/>
                </a:solidFill>
              </a:rPr>
              <a:t>exkl</a:t>
            </a:r>
            <a:r>
              <a:rPr lang="sv-SE" sz="1400" b="1">
                <a:solidFill>
                  <a:srgbClr val="0070C0"/>
                </a:solidFill>
              </a:rPr>
              <a:t> lärosäten </a:t>
            </a:r>
            <a:r>
              <a:rPr lang="sv-SE" sz="1400"/>
              <a:t>(570B)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 b="1">
                <a:solidFill>
                  <a:srgbClr val="0070C0"/>
                </a:solidFill>
              </a:rPr>
              <a:t>	</a:t>
            </a:r>
            <a:r>
              <a:rPr lang="sv-SE" sz="1400">
                <a:solidFill>
                  <a:srgbClr val="0070C0"/>
                </a:solidFill>
              </a:rPr>
              <a:t>Redovisas för </a:t>
            </a:r>
            <a:r>
              <a:rPr lang="sv-SE" sz="1400" b="1">
                <a:solidFill>
                  <a:srgbClr val="0070C0"/>
                </a:solidFill>
              </a:rPr>
              <a:t>OH</a:t>
            </a:r>
            <a:r>
              <a:rPr lang="sv-SE" sz="1400">
                <a:solidFill>
                  <a:srgbClr val="0070C0"/>
                </a:solidFill>
              </a:rPr>
              <a:t>-påslag</a:t>
            </a:r>
          </a:p>
          <a:p>
            <a:pPr marL="0" indent="0">
              <a:spcBef>
                <a:spcPts val="0"/>
              </a:spcBef>
              <a:buNone/>
            </a:pPr>
            <a:endParaRPr lang="sv-SE" sz="140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r>
              <a:rPr lang="sv-SE" sz="1400" b="1">
                <a:solidFill>
                  <a:srgbClr val="0070C0"/>
                </a:solidFill>
              </a:rPr>
              <a:t>Lokalkostnader</a:t>
            </a:r>
            <a:r>
              <a:rPr lang="sv-SE" sz="1400">
                <a:solidFill>
                  <a:srgbClr val="0070C0"/>
                </a:solidFill>
              </a:rPr>
              <a:t> </a:t>
            </a:r>
            <a:r>
              <a:rPr lang="sv-SE" sz="1400" err="1">
                <a:solidFill>
                  <a:srgbClr val="0070C0"/>
                </a:solidFill>
              </a:rPr>
              <a:t>exkl</a:t>
            </a:r>
            <a:r>
              <a:rPr lang="sv-SE" sz="1400">
                <a:solidFill>
                  <a:srgbClr val="0070C0"/>
                </a:solidFill>
              </a:rPr>
              <a:t> kontor särskiljs i kontofält 1</a:t>
            </a:r>
          </a:p>
          <a:p>
            <a:pPr>
              <a:spcBef>
                <a:spcPts val="0"/>
              </a:spcBef>
            </a:pPr>
            <a:endParaRPr lang="sv-SE" sz="140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r>
              <a:rPr lang="sv-SE" sz="1400" b="1">
                <a:solidFill>
                  <a:srgbClr val="0070C0"/>
                </a:solidFill>
              </a:rPr>
              <a:t>Samfinansiering </a:t>
            </a:r>
            <a:r>
              <a:rPr lang="sv-SE" sz="1400"/>
              <a:t>9308* enligt avtal samt 9309* inom avtal. Olika interna finansiärer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sv-SE" sz="1400" b="1">
                <a:solidFill>
                  <a:srgbClr val="0070C0"/>
                </a:solidFill>
              </a:rPr>
              <a:t>	</a:t>
            </a:r>
          </a:p>
          <a:p>
            <a:pPr>
              <a:spcBef>
                <a:spcPts val="0"/>
              </a:spcBef>
            </a:pPr>
            <a:r>
              <a:rPr lang="sv-SE" sz="1400" b="1">
                <a:solidFill>
                  <a:srgbClr val="0070C0"/>
                </a:solidFill>
              </a:rPr>
              <a:t>Övrig drift </a:t>
            </a:r>
            <a:r>
              <a:rPr lang="sv-SE" sz="1400" b="1" u="sng" err="1">
                <a:solidFill>
                  <a:srgbClr val="0070C0"/>
                </a:solidFill>
              </a:rPr>
              <a:t>exkl</a:t>
            </a:r>
            <a:r>
              <a:rPr lang="sv-SE" sz="1400" b="1">
                <a:solidFill>
                  <a:srgbClr val="0070C0"/>
                </a:solidFill>
              </a:rPr>
              <a:t> konsulter ovan - </a:t>
            </a:r>
            <a:r>
              <a:rPr lang="sv-SE" sz="1400"/>
              <a:t>Kan summeras</a:t>
            </a:r>
          </a:p>
          <a:p>
            <a:pPr marL="0" indent="0">
              <a:spcBef>
                <a:spcPts val="0"/>
              </a:spcBef>
              <a:buNone/>
            </a:pPr>
            <a:endParaRPr lang="sv-SE" sz="1400" b="1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r>
              <a:rPr lang="sv-SE" sz="1400" b="1">
                <a:solidFill>
                  <a:srgbClr val="0070C0"/>
                </a:solidFill>
              </a:rPr>
              <a:t>Ännu ej beslutade/kända projekt - </a:t>
            </a:r>
            <a:r>
              <a:rPr lang="sv-SE" sz="1400"/>
              <a:t>Kan summeras </a:t>
            </a:r>
            <a:endParaRPr lang="sv-SE" sz="1400" b="1"/>
          </a:p>
          <a:p>
            <a:pPr marL="457200" lvl="1" indent="0">
              <a:spcBef>
                <a:spcPts val="0"/>
              </a:spcBef>
              <a:buNone/>
            </a:pPr>
            <a:endParaRPr lang="sv-SE" sz="1400" b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2865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703CE6-A95D-203E-9CD9-0E6B45A78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00" y="1379597"/>
            <a:ext cx="7912894" cy="652145"/>
          </a:xfrm>
        </p:spPr>
        <p:txBody>
          <a:bodyPr/>
          <a:lstStyle/>
          <a:p>
            <a:r>
              <a:rPr lang="sv-SE">
                <a:highlight>
                  <a:srgbClr val="FFFF00"/>
                </a:highlight>
              </a:rPr>
              <a:t>Hypergene – status indata budget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738F115-3944-99FC-CA7D-810F911CC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00" y="2237130"/>
            <a:ext cx="5469948" cy="383696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/>
              <a:t>Konsulter på Hypergene </a:t>
            </a:r>
            <a:br>
              <a:rPr lang="sv-SE"/>
            </a:br>
            <a:r>
              <a:rPr lang="sv-SE" sz="1600"/>
              <a:t>(nya, tidigare kontakter arbetar ej kvar)</a:t>
            </a:r>
            <a:br>
              <a:rPr lang="sv-SE" sz="1600"/>
            </a:br>
            <a:r>
              <a:rPr lang="sv-SE" sz="1600"/>
              <a:t>Problem med access till vårt system</a:t>
            </a:r>
          </a:p>
          <a:p>
            <a:r>
              <a:rPr lang="sv-SE" dirty="0"/>
              <a:t>Behörigheter ekonomer </a:t>
            </a:r>
            <a:br>
              <a:rPr lang="sv-SE" dirty="0"/>
            </a:br>
            <a:r>
              <a:rPr lang="sv-SE" sz="1600" dirty="0"/>
              <a:t>Lägger in nya 4/9, återkom om någon nivå är missad</a:t>
            </a:r>
          </a:p>
          <a:p>
            <a:r>
              <a:rPr lang="sv-SE" err="1"/>
              <a:t>Kodplan</a:t>
            </a:r>
            <a:r>
              <a:rPr lang="sv-SE"/>
              <a:t>/organisation</a:t>
            </a:r>
            <a:r>
              <a:rPr lang="sv-SE" dirty="0"/>
              <a:t> </a:t>
            </a:r>
            <a:endParaRPr lang="sv-SE"/>
          </a:p>
          <a:p>
            <a:r>
              <a:rPr lang="sv-SE"/>
              <a:t>Personal</a:t>
            </a:r>
            <a:r>
              <a:rPr lang="sv-SE" dirty="0"/>
              <a:t> - OK</a:t>
            </a:r>
            <a:endParaRPr lang="sv-SE"/>
          </a:p>
          <a:p>
            <a:r>
              <a:rPr lang="sv-SE"/>
              <a:t>Investeringar</a:t>
            </a:r>
            <a:r>
              <a:rPr lang="sv-SE" dirty="0"/>
              <a:t> - OK</a:t>
            </a:r>
            <a:endParaRPr lang="sv-SE"/>
          </a:p>
          <a:p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6E0AE92-44FF-D233-91A8-CA64FB3EA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303" y="1379597"/>
            <a:ext cx="1819529" cy="469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622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39D9F9-C3DA-4EC2-A499-8F5A14229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875" y="1318896"/>
            <a:ext cx="8139205" cy="145429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v-SE"/>
              <a:t>Bilaga 7 </a:t>
            </a:r>
            <a:r>
              <a:rPr lang="sv-SE">
                <a:solidFill>
                  <a:srgbClr val="0070C0"/>
                </a:solidFill>
              </a:rPr>
              <a:t>Särskilda satsningar </a:t>
            </a:r>
            <a:br>
              <a:rPr lang="sv-SE"/>
            </a:br>
            <a:r>
              <a:rPr lang="sv-SE" b="0"/>
              <a:t>Nuvarande satsningar som fortsätter</a:t>
            </a:r>
            <a:br>
              <a:rPr lang="sv-SE" b="0"/>
            </a:br>
            <a:r>
              <a:rPr lang="sv-SE" b="0"/>
              <a:t>Tillkommande?</a:t>
            </a:r>
            <a:endParaRPr lang="sv-SE" b="0">
              <a:solidFill>
                <a:srgbClr val="FF000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563C4C2-1555-56FE-751B-8A472D4FF0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201" y="2773189"/>
            <a:ext cx="3885300" cy="3942255"/>
          </a:xfrm>
        </p:spPr>
        <p:txBody>
          <a:bodyPr/>
          <a:lstStyle/>
          <a:p>
            <a:pPr marL="0" indent="0">
              <a:buNone/>
            </a:pPr>
            <a:r>
              <a:rPr lang="sv-SE" b="1">
                <a:solidFill>
                  <a:srgbClr val="0070C0"/>
                </a:solidFill>
              </a:rPr>
              <a:t>Anslag (2:65)</a:t>
            </a:r>
          </a:p>
          <a:p>
            <a:r>
              <a:rPr lang="sv-SE"/>
              <a:t>Idebanksmedel (Holding)</a:t>
            </a:r>
          </a:p>
          <a:p>
            <a:r>
              <a:rPr lang="sv-SE"/>
              <a:t>Studenthälsa</a:t>
            </a:r>
          </a:p>
          <a:p>
            <a:r>
              <a:rPr lang="sv-SE"/>
              <a:t>Decentraliserad vårdutbildning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0AF0869-23C8-CCC2-CEB0-763F6EF4E0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30501" y="2773444"/>
            <a:ext cx="4381420" cy="3942000"/>
          </a:xfrm>
        </p:spPr>
        <p:txBody>
          <a:bodyPr/>
          <a:lstStyle/>
          <a:p>
            <a:pPr marL="0" indent="0">
              <a:buNone/>
            </a:pPr>
            <a:r>
              <a:rPr lang="sv-SE" b="1">
                <a:solidFill>
                  <a:srgbClr val="0070C0"/>
                </a:solidFill>
              </a:rPr>
              <a:t>Bidrag via Kammarkollegiet</a:t>
            </a:r>
          </a:p>
          <a:p>
            <a:r>
              <a:rPr lang="sv-SE"/>
              <a:t>Innovationsverksamhet</a:t>
            </a:r>
          </a:p>
          <a:p>
            <a:r>
              <a:rPr lang="sv-SE"/>
              <a:t>Studenter med funktionshinder</a:t>
            </a:r>
          </a:p>
          <a:p>
            <a:r>
              <a:rPr lang="sv-SE"/>
              <a:t>Studentinflytande (Studentkårer)</a:t>
            </a:r>
            <a:endParaRPr lang="sv-SE">
              <a:highlight>
                <a:srgbClr val="FFFF00"/>
              </a:highlight>
            </a:endParaRPr>
          </a:p>
          <a:p>
            <a:r>
              <a:rPr lang="sv-SE" dirty="0"/>
              <a:t>VFU, övningsskolor ? </a:t>
            </a:r>
            <a:r>
              <a:rPr lang="sv-SE" sz="1200" dirty="0"/>
              <a:t>(BP2022 står permanentas, men i vilken form)</a:t>
            </a:r>
          </a:p>
          <a:p>
            <a:r>
              <a:rPr lang="sv-SE" dirty="0"/>
              <a:t>VFU, vårdutbildning ?</a:t>
            </a:r>
          </a:p>
        </p:txBody>
      </p:sp>
    </p:spTree>
    <p:extLst>
      <p:ext uri="{BB962C8B-B14F-4D97-AF65-F5344CB8AC3E}">
        <p14:creationId xmlns:p14="http://schemas.microsoft.com/office/powerpoint/2010/main" val="14924690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1B7FDF-B270-E611-43C6-DE8C2A514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359582"/>
            <a:ext cx="7939279" cy="691957"/>
          </a:xfrm>
        </p:spPr>
        <p:txBody>
          <a:bodyPr/>
          <a:lstStyle/>
          <a:p>
            <a:r>
              <a:rPr lang="sv-SE"/>
              <a:t>Reviderad</a:t>
            </a:r>
            <a:r>
              <a:rPr lang="sv-SE">
                <a:solidFill>
                  <a:schemeClr val="tx1"/>
                </a:solidFill>
              </a:rPr>
              <a:t> OH-modell fr o m 2027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51AD26F-CA83-C357-AA93-31BCA48EBF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sz="1800"/>
              <a:t>Beslut Dnr MIUN 2026/955</a:t>
            </a:r>
          </a:p>
        </p:txBody>
      </p:sp>
    </p:spTree>
    <p:extLst>
      <p:ext uri="{BB962C8B-B14F-4D97-AF65-F5344CB8AC3E}">
        <p14:creationId xmlns:p14="http://schemas.microsoft.com/office/powerpoint/2010/main" val="14160030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0BA495D7-A358-27DA-9638-074CAF521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875" y="1237857"/>
            <a:ext cx="7886249" cy="489109"/>
          </a:xfrm>
        </p:spPr>
        <p:txBody>
          <a:bodyPr/>
          <a:lstStyle/>
          <a:p>
            <a:r>
              <a:rPr lang="sv-SE"/>
              <a:t>Ny OH-modell fr o m 2027 </a:t>
            </a:r>
            <a:r>
              <a:rPr lang="sv-SE" b="0"/>
              <a:t>samt hantering i pågående/beslutade projekt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26908EE-C98A-78EB-C280-44C13A7AAB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3941" y="2502358"/>
            <a:ext cx="3885300" cy="2956691"/>
          </a:xfrm>
        </p:spPr>
        <p:txBody>
          <a:bodyPr/>
          <a:lstStyle/>
          <a:p>
            <a:pPr marL="0" indent="0">
              <a:buNone/>
            </a:pPr>
            <a:r>
              <a:rPr lang="sv-SE" sz="1350" b="1"/>
              <a:t>Beslut Dnr MIUN 2026/955</a:t>
            </a:r>
          </a:p>
          <a:p>
            <a:pPr marL="0" indent="0">
              <a:buNone/>
            </a:pPr>
            <a:r>
              <a:rPr lang="sv-SE" sz="1050" i="1"/>
              <a:t>Rektor beslutar</a:t>
            </a:r>
          </a:p>
          <a:p>
            <a:pPr>
              <a:spcBef>
                <a:spcPts val="0"/>
              </a:spcBef>
              <a:buClrTx/>
            </a:pPr>
            <a:r>
              <a:rPr lang="sv-SE" sz="1050" i="1"/>
              <a:t>att från 2027-01-01 revidera gällande fördelningsmodell för gemensamma kostnader (stödverksamhet) inom forskningsverksamhet till fördelningsbas med löner och konsulter (exkl. konsulter lärosäten), det vill säga samma modell som sedan 2021 används för all utbildningsverksamhet. </a:t>
            </a:r>
          </a:p>
          <a:p>
            <a:pPr>
              <a:spcBef>
                <a:spcPts val="0"/>
              </a:spcBef>
              <a:buClrTx/>
            </a:pPr>
            <a:endParaRPr lang="sv-SE" sz="1050" i="1"/>
          </a:p>
          <a:p>
            <a:pPr marL="0" indent="0">
              <a:spcBef>
                <a:spcPts val="450"/>
              </a:spcBef>
              <a:buNone/>
            </a:pPr>
            <a:endParaRPr lang="sv-SE" sz="1050"/>
          </a:p>
          <a:p>
            <a:pPr marL="0" indent="0">
              <a:spcBef>
                <a:spcPts val="450"/>
              </a:spcBef>
              <a:buNone/>
            </a:pPr>
            <a:r>
              <a:rPr lang="sv-SE" sz="1050"/>
              <a:t>För pågående projekt hanteras förändringen så långt det är möjligt inom pågående beslutade projekt. Där detta ej är möjligt redovisar projektet ett över- eller underskott. Procentsatser för aktuellt år beslutas i ordinarie budget- och planeringsprocess. Ekonomi- och budgetsystem anpassas till ny modell.</a:t>
            </a:r>
          </a:p>
          <a:p>
            <a:pPr marL="0" indent="0">
              <a:buNone/>
            </a:pPr>
            <a:endParaRPr lang="sv-SE" i="1"/>
          </a:p>
          <a:p>
            <a:pPr marL="0" indent="0">
              <a:buNone/>
            </a:pPr>
            <a:endParaRPr lang="sv-SE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E430BA2-6DFA-AF86-E006-0407D3B1C0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13733" y="2502357"/>
            <a:ext cx="4026109" cy="2956500"/>
          </a:xfrm>
        </p:spPr>
        <p:txBody>
          <a:bodyPr/>
          <a:lstStyle/>
          <a:p>
            <a:pPr marL="0" indent="0">
              <a:buNone/>
            </a:pPr>
            <a:r>
              <a:rPr lang="sv-SE" sz="1350" b="1"/>
              <a:t>Hantering kostnadsförändringar i beslutade projekt vid revidering av OH-modell</a:t>
            </a:r>
          </a:p>
          <a:p>
            <a:pPr marL="0" indent="0">
              <a:buNone/>
            </a:pPr>
            <a:r>
              <a:rPr lang="sv-SE" sz="1050"/>
              <a:t>Kostnadsförändring i beslutade projekt p g a förändringar i OH-modell ska hanteras inom projektet alt. projektet avslutas med över- eller underskott.</a:t>
            </a:r>
            <a:br>
              <a:rPr lang="sv-SE" sz="1050"/>
            </a:br>
            <a:endParaRPr lang="sv-SE" sz="1050"/>
          </a:p>
          <a:p>
            <a:pPr marL="0" indent="0">
              <a:spcBef>
                <a:spcPts val="450"/>
              </a:spcBef>
              <a:buNone/>
            </a:pPr>
            <a:r>
              <a:rPr lang="sv-SE" sz="1050"/>
              <a:t>Ökar kostnaderna inom </a:t>
            </a:r>
            <a:r>
              <a:rPr lang="sv-SE" sz="1050" b="1" i="1"/>
              <a:t>uppdragsprojekt </a:t>
            </a:r>
            <a:r>
              <a:rPr lang="sv-SE" sz="1050"/>
              <a:t>regleras kostnadsökningen inom projektet alt. projektet avslutas med underskott med anledning av förändrad OH-modell.</a:t>
            </a:r>
          </a:p>
          <a:p>
            <a:pPr marL="0" indent="0">
              <a:buNone/>
            </a:pPr>
            <a:r>
              <a:rPr lang="sv-SE" sz="1050"/>
              <a:t>Ökar kostnaderna inom </a:t>
            </a:r>
            <a:r>
              <a:rPr lang="sv-SE" sz="1050" b="1" i="1"/>
              <a:t>bidragsprojekt</a:t>
            </a:r>
            <a:r>
              <a:rPr lang="sv-SE" sz="1050"/>
              <a:t> regleras kostnadsökningen inom projektet alt. projektet avslutas med underskott.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050"/>
              <a:t>Inom </a:t>
            </a:r>
            <a:r>
              <a:rPr lang="sv-SE" sz="1050" i="1"/>
              <a:t>bidrag </a:t>
            </a:r>
            <a:r>
              <a:rPr lang="sv-SE" sz="1050"/>
              <a:t>finns möjlighet att göra extra samfinansiering (utöver avtalad </a:t>
            </a:r>
            <a:r>
              <a:rPr lang="sv-SE" sz="1050" err="1"/>
              <a:t>samfin</a:t>
            </a:r>
            <a:r>
              <a:rPr lang="sv-SE" sz="1050"/>
              <a:t>.) för att reglera eventuella underskott.  </a:t>
            </a:r>
          </a:p>
        </p:txBody>
      </p:sp>
    </p:spTree>
    <p:extLst>
      <p:ext uri="{BB962C8B-B14F-4D97-AF65-F5344CB8AC3E}">
        <p14:creationId xmlns:p14="http://schemas.microsoft.com/office/powerpoint/2010/main" val="36262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00F269D-0E1F-B9EF-2375-7636F01A5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256" y="1189608"/>
            <a:ext cx="7886249" cy="104402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sv-SE"/>
              <a:t>Finansiering av gemensam stödverksamhet (”OH”)</a:t>
            </a:r>
            <a:br>
              <a:rPr lang="sv-SE"/>
            </a:br>
            <a:r>
              <a:rPr lang="sv-SE" sz="1200" b="0"/>
              <a:t>Jämförelse OH% 2027 med nuvarande modell och ny modell fr o m 2027</a:t>
            </a:r>
            <a:br>
              <a:rPr lang="sv-SE" sz="1200" b="0"/>
            </a:br>
            <a:r>
              <a:rPr lang="sv-SE" sz="1200" b="0"/>
              <a:t>OH% beräknat utfall 2022-2025. I ny modell har utfall omräknats enligt ny modell</a:t>
            </a:r>
            <a:br>
              <a:rPr lang="sv-SE"/>
            </a:b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222A5C7-D3E2-2FF1-872D-1B97F9B8DF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1255" y="2601862"/>
            <a:ext cx="3885300" cy="2956691"/>
          </a:xfrm>
        </p:spPr>
        <p:txBody>
          <a:bodyPr/>
          <a:lstStyle/>
          <a:p>
            <a:pPr marL="0" indent="0">
              <a:buNone/>
            </a:pPr>
            <a:r>
              <a:rPr lang="sv-SE" b="1">
                <a:solidFill>
                  <a:schemeClr val="bg1">
                    <a:lumMod val="50000"/>
                  </a:schemeClr>
                </a:solidFill>
              </a:rPr>
              <a:t>OH% 2027 nuvarande modell</a:t>
            </a:r>
          </a:p>
          <a:p>
            <a:pPr marL="0" indent="0">
              <a:buNone/>
            </a:pPr>
            <a:r>
              <a:rPr lang="sv-SE" sz="1200" b="1">
                <a:solidFill>
                  <a:schemeClr val="bg1">
                    <a:lumMod val="50000"/>
                  </a:schemeClr>
                </a:solidFill>
              </a:rPr>
              <a:t>GU och övr. UTB-projekt: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200">
                <a:solidFill>
                  <a:schemeClr val="bg1">
                    <a:lumMod val="50000"/>
                  </a:schemeClr>
                </a:solidFill>
              </a:rPr>
              <a:t>Påslag löner och konsulter inom kärnverksamhet</a:t>
            </a:r>
            <a:br>
              <a:rPr lang="sv-SE" sz="1200">
                <a:solidFill>
                  <a:schemeClr val="bg1">
                    <a:lumMod val="50000"/>
                  </a:schemeClr>
                </a:solidFill>
              </a:rPr>
            </a:br>
            <a:r>
              <a:rPr lang="sv-SE" sz="1200" b="1">
                <a:solidFill>
                  <a:schemeClr val="bg1">
                    <a:lumMod val="50000"/>
                  </a:schemeClr>
                </a:solidFill>
              </a:rPr>
              <a:t>FO: </a:t>
            </a:r>
            <a:r>
              <a:rPr lang="sv-SE" sz="1200">
                <a:solidFill>
                  <a:schemeClr val="bg1">
                    <a:lumMod val="50000"/>
                  </a:schemeClr>
                </a:solidFill>
              </a:rPr>
              <a:t>Påslag löner kärnverksamhet</a:t>
            </a:r>
          </a:p>
          <a:p>
            <a:pPr marL="0" indent="0">
              <a:buNone/>
            </a:pPr>
            <a:endParaRPr lang="sv-SE" sz="120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A0469FB-2878-015D-AC82-C4DC9BA6DB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320" y="2601861"/>
            <a:ext cx="3885300" cy="2887920"/>
          </a:xfrm>
        </p:spPr>
        <p:txBody>
          <a:bodyPr/>
          <a:lstStyle/>
          <a:p>
            <a:pPr marL="0" indent="0">
              <a:buNone/>
            </a:pPr>
            <a:r>
              <a:rPr lang="sv-SE" b="1"/>
              <a:t>OH% Ny modell fr o m 2027</a:t>
            </a:r>
          </a:p>
          <a:p>
            <a:pPr marL="0" indent="0">
              <a:buNone/>
            </a:pPr>
            <a:r>
              <a:rPr lang="sv-SE" sz="1200" b="1"/>
              <a:t>GU, övr. UTB-projekt och FO: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200"/>
              <a:t>Påslag löner och konsulter inom kärnverksamhet</a:t>
            </a:r>
            <a:br>
              <a:rPr lang="sv-SE" sz="1200" b="1"/>
            </a:br>
            <a:endParaRPr lang="sv-SE" b="1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2B5AD8B3-BDD4-8084-71A9-30A99E8C4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66" y="3813257"/>
            <a:ext cx="3757877" cy="1676524"/>
          </a:xfrm>
          <a:prstGeom prst="rect">
            <a:avLst/>
          </a:prstGeom>
        </p:spPr>
      </p:pic>
      <p:graphicFrame>
        <p:nvGraphicFramePr>
          <p:cNvPr id="9" name="Platshållare för innehåll 3">
            <a:extLst>
              <a:ext uri="{FF2B5EF4-FFF2-40B4-BE49-F238E27FC236}">
                <a16:creationId xmlns:a16="http://schemas.microsoft.com/office/drawing/2014/main" id="{39F8F806-04EB-747D-B2DD-22587D78BF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3224709"/>
              </p:ext>
            </p:extLst>
          </p:nvPr>
        </p:nvGraphicFramePr>
        <p:xfrm>
          <a:off x="4919769" y="3823418"/>
          <a:ext cx="3539265" cy="16663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47691">
                  <a:extLst>
                    <a:ext uri="{9D8B030D-6E8A-4147-A177-3AD203B41FA5}">
                      <a16:colId xmlns:a16="http://schemas.microsoft.com/office/drawing/2014/main" val="24657800"/>
                    </a:ext>
                  </a:extLst>
                </a:gridCol>
                <a:gridCol w="763858">
                  <a:extLst>
                    <a:ext uri="{9D8B030D-6E8A-4147-A177-3AD203B41FA5}">
                      <a16:colId xmlns:a16="http://schemas.microsoft.com/office/drawing/2014/main" val="862256390"/>
                    </a:ext>
                  </a:extLst>
                </a:gridCol>
                <a:gridCol w="763858">
                  <a:extLst>
                    <a:ext uri="{9D8B030D-6E8A-4147-A177-3AD203B41FA5}">
                      <a16:colId xmlns:a16="http://schemas.microsoft.com/office/drawing/2014/main" val="3948008827"/>
                    </a:ext>
                  </a:extLst>
                </a:gridCol>
                <a:gridCol w="763858">
                  <a:extLst>
                    <a:ext uri="{9D8B030D-6E8A-4147-A177-3AD203B41FA5}">
                      <a16:colId xmlns:a16="http://schemas.microsoft.com/office/drawing/2014/main" val="3182397519"/>
                    </a:ext>
                  </a:extLst>
                </a:gridCol>
              </a:tblGrid>
              <a:tr h="588491">
                <a:tc>
                  <a:txBody>
                    <a:bodyPr/>
                    <a:lstStyle/>
                    <a:p>
                      <a:r>
                        <a:rPr lang="sv-SE" sz="800" b="1">
                          <a:solidFill>
                            <a:schemeClr val="tx1"/>
                          </a:solidFill>
                        </a:rPr>
                        <a:t>UTB o FO</a:t>
                      </a:r>
                    </a:p>
                    <a:p>
                      <a:r>
                        <a:rPr lang="sv-SE" sz="800" b="1">
                          <a:solidFill>
                            <a:schemeClr val="tx1"/>
                          </a:solidFill>
                        </a:rPr>
                        <a:t>Lön+konsult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b="1">
                          <a:solidFill>
                            <a:schemeClr val="tx1"/>
                          </a:solidFill>
                        </a:rPr>
                        <a:t>2027</a:t>
                      </a:r>
                    </a:p>
                    <a:p>
                      <a:pPr algn="ctr"/>
                      <a:r>
                        <a:rPr lang="sv-SE" sz="1100" b="1">
                          <a:solidFill>
                            <a:schemeClr val="tx1"/>
                          </a:solidFill>
                        </a:rPr>
                        <a:t>GU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b="1">
                          <a:solidFill>
                            <a:schemeClr val="tx1"/>
                          </a:solidFill>
                        </a:rPr>
                        <a:t>2027</a:t>
                      </a:r>
                    </a:p>
                    <a:p>
                      <a:pPr algn="ctr"/>
                      <a:r>
                        <a:rPr lang="sv-SE" sz="1100" b="1">
                          <a:solidFill>
                            <a:schemeClr val="tx1"/>
                          </a:solidFill>
                        </a:rPr>
                        <a:t>UTB proj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b="1">
                          <a:solidFill>
                            <a:schemeClr val="tx1"/>
                          </a:solidFill>
                        </a:rPr>
                        <a:t> 2027</a:t>
                      </a:r>
                    </a:p>
                    <a:p>
                      <a:pPr algn="ctr"/>
                      <a:r>
                        <a:rPr lang="sv-SE" sz="1100" b="1">
                          <a:solidFill>
                            <a:schemeClr val="tx1"/>
                          </a:solidFill>
                        </a:rPr>
                        <a:t>FO proj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753781"/>
                  </a:ext>
                </a:extLst>
              </a:tr>
              <a:tr h="498916">
                <a:tc>
                  <a:txBody>
                    <a:bodyPr/>
                    <a:lstStyle/>
                    <a:p>
                      <a:r>
                        <a:rPr lang="sv-SE" sz="1100" b="1">
                          <a:solidFill>
                            <a:schemeClr val="tx1"/>
                          </a:solidFill>
                        </a:rPr>
                        <a:t>Externfin.</a:t>
                      </a:r>
                    </a:p>
                    <a:p>
                      <a:r>
                        <a:rPr lang="sv-SE" sz="1100" b="1">
                          <a:solidFill>
                            <a:schemeClr val="tx1"/>
                          </a:solidFill>
                        </a:rPr>
                        <a:t>Univ gem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b="1">
                          <a:solidFill>
                            <a:schemeClr val="tx1"/>
                          </a:solidFill>
                        </a:rPr>
                        <a:t>69%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b="1">
                          <a:solidFill>
                            <a:schemeClr val="tx1"/>
                          </a:solidFill>
                        </a:rPr>
                        <a:t>29%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b="1">
                          <a:solidFill>
                            <a:schemeClr val="tx1"/>
                          </a:solidFill>
                        </a:rPr>
                        <a:t>36%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451055"/>
                  </a:ext>
                </a:extLst>
              </a:tr>
              <a:tr h="289478">
                <a:tc>
                  <a:txBody>
                    <a:bodyPr/>
                    <a:lstStyle/>
                    <a:p>
                      <a:r>
                        <a:rPr lang="sv-SE" sz="1100" b="1">
                          <a:solidFill>
                            <a:schemeClr val="tx1"/>
                          </a:solidFill>
                        </a:rPr>
                        <a:t>HUV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b="1">
                          <a:solidFill>
                            <a:schemeClr val="tx1"/>
                          </a:solidFill>
                        </a:rPr>
                        <a:t>93%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b="1">
                          <a:solidFill>
                            <a:schemeClr val="tx1"/>
                          </a:solidFill>
                        </a:rPr>
                        <a:t>38%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b="1">
                          <a:solidFill>
                            <a:schemeClr val="tx1"/>
                          </a:solidFill>
                        </a:rPr>
                        <a:t>47%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9590594"/>
                  </a:ext>
                </a:extLst>
              </a:tr>
              <a:tr h="289478">
                <a:tc>
                  <a:txBody>
                    <a:bodyPr/>
                    <a:lstStyle/>
                    <a:p>
                      <a:r>
                        <a:rPr lang="sv-SE" sz="1100" b="1">
                          <a:solidFill>
                            <a:schemeClr val="tx1"/>
                          </a:solidFill>
                        </a:rPr>
                        <a:t>NMT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b="1">
                          <a:solidFill>
                            <a:schemeClr val="tx1"/>
                          </a:solidFill>
                        </a:rPr>
                        <a:t>97%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b="1">
                          <a:solidFill>
                            <a:schemeClr val="tx1"/>
                          </a:solidFill>
                        </a:rPr>
                        <a:t>36%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100" b="1">
                          <a:solidFill>
                            <a:schemeClr val="tx1"/>
                          </a:solidFill>
                        </a:rPr>
                        <a:t>51%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40564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80211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D197123F-61A4-5002-7794-3E4E286C1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Jämförelse OH-kostnader 2026 nuvarande OH-modell och ny modell 2027</a:t>
            </a:r>
          </a:p>
        </p:txBody>
      </p:sp>
      <p:pic>
        <p:nvPicPr>
          <p:cNvPr id="7" name="Platshållare för innehåll 5">
            <a:extLst>
              <a:ext uri="{FF2B5EF4-FFF2-40B4-BE49-F238E27FC236}">
                <a16:creationId xmlns:a16="http://schemas.microsoft.com/office/drawing/2014/main" id="{85220071-9830-3660-854E-C81C60715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2986" y="2856811"/>
            <a:ext cx="7976970" cy="203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548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CE828C-D9C8-DC11-C776-79CB422B7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93" y="1191861"/>
            <a:ext cx="7886249" cy="489109"/>
          </a:xfrm>
        </p:spPr>
        <p:txBody>
          <a:bodyPr/>
          <a:lstStyle/>
          <a:p>
            <a:r>
              <a:rPr lang="sv-SE"/>
              <a:t>Påslag för finansiering gemensamma kostnader (OH)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2924FAC-C443-0F29-8708-0AB4BC2BAA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2252" y="1950654"/>
            <a:ext cx="3885300" cy="29566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v-SE" b="1" u="sng"/>
              <a:t>OH-påslag på konton:</a:t>
            </a:r>
            <a:endParaRPr lang="sv-SE"/>
          </a:p>
          <a:p>
            <a:pPr marL="0" indent="0">
              <a:buNone/>
            </a:pPr>
            <a:r>
              <a:rPr lang="sv-SE"/>
              <a:t>Fr o m 2027 har UTB o FO påslag på samma konton d v s;</a:t>
            </a:r>
          </a:p>
          <a:p>
            <a:pPr marL="0" indent="0">
              <a:buNone/>
            </a:pPr>
            <a:r>
              <a:rPr lang="sv-SE"/>
              <a:t>Lönekonto </a:t>
            </a:r>
            <a:r>
              <a:rPr lang="sv-SE" b="1"/>
              <a:t>4000–4067</a:t>
            </a:r>
            <a:r>
              <a:rPr lang="sv-SE"/>
              <a:t> samt konsultkonto (</a:t>
            </a:r>
            <a:r>
              <a:rPr lang="sv-SE" err="1"/>
              <a:t>exkl</a:t>
            </a:r>
            <a:r>
              <a:rPr lang="sv-SE"/>
              <a:t> lärosäten) </a:t>
            </a:r>
            <a:r>
              <a:rPr lang="sv-SE" b="1"/>
              <a:t>5731–5732, 5781–5783</a:t>
            </a:r>
            <a:r>
              <a:rPr lang="sv-SE"/>
              <a:t>.</a:t>
            </a:r>
          </a:p>
          <a:p>
            <a:pPr marL="0" indent="0">
              <a:buNone/>
            </a:pPr>
            <a:r>
              <a:rPr lang="sv-SE"/>
              <a:t>Observera att 57311, 57321, 57811, 57821 exkluderas då de avser konsulttjänster mellan lärosäten.</a:t>
            </a:r>
          </a:p>
          <a:p>
            <a:pPr marL="0" indent="0">
              <a:buNone/>
            </a:pPr>
            <a:r>
              <a:rPr lang="sv-SE" sz="1350"/>
              <a:t>(Har gällt för GU o </a:t>
            </a:r>
            <a:r>
              <a:rPr lang="sv-SE" sz="1350" err="1"/>
              <a:t>övr</a:t>
            </a:r>
            <a:r>
              <a:rPr lang="sv-SE" sz="1350"/>
              <a:t> UTB-</a:t>
            </a:r>
            <a:r>
              <a:rPr lang="sv-SE" sz="1350" err="1"/>
              <a:t>proj</a:t>
            </a:r>
            <a:r>
              <a:rPr lang="sv-SE" sz="1350"/>
              <a:t> sedan 2021)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464C0288-CA37-6899-F7C4-DCBFF19C05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93017" y="1950845"/>
            <a:ext cx="4488180" cy="29565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v-SE" b="1" u="sng"/>
              <a:t>OH-påslag på verksamheter </a:t>
            </a:r>
            <a:r>
              <a:rPr lang="sv-SE" u="sng"/>
              <a:t>är som tidigare d v s:</a:t>
            </a:r>
            <a:endParaRPr lang="sv-SE"/>
          </a:p>
          <a:p>
            <a:pPr marL="0" indent="0">
              <a:buNone/>
            </a:pPr>
            <a:r>
              <a:rPr lang="sv-SE" b="1" err="1">
                <a:solidFill>
                  <a:schemeClr val="accent1"/>
                </a:solidFill>
              </a:rPr>
              <a:t>Inst</a:t>
            </a:r>
            <a:r>
              <a:rPr lang="sv-SE" b="1">
                <a:solidFill>
                  <a:schemeClr val="accent1"/>
                </a:solidFill>
              </a:rPr>
              <a:t> och fakulteter (</a:t>
            </a:r>
            <a:r>
              <a:rPr lang="sv-SE" b="1" err="1">
                <a:solidFill>
                  <a:schemeClr val="accent1"/>
                </a:solidFill>
              </a:rPr>
              <a:t>org</a:t>
            </a:r>
            <a:r>
              <a:rPr lang="sv-SE" b="1">
                <a:solidFill>
                  <a:schemeClr val="accent1"/>
                </a:solidFill>
              </a:rPr>
              <a:t> 5*, 6*) på verksamhet: </a:t>
            </a:r>
            <a:endParaRPr lang="sv-SE">
              <a:solidFill>
                <a:schemeClr val="accent1"/>
              </a:solidFill>
            </a:endParaRPr>
          </a:p>
          <a:p>
            <a:pPr marL="0" indent="0">
              <a:spcBef>
                <a:spcPts val="450"/>
              </a:spcBef>
              <a:buNone/>
            </a:pPr>
            <a:r>
              <a:rPr lang="sv-SE">
                <a:solidFill>
                  <a:schemeClr val="accent1"/>
                </a:solidFill>
              </a:rPr>
              <a:t>110, 111,125,130, 140, 211, 214,  221, 231</a:t>
            </a:r>
          </a:p>
          <a:p>
            <a:pPr marL="0" indent="0">
              <a:spcBef>
                <a:spcPts val="450"/>
              </a:spcBef>
              <a:buNone/>
            </a:pPr>
            <a:r>
              <a:rPr lang="sv-SE"/>
              <a:t>D v s endast stödverksamheter (101, 102,200) exkluderade</a:t>
            </a:r>
          </a:p>
          <a:p>
            <a:pPr marL="0" indent="0">
              <a:buNone/>
            </a:pPr>
            <a:endParaRPr lang="sv-SE"/>
          </a:p>
          <a:p>
            <a:pPr marL="0" indent="0">
              <a:buNone/>
            </a:pPr>
            <a:r>
              <a:rPr lang="sv-SE" b="1" err="1">
                <a:solidFill>
                  <a:schemeClr val="accent3"/>
                </a:solidFill>
              </a:rPr>
              <a:t>Univ</a:t>
            </a:r>
            <a:r>
              <a:rPr lang="sv-SE" b="1">
                <a:solidFill>
                  <a:schemeClr val="accent3"/>
                </a:solidFill>
              </a:rPr>
              <a:t> gem </a:t>
            </a:r>
            <a:r>
              <a:rPr lang="sv-SE" b="1" err="1">
                <a:solidFill>
                  <a:schemeClr val="accent3"/>
                </a:solidFill>
              </a:rPr>
              <a:t>inkl</a:t>
            </a:r>
            <a:r>
              <a:rPr lang="sv-SE" b="1">
                <a:solidFill>
                  <a:schemeClr val="accent3"/>
                </a:solidFill>
              </a:rPr>
              <a:t> förv. (</a:t>
            </a:r>
            <a:r>
              <a:rPr lang="sv-SE" b="1" err="1">
                <a:solidFill>
                  <a:schemeClr val="accent3"/>
                </a:solidFill>
              </a:rPr>
              <a:t>org</a:t>
            </a:r>
            <a:r>
              <a:rPr lang="sv-SE" b="1">
                <a:solidFill>
                  <a:schemeClr val="accent3"/>
                </a:solidFill>
              </a:rPr>
              <a:t> 9*) på verksamhet:</a:t>
            </a:r>
            <a:endParaRPr lang="sv-SE">
              <a:solidFill>
                <a:schemeClr val="accent3"/>
              </a:solidFill>
            </a:endParaRPr>
          </a:p>
          <a:p>
            <a:pPr marL="0" indent="0">
              <a:spcBef>
                <a:spcPts val="450"/>
              </a:spcBef>
              <a:buNone/>
            </a:pPr>
            <a:r>
              <a:rPr lang="sv-SE">
                <a:solidFill>
                  <a:schemeClr val="accent3"/>
                </a:solidFill>
              </a:rPr>
              <a:t>110, 125, 130, 140, 211,  221, 231</a:t>
            </a:r>
          </a:p>
          <a:p>
            <a:pPr marL="0" indent="0">
              <a:spcBef>
                <a:spcPts val="450"/>
              </a:spcBef>
              <a:buNone/>
            </a:pPr>
            <a:r>
              <a:rPr lang="sv-SE"/>
              <a:t>D v s stödverksamheter (101, 102,200) och medel från rektors resurs (111,214) är exkluderade.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25996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88AF32-BB16-AE0E-5420-361FF3D46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00" y="1852830"/>
            <a:ext cx="7912894" cy="489109"/>
          </a:xfrm>
        </p:spPr>
        <p:txBody>
          <a:bodyPr/>
          <a:lstStyle/>
          <a:p>
            <a:r>
              <a:rPr lang="sv-SE"/>
              <a:t>Definition konsulter</a:t>
            </a:r>
            <a:br>
              <a:rPr lang="sv-SE"/>
            </a:b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F9E1D58-AF25-0656-6736-DFE94C4714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07" y="2309192"/>
            <a:ext cx="7912894" cy="287772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/>
              <a:t>Se gällande lathund med </a:t>
            </a:r>
            <a:br>
              <a:rPr lang="sv-SE"/>
            </a:br>
            <a:r>
              <a:rPr lang="sv-SE"/>
              <a:t>definition konsulter</a:t>
            </a:r>
            <a:endParaRPr lang="sv-SE" sz="675"/>
          </a:p>
          <a:p>
            <a:pPr marL="0" indent="0">
              <a:spcBef>
                <a:spcPts val="900"/>
              </a:spcBef>
              <a:buNone/>
            </a:pPr>
            <a:endParaRPr lang="sv-SE" sz="675"/>
          </a:p>
          <a:p>
            <a:pPr marL="0" indent="0">
              <a:spcBef>
                <a:spcPts val="900"/>
              </a:spcBef>
              <a:buNone/>
            </a:pPr>
            <a:endParaRPr lang="sv-SE" sz="675"/>
          </a:p>
          <a:p>
            <a:pPr marL="0" indent="0">
              <a:spcBef>
                <a:spcPts val="900"/>
              </a:spcBef>
              <a:buNone/>
            </a:pPr>
            <a:endParaRPr lang="sv-SE" sz="675"/>
          </a:p>
          <a:p>
            <a:pPr marL="0" indent="0">
              <a:spcBef>
                <a:spcPts val="900"/>
              </a:spcBef>
              <a:buNone/>
            </a:pPr>
            <a:endParaRPr lang="sv-SE" sz="675"/>
          </a:p>
          <a:p>
            <a:pPr marL="0" indent="0">
              <a:spcBef>
                <a:spcPts val="900"/>
              </a:spcBef>
              <a:buNone/>
            </a:pPr>
            <a:endParaRPr lang="sv-SE" sz="675"/>
          </a:p>
          <a:p>
            <a:pPr marL="0" indent="0">
              <a:spcBef>
                <a:spcPts val="900"/>
              </a:spcBef>
              <a:buNone/>
            </a:pPr>
            <a:endParaRPr lang="sv-SE" sz="675"/>
          </a:p>
          <a:p>
            <a:pPr marL="0" indent="0">
              <a:spcBef>
                <a:spcPts val="900"/>
              </a:spcBef>
              <a:buNone/>
            </a:pPr>
            <a:endParaRPr lang="sv-SE" sz="675"/>
          </a:p>
          <a:p>
            <a:pPr marL="0" indent="0">
              <a:spcBef>
                <a:spcPts val="900"/>
              </a:spcBef>
              <a:buNone/>
            </a:pPr>
            <a:endParaRPr lang="sv-SE" sz="675"/>
          </a:p>
          <a:p>
            <a:pPr marL="0" indent="0">
              <a:spcBef>
                <a:spcPts val="900"/>
              </a:spcBef>
              <a:buNone/>
            </a:pPr>
            <a:endParaRPr lang="sv-SE" sz="675"/>
          </a:p>
          <a:p>
            <a:pPr marL="0" indent="0">
              <a:spcBef>
                <a:spcPts val="900"/>
              </a:spcBef>
              <a:buNone/>
            </a:pPr>
            <a:r>
              <a:rPr lang="sv-SE" sz="1000"/>
              <a:t> Arkiverad i EKOs mappar:</a:t>
            </a:r>
          </a:p>
          <a:p>
            <a:pPr marL="0" indent="0">
              <a:spcBef>
                <a:spcPts val="900"/>
              </a:spcBef>
              <a:buNone/>
            </a:pPr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C01F0D9-74CD-B0C7-8D90-7D6CB2DF2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715" y="3058813"/>
            <a:ext cx="4476540" cy="982527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39AD3598-7876-E86E-125C-8C9742568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1602" y="1505435"/>
            <a:ext cx="3003291" cy="3845986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32689AD5-B067-8F4D-686B-03EFF9A46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980" y="5361272"/>
            <a:ext cx="3972129" cy="190510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5D782034-E0B7-C9EA-AA07-B2CE2C730C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264" y="5005170"/>
            <a:ext cx="4160456" cy="28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648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52051" y="960912"/>
            <a:ext cx="7912894" cy="652145"/>
          </a:xfrm>
        </p:spPr>
        <p:txBody>
          <a:bodyPr/>
          <a:lstStyle/>
          <a:p>
            <a:r>
              <a:rPr lang="sv-SE"/>
              <a:t>Planering och uppföljning</a:t>
            </a:r>
            <a:br>
              <a:rPr lang="sv-SE"/>
            </a:br>
            <a:r>
              <a:rPr lang="sv-SE" sz="1200" b="0"/>
              <a:t>Planera och genomföra insatser/aktiviteter mot satta mål och krav, regelverk  – </a:t>
            </a:r>
            <a:br>
              <a:rPr lang="sv-SE" sz="1200" b="0"/>
            </a:br>
            <a:r>
              <a:rPr lang="sv-SE" sz="1200" b="0"/>
              <a:t>- VP, budget, aktivitetsplan, uppföljning, dialoger, avrapportering………</a:t>
            </a:r>
            <a:br>
              <a:rPr lang="sv-SE" sz="1200"/>
            </a:br>
            <a:endParaRPr lang="sv-SE" sz="120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2051" y="1987199"/>
            <a:ext cx="7247238" cy="41443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A10EC2-BFBA-5DBD-A8E7-3AE33DE2825B}"/>
              </a:ext>
            </a:extLst>
          </p:cNvPr>
          <p:cNvSpPr txBox="1"/>
          <p:nvPr/>
        </p:nvSpPr>
        <p:spPr>
          <a:xfrm>
            <a:off x="1182702" y="241548"/>
            <a:ext cx="5692041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cs typeface="Arial"/>
              </a:rPr>
              <a:t>Ny </a:t>
            </a:r>
            <a:r>
              <a:rPr lang="en-US" err="1">
                <a:cs typeface="Arial"/>
              </a:rPr>
              <a:t>styrmodell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Våren</a:t>
            </a:r>
            <a:r>
              <a:rPr lang="en-US">
                <a:cs typeface="Arial"/>
              </a:rPr>
              <a:t> 2027 – </a:t>
            </a:r>
            <a:br>
              <a:rPr lang="en-US">
                <a:cs typeface="Arial"/>
              </a:rPr>
            </a:br>
            <a:r>
              <a:rPr lang="en-US" err="1">
                <a:cs typeface="Arial"/>
              </a:rPr>
              <a:t>anpassa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Planerings</a:t>
            </a:r>
            <a:r>
              <a:rPr lang="en-US">
                <a:cs typeface="Arial"/>
              </a:rPr>
              <a:t>-, budget- och </a:t>
            </a:r>
            <a:r>
              <a:rPr lang="en-US" err="1">
                <a:cs typeface="Arial"/>
              </a:rPr>
              <a:t>uppföljningsprocess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354C604-2A11-430E-EBF6-2B347AC269D2}"/>
              </a:ext>
            </a:extLst>
          </p:cNvPr>
          <p:cNvCxnSpPr/>
          <p:nvPr/>
        </p:nvCxnSpPr>
        <p:spPr>
          <a:xfrm flipV="1">
            <a:off x="473390" y="1686090"/>
            <a:ext cx="7110663" cy="4487778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92219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D875CE76-3A6C-4F4E-9540-54EE6A1EB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Budgetering i Hypergene</a:t>
            </a:r>
          </a:p>
        </p:txBody>
      </p:sp>
    </p:spTree>
    <p:extLst>
      <p:ext uri="{BB962C8B-B14F-4D97-AF65-F5344CB8AC3E}">
        <p14:creationId xmlns:p14="http://schemas.microsoft.com/office/powerpoint/2010/main" val="25122762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0D6D8F-2C68-4DC3-BD99-515243718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074" y="0"/>
            <a:ext cx="6948795" cy="671773"/>
          </a:xfrm>
        </p:spPr>
        <p:txBody>
          <a:bodyPr/>
          <a:lstStyle/>
          <a:p>
            <a:r>
              <a:rPr lang="sv-SE" sz="2000">
                <a:solidFill>
                  <a:schemeClr val="accent1"/>
                </a:solidFill>
              </a:rPr>
              <a:t>Uppgifter Hypergene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ADE392C-5A96-4BA5-AD3A-EA7BEBE40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074" y="434645"/>
            <a:ext cx="8366401" cy="5662296"/>
          </a:xfrm>
        </p:spPr>
        <p:txBody>
          <a:bodyPr/>
          <a:lstStyle/>
          <a:p>
            <a:r>
              <a:rPr lang="sv-SE" sz="1600" b="1">
                <a:solidFill>
                  <a:schemeClr val="accent1"/>
                </a:solidFill>
                <a:highlight>
                  <a:srgbClr val="C0C0C0"/>
                </a:highlight>
              </a:rPr>
              <a:t>Investeringar</a:t>
            </a:r>
            <a:r>
              <a:rPr lang="sv-SE" sz="1600" b="1">
                <a:solidFill>
                  <a:schemeClr val="accent1"/>
                </a:solidFill>
              </a:rPr>
              <a:t> </a:t>
            </a:r>
            <a:endParaRPr lang="sv-SE" sz="100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sv-SE" sz="1600" b="1"/>
              <a:t>   </a:t>
            </a:r>
            <a:r>
              <a:rPr lang="sv-SE" sz="1400"/>
              <a:t>Separat deadline   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sz="1400"/>
              <a:t>    Startvärde: befintliga investeringars avskrivningar t o m 25/8 </a:t>
            </a:r>
            <a:endParaRPr lang="sv-SE" sz="1400">
              <a:solidFill>
                <a:srgbClr val="FF0000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sv-SE" sz="1400"/>
              <a:t>    </a:t>
            </a:r>
            <a:r>
              <a:rPr lang="sv-SE" sz="1400">
                <a:solidFill>
                  <a:srgbClr val="0070C0"/>
                </a:solidFill>
              </a:rPr>
              <a:t>Nya investeringar registreras för sep-dec 2026 samt 2027. Skilj ut med datum.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sz="1400"/>
              <a:t>    Slutavskrivningar (se lathund)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sz="1400"/>
              <a:t>    Bilaga 10 -  definitioner</a:t>
            </a:r>
          </a:p>
          <a:p>
            <a:pPr marL="0" indent="0">
              <a:spcBef>
                <a:spcPts val="600"/>
              </a:spcBef>
              <a:buNone/>
            </a:pPr>
            <a:endParaRPr lang="sv-SE" sz="160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r>
              <a:rPr lang="sv-SE" sz="1600" b="1">
                <a:solidFill>
                  <a:schemeClr val="accent1"/>
                </a:solidFill>
                <a:highlight>
                  <a:srgbClr val="C0C0C0"/>
                </a:highlight>
              </a:rPr>
              <a:t>Personal</a:t>
            </a:r>
            <a:r>
              <a:rPr lang="sv-SE" sz="1600" b="1">
                <a:solidFill>
                  <a:schemeClr val="accent1"/>
                </a:solidFill>
              </a:rPr>
              <a:t> </a:t>
            </a:r>
            <a:endParaRPr lang="sv-SE" sz="100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sv-SE" sz="1600"/>
              <a:t>     </a:t>
            </a:r>
            <a:r>
              <a:rPr lang="sv-SE" sz="1400"/>
              <a:t>Startvärde: </a:t>
            </a:r>
            <a:r>
              <a:rPr lang="sv-SE" sz="1400">
                <a:solidFill>
                  <a:srgbClr val="0070C0"/>
                </a:solidFill>
              </a:rPr>
              <a:t>All befintlig personal i Primula per augusti 2026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sz="1400"/>
              <a:t>    - Personal med tjänst 2027 full kontering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sz="1400"/>
              <a:t>    - Personal ej tjänst 2027 endast vissa data och kompletteras manuellt vid behov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sz="1400"/>
              <a:t>    - Personal som byter org. registreras som </a:t>
            </a:r>
            <a:r>
              <a:rPr lang="sv-SE" sz="1400" b="1"/>
              <a:t>utlån från hemvist </a:t>
            </a:r>
            <a:r>
              <a:rPr lang="sv-SE" sz="1400"/>
              <a:t>per aug.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sz="1400">
                <a:solidFill>
                  <a:srgbClr val="0070C0"/>
                </a:solidFill>
              </a:rPr>
              <a:t>      OBS! utlån facklig tid avstäms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sz="1400"/>
              <a:t>    - Excelimport personaldata från </a:t>
            </a:r>
            <a:r>
              <a:rPr lang="sv-SE" sz="1400" err="1"/>
              <a:t>Retendofil</a:t>
            </a:r>
            <a:r>
              <a:rPr lang="sv-SE" sz="1400"/>
              <a:t> (efter justering)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sz="1400">
                <a:solidFill>
                  <a:schemeClr val="accent1"/>
                </a:solidFill>
              </a:rPr>
              <a:t>    - </a:t>
            </a:r>
            <a:r>
              <a:rPr lang="sv-SE" sz="1400">
                <a:solidFill>
                  <a:srgbClr val="0070C0"/>
                </a:solidFill>
              </a:rPr>
              <a:t>Preliminär löneuppräkning inkl. löneglidning. Ev. justering på totalnivåer med belopp</a:t>
            </a:r>
          </a:p>
          <a:p>
            <a:pPr marL="0" indent="0">
              <a:spcBef>
                <a:spcPts val="600"/>
              </a:spcBef>
              <a:buNone/>
            </a:pPr>
            <a:endParaRPr lang="sv-SE" sz="140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r>
              <a:rPr lang="sv-SE" sz="1600" b="1">
                <a:solidFill>
                  <a:schemeClr val="accent1"/>
                </a:solidFill>
                <a:highlight>
                  <a:srgbClr val="C0C0C0"/>
                </a:highlight>
              </a:rPr>
              <a:t>Kontoinmatning</a:t>
            </a:r>
            <a:r>
              <a:rPr lang="sv-SE" sz="1600">
                <a:solidFill>
                  <a:schemeClr val="accent1"/>
                </a:solidFill>
              </a:rPr>
              <a:t> </a:t>
            </a:r>
            <a:r>
              <a:rPr lang="sv-SE" sz="1600">
                <a:solidFill>
                  <a:srgbClr val="0070C0"/>
                </a:solidFill>
              </a:rPr>
              <a:t>övriga intäkter och kostnader</a:t>
            </a:r>
            <a:endParaRPr lang="sv-SE" sz="100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sv-SE" sz="1600"/>
              <a:t>  </a:t>
            </a:r>
            <a:r>
              <a:rPr lang="sv-SE" sz="1600" b="1"/>
              <a:t>  </a:t>
            </a:r>
            <a:r>
              <a:rPr lang="sv-SE" sz="1400" b="1"/>
              <a:t>Budgetkonton </a:t>
            </a:r>
            <a:r>
              <a:rPr lang="sv-SE" sz="1400"/>
              <a:t>för vissa intäkter och kostnader (bilaga 14)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sz="1400"/>
              <a:t>     Personal och avskrivningar ej </a:t>
            </a:r>
            <a:r>
              <a:rPr lang="sv-SE" sz="1400" err="1"/>
              <a:t>inmatningsbara</a:t>
            </a:r>
            <a:r>
              <a:rPr lang="sv-SE" sz="1400"/>
              <a:t> här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sz="1400"/>
              <a:t>     Excelimport</a:t>
            </a:r>
          </a:p>
          <a:p>
            <a:pPr>
              <a:spcBef>
                <a:spcPts val="600"/>
              </a:spcBef>
            </a:pPr>
            <a:endParaRPr lang="sv-SE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37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E206AE-2147-4CAA-A667-FF0D000B5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solidFill>
                  <a:srgbClr val="0070C0"/>
                </a:solidFill>
              </a:rPr>
              <a:t>Budgetering ej kända projekt </a:t>
            </a:r>
            <a:r>
              <a:rPr lang="sv-SE" b="0">
                <a:solidFill>
                  <a:srgbClr val="0070C0"/>
                </a:solidFill>
              </a:rPr>
              <a:t>(Anvisningar kap 4.1)</a:t>
            </a:r>
          </a:p>
        </p:txBody>
      </p:sp>
      <p:graphicFrame>
        <p:nvGraphicFramePr>
          <p:cNvPr id="5" name="Platshållare för innehåll 4">
            <a:extLst>
              <a:ext uri="{FF2B5EF4-FFF2-40B4-BE49-F238E27FC236}">
                <a16:creationId xmlns:a16="http://schemas.microsoft.com/office/drawing/2014/main" id="{808095C7-EF24-4C35-8138-602BDB6923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0507753"/>
              </p:ext>
            </p:extLst>
          </p:nvPr>
        </p:nvGraphicFramePr>
        <p:xfrm>
          <a:off x="768908" y="2391870"/>
          <a:ext cx="7338772" cy="23934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8541">
                  <a:extLst>
                    <a:ext uri="{9D8B030D-6E8A-4147-A177-3AD203B41FA5}">
                      <a16:colId xmlns:a16="http://schemas.microsoft.com/office/drawing/2014/main" val="830428045"/>
                    </a:ext>
                  </a:extLst>
                </a:gridCol>
                <a:gridCol w="1441387">
                  <a:extLst>
                    <a:ext uri="{9D8B030D-6E8A-4147-A177-3AD203B41FA5}">
                      <a16:colId xmlns:a16="http://schemas.microsoft.com/office/drawing/2014/main" val="744364373"/>
                    </a:ext>
                  </a:extLst>
                </a:gridCol>
                <a:gridCol w="4488844">
                  <a:extLst>
                    <a:ext uri="{9D8B030D-6E8A-4147-A177-3AD203B41FA5}">
                      <a16:colId xmlns:a16="http://schemas.microsoft.com/office/drawing/2014/main" val="2700356114"/>
                    </a:ext>
                  </a:extLst>
                </a:gridCol>
              </a:tblGrid>
              <a:tr h="4798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Verksamhet</a:t>
                      </a:r>
                      <a:endParaRPr lang="sv-SE" sz="1400">
                        <a:effectLst/>
                        <a:latin typeface="GaramondB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Projektnummer</a:t>
                      </a:r>
                      <a:endParaRPr lang="sv-SE" sz="1400">
                        <a:effectLst/>
                        <a:latin typeface="GaramondB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Avser</a:t>
                      </a:r>
                      <a:endParaRPr lang="sv-SE" sz="1400">
                        <a:effectLst/>
                        <a:latin typeface="GaramondB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937753"/>
                  </a:ext>
                </a:extLst>
              </a:tr>
              <a:tr h="4798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110-231</a:t>
                      </a:r>
                      <a:endParaRPr lang="sv-SE" sz="1400">
                        <a:effectLst/>
                        <a:latin typeface="GaramondB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299950-59</a:t>
                      </a:r>
                      <a:endParaRPr lang="sv-SE" sz="1400">
                        <a:effectLst/>
                        <a:latin typeface="GaramondB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Projektnummer som antas starta kvartal 4 (oktober)</a:t>
                      </a:r>
                      <a:endParaRPr lang="sv-SE" sz="1400">
                        <a:effectLst/>
                        <a:latin typeface="GaramondB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3022329"/>
                  </a:ext>
                </a:extLst>
              </a:tr>
              <a:tr h="4770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110-231</a:t>
                      </a:r>
                      <a:endParaRPr lang="sv-SE" sz="1400">
                        <a:effectLst/>
                        <a:latin typeface="GaramondB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299960-69</a:t>
                      </a:r>
                      <a:endParaRPr lang="sv-SE" sz="1400">
                        <a:effectLst/>
                        <a:latin typeface="GaramondB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Projektnummer som antas starta kvartal 3 (juli)</a:t>
                      </a:r>
                      <a:endParaRPr lang="sv-SE" sz="1400">
                        <a:effectLst/>
                        <a:latin typeface="GaramondB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9019477"/>
                  </a:ext>
                </a:extLst>
              </a:tr>
              <a:tr h="4770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110-231</a:t>
                      </a:r>
                      <a:endParaRPr lang="sv-SE" sz="1400">
                        <a:effectLst/>
                        <a:latin typeface="GaramondB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299970-79</a:t>
                      </a:r>
                      <a:endParaRPr lang="sv-SE" sz="1400">
                        <a:effectLst/>
                        <a:latin typeface="GaramondB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Projektnummer som antas starta kvartal 2 (april)</a:t>
                      </a:r>
                      <a:endParaRPr lang="sv-SE" sz="1400">
                        <a:effectLst/>
                        <a:latin typeface="GaramondB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3640191"/>
                  </a:ext>
                </a:extLst>
              </a:tr>
              <a:tr h="4798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110-231</a:t>
                      </a:r>
                      <a:endParaRPr lang="sv-SE" sz="1400">
                        <a:effectLst/>
                        <a:latin typeface="GaramondB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299980-99</a:t>
                      </a:r>
                      <a:endParaRPr lang="sv-SE" sz="1400">
                        <a:effectLst/>
                        <a:latin typeface="GaramondB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Projektnummer som antas starta kvartal 1 (januari)</a:t>
                      </a:r>
                      <a:endParaRPr lang="sv-SE" sz="1400">
                        <a:effectLst/>
                        <a:latin typeface="GaramondB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4787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04961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09375" y="0"/>
            <a:ext cx="7912894" cy="652145"/>
          </a:xfrm>
        </p:spPr>
        <p:txBody>
          <a:bodyPr/>
          <a:lstStyle/>
          <a:p>
            <a:br>
              <a:rPr lang="sv-SE"/>
            </a:b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93241" y="1592555"/>
            <a:ext cx="7885534" cy="626730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sv-SE" sz="2800" b="1">
                <a:solidFill>
                  <a:srgbClr val="0070C0"/>
                </a:solidFill>
              </a:rPr>
              <a:t>Kom ihåg:</a:t>
            </a:r>
            <a:endParaRPr lang="sv-SE" sz="1800"/>
          </a:p>
          <a:p>
            <a:pPr>
              <a:spcBef>
                <a:spcPts val="600"/>
              </a:spcBef>
            </a:pPr>
            <a:r>
              <a:rPr lang="sv-SE" sz="1800">
                <a:solidFill>
                  <a:srgbClr val="0070C0"/>
                </a:solidFill>
              </a:rPr>
              <a:t>All personal</a:t>
            </a:r>
            <a:r>
              <a:rPr lang="sv-SE" sz="1800"/>
              <a:t> per aug 2026 ingår – annars nyanställd alt utlån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800"/>
              <a:t>    </a:t>
            </a:r>
            <a:r>
              <a:rPr lang="sv-SE" sz="1000"/>
              <a:t>Kom ihåg att t ex doktorander m </a:t>
            </a:r>
            <a:r>
              <a:rPr lang="sv-SE" sz="1000" err="1"/>
              <a:t>fl</a:t>
            </a:r>
            <a:r>
              <a:rPr lang="sv-SE" sz="1000"/>
              <a:t> kanske inte har tjänst inlagd i Primula fr o m 1/1 så de finns med om de ingår i aug,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000"/>
              <a:t>        men ni måste lägga till omfattning </a:t>
            </a:r>
            <a:r>
              <a:rPr lang="sv-SE" sz="1000" err="1"/>
              <a:t>etc</a:t>
            </a:r>
            <a:r>
              <a:rPr lang="sv-SE" sz="1000"/>
              <a:t> om tjänst budgetåret</a:t>
            </a:r>
            <a:endParaRPr lang="sv-SE" sz="1800"/>
          </a:p>
          <a:p>
            <a:pPr>
              <a:spcBef>
                <a:spcPts val="600"/>
              </a:spcBef>
            </a:pPr>
            <a:r>
              <a:rPr lang="sv-SE" sz="1800">
                <a:solidFill>
                  <a:srgbClr val="0070C0"/>
                </a:solidFill>
              </a:rPr>
              <a:t>Kontrollfliken</a:t>
            </a:r>
            <a:r>
              <a:rPr lang="sv-SE" sz="1800"/>
              <a:t> på personaluppgiften</a:t>
            </a:r>
          </a:p>
          <a:p>
            <a:pPr marL="0" indent="0">
              <a:spcBef>
                <a:spcPts val="600"/>
              </a:spcBef>
              <a:buNone/>
            </a:pPr>
            <a:endParaRPr lang="sv-SE" sz="800"/>
          </a:p>
          <a:p>
            <a:pPr>
              <a:spcBef>
                <a:spcPts val="600"/>
              </a:spcBef>
            </a:pPr>
            <a:r>
              <a:rPr lang="sv-SE" sz="1800"/>
              <a:t>Avstäm att </a:t>
            </a:r>
            <a:r>
              <a:rPr lang="sv-SE" sz="1800">
                <a:solidFill>
                  <a:srgbClr val="0070C0"/>
                </a:solidFill>
              </a:rPr>
              <a:t>uppgifter</a:t>
            </a:r>
            <a:r>
              <a:rPr lang="sv-SE" sz="1800"/>
              <a:t> finns för samtliga avdelningar och institutioner</a:t>
            </a:r>
            <a:endParaRPr lang="sv-SE" sz="1800">
              <a:cs typeface="Arial"/>
            </a:endParaRPr>
          </a:p>
          <a:p>
            <a:pPr>
              <a:spcBef>
                <a:spcPts val="600"/>
              </a:spcBef>
            </a:pPr>
            <a:r>
              <a:rPr lang="sv-SE" sz="1800"/>
              <a:t>Avstäm att inga uppgifter finns för </a:t>
            </a:r>
            <a:r>
              <a:rPr lang="sv-SE" sz="1800">
                <a:solidFill>
                  <a:srgbClr val="0070C0"/>
                </a:solidFill>
              </a:rPr>
              <a:t>avslutade org.</a:t>
            </a:r>
            <a:endParaRPr lang="sv-SE" sz="80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</a:pPr>
            <a:r>
              <a:rPr lang="sv-SE" sz="1800"/>
              <a:t>Avstäm att </a:t>
            </a:r>
            <a:r>
              <a:rPr lang="sv-SE" sz="1800">
                <a:solidFill>
                  <a:srgbClr val="0070C0"/>
                </a:solidFill>
              </a:rPr>
              <a:t>chefer </a:t>
            </a:r>
            <a:r>
              <a:rPr lang="sv-SE" sz="1800"/>
              <a:t>har tillgång till sina avd./inst. inkl. nya avd./inst.</a:t>
            </a:r>
          </a:p>
          <a:p>
            <a:pPr>
              <a:spcBef>
                <a:spcPts val="600"/>
              </a:spcBef>
            </a:pPr>
            <a:endParaRPr lang="sv-SE" sz="1600"/>
          </a:p>
          <a:p>
            <a:pPr>
              <a:spcBef>
                <a:spcPts val="0"/>
              </a:spcBef>
            </a:pPr>
            <a:r>
              <a:rPr lang="sv-SE" sz="1800"/>
              <a:t>Avstäm att OH och kontor bokas på nya org. enheter </a:t>
            </a:r>
          </a:p>
          <a:p>
            <a:pPr marL="0" indent="0">
              <a:spcBef>
                <a:spcPts val="0"/>
              </a:spcBef>
              <a:buNone/>
            </a:pPr>
            <a:endParaRPr lang="sv-SE"/>
          </a:p>
          <a:p>
            <a:pPr marL="0" indent="0">
              <a:spcBef>
                <a:spcPts val="600"/>
              </a:spcBef>
              <a:buNone/>
            </a:pPr>
            <a:r>
              <a:rPr lang="sv-SE" sz="1800"/>
              <a:t>	</a:t>
            </a:r>
            <a:endParaRPr lang="sv-SE"/>
          </a:p>
          <a:p>
            <a:pPr marL="0" indent="0">
              <a:buNone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85156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1142100" y="3021178"/>
            <a:ext cx="7829372" cy="1382378"/>
          </a:xfrm>
        </p:spPr>
        <p:txBody>
          <a:bodyPr>
            <a:normAutofit fontScale="90000"/>
          </a:bodyPr>
          <a:lstStyle/>
          <a:p>
            <a:r>
              <a:rPr lang="sv-SE"/>
              <a:t>Budgeteringsmodell Hypergene</a:t>
            </a:r>
            <a:br>
              <a:rPr lang="sv-SE"/>
            </a:br>
            <a:br>
              <a:rPr lang="sv-SE"/>
            </a:br>
            <a:r>
              <a:rPr lang="sv-SE"/>
              <a:t>- enskild genomgång vid behov</a:t>
            </a:r>
            <a:br>
              <a:rPr lang="sv-SE"/>
            </a:br>
            <a:br>
              <a:rPr lang="sv-SE"/>
            </a:br>
            <a:endParaRPr lang="sv-SE" b="0"/>
          </a:p>
        </p:txBody>
      </p:sp>
    </p:spTree>
    <p:extLst>
      <p:ext uri="{BB962C8B-B14F-4D97-AF65-F5344CB8AC3E}">
        <p14:creationId xmlns:p14="http://schemas.microsoft.com/office/powerpoint/2010/main" val="13727569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B1096EC4-4C5B-4206-BF95-D6B998525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1177" y="0"/>
            <a:ext cx="1682397" cy="2470141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E5EB5C4B-1C22-4996-9CEA-FA0E6F18E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91" y="239216"/>
            <a:ext cx="6103610" cy="3905032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8B7158AC-6F39-40B9-8954-5CD4FA6272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4763" y="2586650"/>
            <a:ext cx="3527245" cy="3788522"/>
          </a:xfrm>
          <a:prstGeom prst="rect">
            <a:avLst/>
          </a:prstGeom>
        </p:spPr>
      </p:pic>
      <p:cxnSp>
        <p:nvCxnSpPr>
          <p:cNvPr id="15" name="Rak pilkoppling 14">
            <a:extLst>
              <a:ext uri="{FF2B5EF4-FFF2-40B4-BE49-F238E27FC236}">
                <a16:creationId xmlns:a16="http://schemas.microsoft.com/office/drawing/2014/main" id="{1E9AD4CA-BEB0-4E87-AD84-616467E3756E}"/>
              </a:ext>
            </a:extLst>
          </p:cNvPr>
          <p:cNvCxnSpPr/>
          <p:nvPr/>
        </p:nvCxnSpPr>
        <p:spPr>
          <a:xfrm>
            <a:off x="2326800" y="3682862"/>
            <a:ext cx="339365" cy="254523"/>
          </a:xfrm>
          <a:prstGeom prst="straightConnector1">
            <a:avLst/>
          </a:prstGeom>
          <a:ln w="5715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ktangel: rundade hörn 16">
            <a:extLst>
              <a:ext uri="{FF2B5EF4-FFF2-40B4-BE49-F238E27FC236}">
                <a16:creationId xmlns:a16="http://schemas.microsoft.com/office/drawing/2014/main" id="{7CD305EF-E40E-45BD-9D24-F9F995F4B2EB}"/>
              </a:ext>
            </a:extLst>
          </p:cNvPr>
          <p:cNvSpPr/>
          <p:nvPr/>
        </p:nvSpPr>
        <p:spPr>
          <a:xfrm>
            <a:off x="2601798" y="5354425"/>
            <a:ext cx="3450210" cy="1137257"/>
          </a:xfrm>
          <a:prstGeom prst="roundRect">
            <a:avLst/>
          </a:prstGeom>
          <a:noFill/>
          <a:ln w="190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206233D5-23B2-447C-B721-D02B7327DEC2}"/>
              </a:ext>
            </a:extLst>
          </p:cNvPr>
          <p:cNvSpPr/>
          <p:nvPr/>
        </p:nvSpPr>
        <p:spPr>
          <a:xfrm>
            <a:off x="7001177" y="2177592"/>
            <a:ext cx="728802" cy="292548"/>
          </a:xfrm>
          <a:prstGeom prst="roundRect">
            <a:avLst/>
          </a:prstGeom>
          <a:noFill/>
          <a:ln w="285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ktangel: rundade hörn 18">
            <a:extLst>
              <a:ext uri="{FF2B5EF4-FFF2-40B4-BE49-F238E27FC236}">
                <a16:creationId xmlns:a16="http://schemas.microsoft.com/office/drawing/2014/main" id="{364263C6-ABC7-41CA-91F9-43AAE845A9EB}"/>
              </a:ext>
            </a:extLst>
          </p:cNvPr>
          <p:cNvSpPr/>
          <p:nvPr/>
        </p:nvSpPr>
        <p:spPr>
          <a:xfrm>
            <a:off x="356691" y="2586650"/>
            <a:ext cx="1981156" cy="1557598"/>
          </a:xfrm>
          <a:prstGeom prst="roundRect">
            <a:avLst/>
          </a:prstGeom>
          <a:noFill/>
          <a:ln w="285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03435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med rundade hörn 4"/>
          <p:cNvSpPr/>
          <p:nvPr/>
        </p:nvSpPr>
        <p:spPr>
          <a:xfrm>
            <a:off x="6686550" y="180975"/>
            <a:ext cx="1888859" cy="616925"/>
          </a:xfrm>
          <a:prstGeom prst="roundRect">
            <a:avLst/>
          </a:prstGeom>
          <a:solidFill>
            <a:srgbClr val="F2F2F2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sv-SE">
              <a:solidFill>
                <a:prstClr val="white"/>
              </a:solidFill>
            </a:endParaRPr>
          </a:p>
        </p:txBody>
      </p:sp>
      <p:sp>
        <p:nvSpPr>
          <p:cNvPr id="19" name="textruta 18"/>
          <p:cNvSpPr txBox="1"/>
          <p:nvPr/>
        </p:nvSpPr>
        <p:spPr>
          <a:xfrm>
            <a:off x="1676568" y="720980"/>
            <a:ext cx="8082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sv-SE" sz="1000">
                <a:solidFill>
                  <a:prstClr val="white">
                    <a:lumMod val="65000"/>
                  </a:prstClr>
                </a:solidFill>
              </a:rPr>
              <a:t>Hypergene</a:t>
            </a:r>
          </a:p>
        </p:txBody>
      </p:sp>
      <p:sp>
        <p:nvSpPr>
          <p:cNvPr id="18" name="Rektangel 17"/>
          <p:cNvSpPr/>
          <p:nvPr/>
        </p:nvSpPr>
        <p:spPr>
          <a:xfrm>
            <a:off x="1608942" y="962451"/>
            <a:ext cx="6716409" cy="52424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sv-SE">
              <a:solidFill>
                <a:prstClr val="white"/>
              </a:solidFill>
            </a:endParaRPr>
          </a:p>
        </p:txBody>
      </p:sp>
      <p:sp>
        <p:nvSpPr>
          <p:cNvPr id="20" name="Flödesschema: Process 19"/>
          <p:cNvSpPr/>
          <p:nvPr/>
        </p:nvSpPr>
        <p:spPr>
          <a:xfrm>
            <a:off x="5464111" y="1563550"/>
            <a:ext cx="1122656" cy="612648"/>
          </a:xfrm>
          <a:prstGeom prst="flowChartProcess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sv-SE" sz="1000">
                <a:solidFill>
                  <a:prstClr val="white"/>
                </a:solidFill>
              </a:rPr>
              <a:t>Central inmatning av förutsättningar</a:t>
            </a:r>
          </a:p>
        </p:txBody>
      </p:sp>
      <p:sp>
        <p:nvSpPr>
          <p:cNvPr id="24" name="Flödesschema: Process 23"/>
          <p:cNvSpPr/>
          <p:nvPr/>
        </p:nvSpPr>
        <p:spPr>
          <a:xfrm>
            <a:off x="4891573" y="4457582"/>
            <a:ext cx="3477986" cy="1642772"/>
          </a:xfrm>
          <a:prstGeom prst="flowChartProcess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914400"/>
            <a:br>
              <a:rPr lang="sv-SE" sz="1000">
                <a:solidFill>
                  <a:prstClr val="white"/>
                </a:solidFill>
              </a:rPr>
            </a:br>
            <a:r>
              <a:rPr lang="sv-SE" sz="1400" b="1">
                <a:solidFill>
                  <a:srgbClr val="44546A"/>
                </a:solidFill>
              </a:rPr>
              <a:t>BUDGET &amp; PROGNOS</a:t>
            </a:r>
            <a:endParaRPr lang="sv-SE" sz="1000" b="1">
              <a:solidFill>
                <a:srgbClr val="44546A"/>
              </a:solidFill>
            </a:endParaRPr>
          </a:p>
          <a:p>
            <a:pPr algn="ctr" defTabSz="914400"/>
            <a:endParaRPr lang="sv-SE" sz="1000">
              <a:solidFill>
                <a:prstClr val="white"/>
              </a:solidFill>
            </a:endParaRPr>
          </a:p>
        </p:txBody>
      </p:sp>
      <p:sp>
        <p:nvSpPr>
          <p:cNvPr id="30" name="Magnetskiva 29"/>
          <p:cNvSpPr/>
          <p:nvPr/>
        </p:nvSpPr>
        <p:spPr>
          <a:xfrm>
            <a:off x="316368" y="1269459"/>
            <a:ext cx="1095474" cy="690441"/>
          </a:xfrm>
          <a:prstGeom prst="flowChartMagneticDisk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sv-SE" sz="1000">
                <a:solidFill>
                  <a:prstClr val="white"/>
                </a:solidFill>
              </a:rPr>
              <a:t>Ekonomisystem</a:t>
            </a:r>
          </a:p>
          <a:p>
            <a:pPr algn="ctr" defTabSz="914400"/>
            <a:r>
              <a:rPr lang="sv-SE" sz="1000">
                <a:solidFill>
                  <a:prstClr val="white"/>
                </a:solidFill>
              </a:rPr>
              <a:t>(UBW)</a:t>
            </a:r>
          </a:p>
        </p:txBody>
      </p:sp>
      <p:sp>
        <p:nvSpPr>
          <p:cNvPr id="31" name="Magnetskiva 30"/>
          <p:cNvSpPr/>
          <p:nvPr/>
        </p:nvSpPr>
        <p:spPr>
          <a:xfrm>
            <a:off x="316368" y="2599142"/>
            <a:ext cx="1095474" cy="690441"/>
          </a:xfrm>
          <a:prstGeom prst="flowChartMagneticDisk">
            <a:avLst/>
          </a:prstGeom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sv-SE" sz="1000">
                <a:solidFill>
                  <a:prstClr val="white"/>
                </a:solidFill>
              </a:rPr>
              <a:t>Personalsystem</a:t>
            </a:r>
          </a:p>
          <a:p>
            <a:pPr algn="ctr" defTabSz="914400"/>
            <a:r>
              <a:rPr lang="sv-SE" sz="1000">
                <a:solidFill>
                  <a:prstClr val="white"/>
                </a:solidFill>
              </a:rPr>
              <a:t>(Primula)</a:t>
            </a:r>
          </a:p>
        </p:txBody>
      </p:sp>
      <p:cxnSp>
        <p:nvCxnSpPr>
          <p:cNvPr id="10" name="Rak pil 9"/>
          <p:cNvCxnSpPr>
            <a:stCxn id="30" idx="4"/>
          </p:cNvCxnSpPr>
          <p:nvPr/>
        </p:nvCxnSpPr>
        <p:spPr>
          <a:xfrm flipV="1">
            <a:off x="1411842" y="1614679"/>
            <a:ext cx="401469" cy="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pil 11"/>
          <p:cNvCxnSpPr>
            <a:stCxn id="31" idx="4"/>
          </p:cNvCxnSpPr>
          <p:nvPr/>
        </p:nvCxnSpPr>
        <p:spPr>
          <a:xfrm>
            <a:off x="1411842" y="2944363"/>
            <a:ext cx="401469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Oval 244"/>
          <p:cNvSpPr/>
          <p:nvPr/>
        </p:nvSpPr>
        <p:spPr bwMode="auto">
          <a:xfrm>
            <a:off x="5893292" y="1325997"/>
            <a:ext cx="270030" cy="360040"/>
          </a:xfrm>
          <a:prstGeom prst="ellipse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prstClr val="white"/>
                </a:solidFill>
              </a:rPr>
              <a:t>1</a:t>
            </a:r>
          </a:p>
        </p:txBody>
      </p:sp>
      <p:pic>
        <p:nvPicPr>
          <p:cNvPr id="85" name="Picture 4" descr="http://thecontentwrangler.com/wp-content/uploads/2011/08/User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94056" y="1615884"/>
            <a:ext cx="288524" cy="384699"/>
          </a:xfrm>
          <a:prstGeom prst="rect">
            <a:avLst/>
          </a:prstGeom>
          <a:noFill/>
        </p:spPr>
      </p:pic>
      <p:sp>
        <p:nvSpPr>
          <p:cNvPr id="86" name="textruta 85"/>
          <p:cNvSpPr txBox="1"/>
          <p:nvPr/>
        </p:nvSpPr>
        <p:spPr>
          <a:xfrm>
            <a:off x="4429787" y="4209805"/>
            <a:ext cx="9621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sv-SE" sz="800" b="1">
                <a:solidFill>
                  <a:prstClr val="black"/>
                </a:solidFill>
              </a:rPr>
              <a:t>Budgetansvarig</a:t>
            </a:r>
          </a:p>
        </p:txBody>
      </p:sp>
      <p:pic>
        <p:nvPicPr>
          <p:cNvPr id="35" name="Bildobjekt 3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704" y="3787664"/>
            <a:ext cx="327750" cy="437000"/>
          </a:xfrm>
          <a:prstGeom prst="rect">
            <a:avLst/>
          </a:prstGeom>
        </p:spPr>
      </p:pic>
      <p:sp>
        <p:nvSpPr>
          <p:cNvPr id="36" name="textruta 35"/>
          <p:cNvSpPr txBox="1"/>
          <p:nvPr/>
        </p:nvSpPr>
        <p:spPr>
          <a:xfrm>
            <a:off x="4794069" y="1973582"/>
            <a:ext cx="9759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sv-SE" sz="800" b="1">
                <a:solidFill>
                  <a:prstClr val="black"/>
                </a:solidFill>
              </a:rPr>
              <a:t>Administratör</a:t>
            </a:r>
          </a:p>
        </p:txBody>
      </p:sp>
      <p:sp>
        <p:nvSpPr>
          <p:cNvPr id="37" name="textruta 36"/>
          <p:cNvSpPr txBox="1"/>
          <p:nvPr/>
        </p:nvSpPr>
        <p:spPr>
          <a:xfrm>
            <a:off x="234845" y="228601"/>
            <a:ext cx="6726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sv-SE" sz="2400" b="1">
                <a:solidFill>
                  <a:srgbClr val="ED7D31"/>
                </a:solidFill>
              </a:rPr>
              <a:t>Budget och Prognos - Beroenden och flöden</a:t>
            </a:r>
          </a:p>
        </p:txBody>
      </p:sp>
      <p:sp>
        <p:nvSpPr>
          <p:cNvPr id="39" name="Oval 244"/>
          <p:cNvSpPr/>
          <p:nvPr/>
        </p:nvSpPr>
        <p:spPr bwMode="auto">
          <a:xfrm>
            <a:off x="6133156" y="6398338"/>
            <a:ext cx="149199" cy="185624"/>
          </a:xfrm>
          <a:prstGeom prst="ellipse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prstClr val="white"/>
              </a:solidFill>
            </a:endParaRPr>
          </a:p>
        </p:txBody>
      </p:sp>
      <p:sp>
        <p:nvSpPr>
          <p:cNvPr id="40" name="textruta 39"/>
          <p:cNvSpPr txBox="1"/>
          <p:nvPr/>
        </p:nvSpPr>
        <p:spPr>
          <a:xfrm>
            <a:off x="6236694" y="6352650"/>
            <a:ext cx="15792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sv-SE" sz="1200">
                <a:solidFill>
                  <a:prstClr val="black"/>
                </a:solidFill>
              </a:rPr>
              <a:t>= Informationsflöden</a:t>
            </a:r>
          </a:p>
        </p:txBody>
      </p:sp>
      <p:cxnSp>
        <p:nvCxnSpPr>
          <p:cNvPr id="48" name="Rak pil 47"/>
          <p:cNvCxnSpPr>
            <a:endCxn id="77" idx="1"/>
          </p:cNvCxnSpPr>
          <p:nvPr/>
        </p:nvCxnSpPr>
        <p:spPr>
          <a:xfrm>
            <a:off x="1889890" y="5603727"/>
            <a:ext cx="3016930" cy="621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244"/>
          <p:cNvSpPr/>
          <p:nvPr/>
        </p:nvSpPr>
        <p:spPr bwMode="auto">
          <a:xfrm>
            <a:off x="3966071" y="5409160"/>
            <a:ext cx="270030" cy="360040"/>
          </a:xfrm>
          <a:prstGeom prst="ellipse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prstClr val="white"/>
                </a:solidFill>
              </a:rPr>
              <a:t>A</a:t>
            </a:r>
          </a:p>
        </p:txBody>
      </p:sp>
      <p:sp>
        <p:nvSpPr>
          <p:cNvPr id="13" name="Rektangel 12"/>
          <p:cNvSpPr/>
          <p:nvPr/>
        </p:nvSpPr>
        <p:spPr>
          <a:xfrm>
            <a:off x="7187079" y="5279170"/>
            <a:ext cx="309710" cy="2689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sv-SE">
              <a:solidFill>
                <a:prstClr val="white"/>
              </a:solidFill>
            </a:endParaRPr>
          </a:p>
        </p:txBody>
      </p:sp>
      <p:sp>
        <p:nvSpPr>
          <p:cNvPr id="46" name="Flödesschema: Process 45"/>
          <p:cNvSpPr/>
          <p:nvPr/>
        </p:nvSpPr>
        <p:spPr>
          <a:xfrm>
            <a:off x="6676004" y="1563550"/>
            <a:ext cx="1122656" cy="612648"/>
          </a:xfrm>
          <a:prstGeom prst="flowChartProcess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sv-SE" sz="1000">
                <a:solidFill>
                  <a:prstClr val="white"/>
                </a:solidFill>
              </a:rPr>
              <a:t>Uppsättning av processflödet</a:t>
            </a:r>
          </a:p>
        </p:txBody>
      </p:sp>
      <p:sp>
        <p:nvSpPr>
          <p:cNvPr id="61" name="Flödesschema: Process 60"/>
          <p:cNvSpPr/>
          <p:nvPr/>
        </p:nvSpPr>
        <p:spPr>
          <a:xfrm>
            <a:off x="5821503" y="5201255"/>
            <a:ext cx="780297" cy="781534"/>
          </a:xfrm>
          <a:prstGeom prst="flowChartProcess">
            <a:avLst/>
          </a:prstGeom>
          <a:ln w="19050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sv-SE" sz="1000">
                <a:solidFill>
                  <a:prstClr val="white"/>
                </a:solidFill>
              </a:rPr>
              <a:t>Personal</a:t>
            </a:r>
          </a:p>
          <a:p>
            <a:pPr algn="ctr" defTabSz="914400"/>
            <a:r>
              <a:rPr lang="sv-SE" sz="1000">
                <a:solidFill>
                  <a:prstClr val="white"/>
                </a:solidFill>
              </a:rPr>
              <a:t>budget</a:t>
            </a:r>
          </a:p>
        </p:txBody>
      </p:sp>
      <p:sp>
        <p:nvSpPr>
          <p:cNvPr id="62" name="Flödesschema: Process 61"/>
          <p:cNvSpPr/>
          <p:nvPr/>
        </p:nvSpPr>
        <p:spPr>
          <a:xfrm>
            <a:off x="6674749" y="5191972"/>
            <a:ext cx="800912" cy="764692"/>
          </a:xfrm>
          <a:prstGeom prst="flowChartProcess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sv-SE" sz="1000" err="1">
                <a:solidFill>
                  <a:prstClr val="white"/>
                </a:solidFill>
              </a:rPr>
              <a:t>Avskrivn</a:t>
            </a:r>
            <a:r>
              <a:rPr lang="sv-SE" sz="1000">
                <a:solidFill>
                  <a:prstClr val="white"/>
                </a:solidFill>
              </a:rPr>
              <a:t>.</a:t>
            </a:r>
            <a:br>
              <a:rPr lang="sv-SE" sz="1000">
                <a:solidFill>
                  <a:prstClr val="white"/>
                </a:solidFill>
              </a:rPr>
            </a:br>
            <a:r>
              <a:rPr lang="sv-SE" sz="1000">
                <a:solidFill>
                  <a:prstClr val="white"/>
                </a:solidFill>
              </a:rPr>
              <a:t>budget</a:t>
            </a:r>
          </a:p>
        </p:txBody>
      </p:sp>
      <p:sp>
        <p:nvSpPr>
          <p:cNvPr id="63" name="Flödesschema: Process 62"/>
          <p:cNvSpPr/>
          <p:nvPr/>
        </p:nvSpPr>
        <p:spPr>
          <a:xfrm>
            <a:off x="7527995" y="5186600"/>
            <a:ext cx="780297" cy="770063"/>
          </a:xfrm>
          <a:prstGeom prst="flowChartProcess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sv-SE" sz="1000">
                <a:solidFill>
                  <a:prstClr val="white"/>
                </a:solidFill>
              </a:rPr>
              <a:t>Konto</a:t>
            </a:r>
          </a:p>
          <a:p>
            <a:pPr algn="ctr" defTabSz="914400"/>
            <a:r>
              <a:rPr lang="sv-SE" sz="1000">
                <a:solidFill>
                  <a:prstClr val="white"/>
                </a:solidFill>
              </a:rPr>
              <a:t>Inmatning</a:t>
            </a:r>
          </a:p>
          <a:p>
            <a:pPr algn="ctr" defTabSz="914400"/>
            <a:r>
              <a:rPr lang="sv-SE" sz="1000" err="1">
                <a:solidFill>
                  <a:prstClr val="white"/>
                </a:solidFill>
              </a:rPr>
              <a:t>Övr</a:t>
            </a:r>
            <a:r>
              <a:rPr lang="sv-SE" sz="1000">
                <a:solidFill>
                  <a:prstClr val="white"/>
                </a:solidFill>
              </a:rPr>
              <a:t> I/K</a:t>
            </a:r>
          </a:p>
        </p:txBody>
      </p:sp>
      <p:sp>
        <p:nvSpPr>
          <p:cNvPr id="41" name="Oval 244"/>
          <p:cNvSpPr/>
          <p:nvPr/>
        </p:nvSpPr>
        <p:spPr bwMode="auto">
          <a:xfrm>
            <a:off x="6072741" y="4977786"/>
            <a:ext cx="270030" cy="360040"/>
          </a:xfrm>
          <a:prstGeom prst="ellipse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prstClr val="white"/>
                </a:solidFill>
              </a:rPr>
              <a:t>4</a:t>
            </a:r>
          </a:p>
        </p:txBody>
      </p:sp>
      <p:sp>
        <p:nvSpPr>
          <p:cNvPr id="42" name="Oval 244"/>
          <p:cNvSpPr/>
          <p:nvPr/>
        </p:nvSpPr>
        <p:spPr bwMode="auto">
          <a:xfrm>
            <a:off x="6940617" y="4977786"/>
            <a:ext cx="270030" cy="360040"/>
          </a:xfrm>
          <a:prstGeom prst="ellipse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prstClr val="white"/>
                </a:solidFill>
              </a:rPr>
              <a:t>5</a:t>
            </a:r>
          </a:p>
        </p:txBody>
      </p:sp>
      <p:sp>
        <p:nvSpPr>
          <p:cNvPr id="43" name="Oval 244"/>
          <p:cNvSpPr/>
          <p:nvPr/>
        </p:nvSpPr>
        <p:spPr bwMode="auto">
          <a:xfrm>
            <a:off x="7765491" y="4960202"/>
            <a:ext cx="270030" cy="360040"/>
          </a:xfrm>
          <a:prstGeom prst="ellipse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prstClr val="white"/>
                </a:solidFill>
              </a:rPr>
              <a:t>6</a:t>
            </a:r>
          </a:p>
        </p:txBody>
      </p:sp>
      <p:cxnSp>
        <p:nvCxnSpPr>
          <p:cNvPr id="60" name="Rak pil 59"/>
          <p:cNvCxnSpPr>
            <a:stCxn id="20" idx="2"/>
          </p:cNvCxnSpPr>
          <p:nvPr/>
        </p:nvCxnSpPr>
        <p:spPr>
          <a:xfrm flipH="1">
            <a:off x="6025421" y="2176199"/>
            <a:ext cx="18" cy="22760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244"/>
          <p:cNvSpPr/>
          <p:nvPr/>
        </p:nvSpPr>
        <p:spPr bwMode="auto">
          <a:xfrm>
            <a:off x="5879295" y="2826086"/>
            <a:ext cx="270030" cy="360040"/>
          </a:xfrm>
          <a:prstGeom prst="ellipse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prstClr val="white"/>
                </a:solidFill>
              </a:rPr>
              <a:t>B</a:t>
            </a:r>
          </a:p>
        </p:txBody>
      </p:sp>
      <p:cxnSp>
        <p:nvCxnSpPr>
          <p:cNvPr id="65" name="Rak pil 64"/>
          <p:cNvCxnSpPr>
            <a:stCxn id="46" idx="2"/>
          </p:cNvCxnSpPr>
          <p:nvPr/>
        </p:nvCxnSpPr>
        <p:spPr>
          <a:xfrm flipH="1">
            <a:off x="7237332" y="2176199"/>
            <a:ext cx="1" cy="22760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244"/>
          <p:cNvSpPr/>
          <p:nvPr/>
        </p:nvSpPr>
        <p:spPr bwMode="auto">
          <a:xfrm>
            <a:off x="7093224" y="2826086"/>
            <a:ext cx="270030" cy="360040"/>
          </a:xfrm>
          <a:prstGeom prst="ellipse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71" name="Oval 244"/>
          <p:cNvSpPr/>
          <p:nvPr/>
        </p:nvSpPr>
        <p:spPr bwMode="auto">
          <a:xfrm>
            <a:off x="7107221" y="1344659"/>
            <a:ext cx="270030" cy="360040"/>
          </a:xfrm>
          <a:prstGeom prst="ellipse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68" name="Rektangel 67"/>
          <p:cNvSpPr/>
          <p:nvPr/>
        </p:nvSpPr>
        <p:spPr>
          <a:xfrm>
            <a:off x="4876558" y="4775988"/>
            <a:ext cx="231062" cy="3185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sv-SE">
              <a:solidFill>
                <a:prstClr val="black"/>
              </a:solidFill>
            </a:endParaRPr>
          </a:p>
        </p:txBody>
      </p:sp>
      <p:sp>
        <p:nvSpPr>
          <p:cNvPr id="77" name="Rektangel 76"/>
          <p:cNvSpPr/>
          <p:nvPr/>
        </p:nvSpPr>
        <p:spPr>
          <a:xfrm>
            <a:off x="4906820" y="5450674"/>
            <a:ext cx="231062" cy="3185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sv-SE">
              <a:solidFill>
                <a:prstClr val="black"/>
              </a:solidFill>
            </a:endParaRPr>
          </a:p>
        </p:txBody>
      </p:sp>
      <p:pic>
        <p:nvPicPr>
          <p:cNvPr id="84" name="Bildobjekt 8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524" y="3797080"/>
            <a:ext cx="303242" cy="404996"/>
          </a:xfrm>
          <a:prstGeom prst="rect">
            <a:avLst/>
          </a:prstGeom>
        </p:spPr>
      </p:pic>
      <p:sp>
        <p:nvSpPr>
          <p:cNvPr id="87" name="textruta 86"/>
          <p:cNvSpPr txBox="1"/>
          <p:nvPr/>
        </p:nvSpPr>
        <p:spPr>
          <a:xfrm>
            <a:off x="5381897" y="4232366"/>
            <a:ext cx="8547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sv-SE" sz="800" b="1">
                <a:solidFill>
                  <a:prstClr val="black"/>
                </a:solidFill>
              </a:rPr>
              <a:t>Godkännare</a:t>
            </a:r>
          </a:p>
        </p:txBody>
      </p:sp>
      <p:sp>
        <p:nvSpPr>
          <p:cNvPr id="44" name="Flödesschema: Process 43"/>
          <p:cNvSpPr/>
          <p:nvPr/>
        </p:nvSpPr>
        <p:spPr>
          <a:xfrm>
            <a:off x="3510958" y="1109302"/>
            <a:ext cx="1374551" cy="1266887"/>
          </a:xfrm>
          <a:prstGeom prst="flowChartProcess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914400"/>
            <a:br>
              <a:rPr lang="sv-SE" sz="600">
                <a:solidFill>
                  <a:prstClr val="white"/>
                </a:solidFill>
              </a:rPr>
            </a:br>
            <a:r>
              <a:rPr lang="sv-SE" sz="1400" b="1">
                <a:solidFill>
                  <a:srgbClr val="44546A"/>
                </a:solidFill>
              </a:rPr>
              <a:t>Ekonomi</a:t>
            </a:r>
            <a:endParaRPr lang="sv-SE" sz="1000" b="1">
              <a:solidFill>
                <a:srgbClr val="44546A"/>
              </a:solidFill>
            </a:endParaRPr>
          </a:p>
          <a:p>
            <a:pPr algn="ctr" defTabSz="914400"/>
            <a:endParaRPr lang="sv-SE" sz="1000">
              <a:solidFill>
                <a:prstClr val="white"/>
              </a:solidFill>
            </a:endParaRPr>
          </a:p>
        </p:txBody>
      </p:sp>
      <p:sp>
        <p:nvSpPr>
          <p:cNvPr id="45" name="Flödesschema: Process 44"/>
          <p:cNvSpPr/>
          <p:nvPr/>
        </p:nvSpPr>
        <p:spPr>
          <a:xfrm>
            <a:off x="3623465" y="1556012"/>
            <a:ext cx="780297" cy="612648"/>
          </a:xfrm>
          <a:prstGeom prst="flowChartProcess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sv-SE" sz="1000">
                <a:solidFill>
                  <a:prstClr val="white"/>
                </a:solidFill>
              </a:rPr>
              <a:t>Ekonomirapport</a:t>
            </a:r>
          </a:p>
        </p:txBody>
      </p:sp>
      <p:sp>
        <p:nvSpPr>
          <p:cNvPr id="47" name="Flödesschema: Process 46"/>
          <p:cNvSpPr/>
          <p:nvPr/>
        </p:nvSpPr>
        <p:spPr>
          <a:xfrm>
            <a:off x="3723768" y="1618471"/>
            <a:ext cx="780297" cy="612648"/>
          </a:xfrm>
          <a:prstGeom prst="flowChartProcess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sv-SE" sz="1000">
                <a:solidFill>
                  <a:prstClr val="white"/>
                </a:solidFill>
              </a:rPr>
              <a:t>Ekonomirapport</a:t>
            </a:r>
          </a:p>
        </p:txBody>
      </p:sp>
      <p:sp>
        <p:nvSpPr>
          <p:cNvPr id="50" name="Flödesschema: Process 49"/>
          <p:cNvSpPr/>
          <p:nvPr/>
        </p:nvSpPr>
        <p:spPr>
          <a:xfrm>
            <a:off x="3824072" y="1668231"/>
            <a:ext cx="780297" cy="612648"/>
          </a:xfrm>
          <a:prstGeom prst="flowChartProcess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sv-SE" sz="1000">
                <a:solidFill>
                  <a:prstClr val="white"/>
                </a:solidFill>
              </a:rPr>
              <a:t>Ekonomi</a:t>
            </a:r>
          </a:p>
          <a:p>
            <a:pPr algn="ctr" defTabSz="914400"/>
            <a:r>
              <a:rPr lang="sv-SE" sz="1000">
                <a:solidFill>
                  <a:prstClr val="white"/>
                </a:solidFill>
              </a:rPr>
              <a:t>rapport</a:t>
            </a:r>
          </a:p>
        </p:txBody>
      </p:sp>
      <p:cxnSp>
        <p:nvCxnSpPr>
          <p:cNvPr id="6" name="Rak pil 5"/>
          <p:cNvCxnSpPr/>
          <p:nvPr/>
        </p:nvCxnSpPr>
        <p:spPr>
          <a:xfrm>
            <a:off x="1861897" y="1614679"/>
            <a:ext cx="1623087" cy="88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lödesschema: Process 50"/>
          <p:cNvSpPr/>
          <p:nvPr/>
        </p:nvSpPr>
        <p:spPr>
          <a:xfrm>
            <a:off x="3513291" y="2679963"/>
            <a:ext cx="1197964" cy="1266887"/>
          </a:xfrm>
          <a:prstGeom prst="flowChartProcess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914400"/>
            <a:br>
              <a:rPr lang="sv-SE" sz="600">
                <a:solidFill>
                  <a:prstClr val="white"/>
                </a:solidFill>
              </a:rPr>
            </a:br>
            <a:r>
              <a:rPr lang="sv-SE" sz="1400" b="1">
                <a:solidFill>
                  <a:srgbClr val="44546A"/>
                </a:solidFill>
              </a:rPr>
              <a:t>Personal</a:t>
            </a:r>
            <a:endParaRPr lang="sv-SE" sz="1000" b="1">
              <a:solidFill>
                <a:srgbClr val="44546A"/>
              </a:solidFill>
            </a:endParaRPr>
          </a:p>
          <a:p>
            <a:pPr algn="ctr" defTabSz="914400"/>
            <a:endParaRPr lang="sv-SE" sz="1000">
              <a:solidFill>
                <a:prstClr val="white"/>
              </a:solidFill>
            </a:endParaRPr>
          </a:p>
        </p:txBody>
      </p:sp>
      <p:sp>
        <p:nvSpPr>
          <p:cNvPr id="53" name="Flödesschema: Process 52"/>
          <p:cNvSpPr/>
          <p:nvPr/>
        </p:nvSpPr>
        <p:spPr>
          <a:xfrm>
            <a:off x="3566160" y="3163995"/>
            <a:ext cx="1045029" cy="612648"/>
          </a:xfrm>
          <a:prstGeom prst="flowChartProcess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sv-SE" sz="1000">
                <a:solidFill>
                  <a:prstClr val="white"/>
                </a:solidFill>
              </a:rPr>
              <a:t>Personal</a:t>
            </a:r>
          </a:p>
          <a:p>
            <a:pPr algn="ctr" defTabSz="914400"/>
            <a:r>
              <a:rPr lang="sv-SE" sz="1000">
                <a:solidFill>
                  <a:prstClr val="white"/>
                </a:solidFill>
              </a:rPr>
              <a:t>rapport</a:t>
            </a:r>
            <a:br>
              <a:rPr lang="sv-SE" sz="1000">
                <a:solidFill>
                  <a:prstClr val="white"/>
                </a:solidFill>
              </a:rPr>
            </a:br>
            <a:r>
              <a:rPr lang="sv-SE" sz="1000">
                <a:solidFill>
                  <a:prstClr val="white"/>
                </a:solidFill>
              </a:rPr>
              <a:t>(avstämning)</a:t>
            </a:r>
          </a:p>
        </p:txBody>
      </p:sp>
      <p:cxnSp>
        <p:nvCxnSpPr>
          <p:cNvPr id="55" name="Rak pil 54"/>
          <p:cNvCxnSpPr/>
          <p:nvPr/>
        </p:nvCxnSpPr>
        <p:spPr>
          <a:xfrm>
            <a:off x="1872207" y="2944363"/>
            <a:ext cx="1680890" cy="2090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ktangel 2"/>
          <p:cNvSpPr/>
          <p:nvPr/>
        </p:nvSpPr>
        <p:spPr>
          <a:xfrm>
            <a:off x="1813311" y="1116679"/>
            <a:ext cx="1469132" cy="49339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sv-SE">
                <a:solidFill>
                  <a:prstClr val="white"/>
                </a:solidFill>
              </a:rPr>
              <a:t>Fakta och</a:t>
            </a:r>
          </a:p>
          <a:p>
            <a:pPr algn="ctr" defTabSz="914400"/>
            <a:r>
              <a:rPr lang="sv-SE">
                <a:solidFill>
                  <a:prstClr val="white"/>
                </a:solidFill>
              </a:rPr>
              <a:t>dimensioner</a:t>
            </a:r>
          </a:p>
        </p:txBody>
      </p:sp>
      <p:sp>
        <p:nvSpPr>
          <p:cNvPr id="2" name="textruta 1"/>
          <p:cNvSpPr txBox="1"/>
          <p:nvPr/>
        </p:nvSpPr>
        <p:spPr>
          <a:xfrm>
            <a:off x="562789" y="1958194"/>
            <a:ext cx="10967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sv-SE" sz="800">
                <a:solidFill>
                  <a:prstClr val="white">
                    <a:lumMod val="75000"/>
                  </a:prstClr>
                </a:solidFill>
              </a:rPr>
              <a:t>Huvudboksposter</a:t>
            </a:r>
          </a:p>
          <a:p>
            <a:pPr defTabSz="914400"/>
            <a:r>
              <a:rPr lang="sv-SE" sz="800">
                <a:solidFill>
                  <a:prstClr val="white">
                    <a:lumMod val="75000"/>
                  </a:prstClr>
                </a:solidFill>
              </a:rPr>
              <a:t>Anläggningsregister</a:t>
            </a:r>
          </a:p>
          <a:p>
            <a:pPr defTabSz="914400"/>
            <a:r>
              <a:rPr lang="sv-SE" sz="800">
                <a:solidFill>
                  <a:prstClr val="white">
                    <a:lumMod val="75000"/>
                  </a:prstClr>
                </a:solidFill>
              </a:rPr>
              <a:t>Registerdata</a:t>
            </a:r>
          </a:p>
          <a:p>
            <a:pPr defTabSz="914400"/>
            <a:r>
              <a:rPr lang="sv-SE" sz="800">
                <a:solidFill>
                  <a:prstClr val="white">
                    <a:lumMod val="75000"/>
                  </a:prstClr>
                </a:solidFill>
              </a:rPr>
              <a:t>kodplan</a:t>
            </a:r>
          </a:p>
        </p:txBody>
      </p:sp>
      <p:sp>
        <p:nvSpPr>
          <p:cNvPr id="54" name="textruta 53"/>
          <p:cNvSpPr txBox="1"/>
          <p:nvPr/>
        </p:nvSpPr>
        <p:spPr>
          <a:xfrm>
            <a:off x="436228" y="3289583"/>
            <a:ext cx="10284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sv-SE" sz="800">
                <a:solidFill>
                  <a:prstClr val="white">
                    <a:lumMod val="75000"/>
                  </a:prstClr>
                </a:solidFill>
              </a:rPr>
              <a:t>Personalregister</a:t>
            </a:r>
          </a:p>
          <a:p>
            <a:pPr defTabSz="914400"/>
            <a:r>
              <a:rPr lang="sv-SE" sz="800">
                <a:solidFill>
                  <a:prstClr val="white">
                    <a:lumMod val="75000"/>
                  </a:prstClr>
                </a:solidFill>
              </a:rPr>
              <a:t>Anställningar</a:t>
            </a:r>
          </a:p>
          <a:p>
            <a:pPr defTabSz="914400"/>
            <a:r>
              <a:rPr lang="sv-SE" sz="800">
                <a:solidFill>
                  <a:prstClr val="white">
                    <a:lumMod val="75000"/>
                  </a:prstClr>
                </a:solidFill>
              </a:rPr>
              <a:t>Ersättningar</a:t>
            </a:r>
          </a:p>
          <a:p>
            <a:pPr defTabSz="914400"/>
            <a:r>
              <a:rPr lang="sv-SE" sz="800">
                <a:solidFill>
                  <a:prstClr val="white">
                    <a:lumMod val="75000"/>
                  </a:prstClr>
                </a:solidFill>
              </a:rPr>
              <a:t>Konteringar</a:t>
            </a:r>
          </a:p>
          <a:p>
            <a:endParaRPr lang="sv-SE" sz="800">
              <a:solidFill>
                <a:prstClr val="white">
                  <a:lumMod val="75000"/>
                </a:prstClr>
              </a:solidFill>
            </a:endParaRPr>
          </a:p>
          <a:p>
            <a:r>
              <a:rPr lang="sv-SE" sz="800">
                <a:solidFill>
                  <a:prstClr val="white">
                    <a:lumMod val="75000"/>
                  </a:prstClr>
                </a:solidFill>
              </a:rPr>
              <a:t>Konteringar personal</a:t>
            </a:r>
          </a:p>
          <a:p>
            <a:pPr defTabSz="914400"/>
            <a:endParaRPr lang="sv-SE" sz="80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2" name="Rektangulär 51"/>
          <p:cNvSpPr/>
          <p:nvPr/>
        </p:nvSpPr>
        <p:spPr>
          <a:xfrm>
            <a:off x="7507485" y="2342414"/>
            <a:ext cx="1537035" cy="663268"/>
          </a:xfrm>
          <a:prstGeom prst="wedgeRectCallout">
            <a:avLst>
              <a:gd name="adj1" fmla="val -42813"/>
              <a:gd name="adj2" fmla="val -84822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sv-SE" sz="1000">
                <a:solidFill>
                  <a:prstClr val="black"/>
                </a:solidFill>
              </a:rPr>
              <a:t>Vad, när, av vem och vem ska godkänna</a:t>
            </a:r>
          </a:p>
        </p:txBody>
      </p:sp>
      <p:sp>
        <p:nvSpPr>
          <p:cNvPr id="58" name="Flödesschema: Process 57"/>
          <p:cNvSpPr/>
          <p:nvPr/>
        </p:nvSpPr>
        <p:spPr>
          <a:xfrm>
            <a:off x="4885509" y="5200223"/>
            <a:ext cx="901337" cy="769503"/>
          </a:xfrm>
          <a:prstGeom prst="flowChartProcess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sv-SE" sz="500">
              <a:solidFill>
                <a:prstClr val="white"/>
              </a:solidFill>
            </a:endParaRPr>
          </a:p>
          <a:p>
            <a:pPr algn="ctr" defTabSz="914400"/>
            <a:r>
              <a:rPr lang="sv-SE" sz="1000">
                <a:solidFill>
                  <a:prstClr val="white"/>
                </a:solidFill>
              </a:rPr>
              <a:t>Fördelningar (tak och ramar)</a:t>
            </a:r>
          </a:p>
        </p:txBody>
      </p:sp>
      <p:sp>
        <p:nvSpPr>
          <p:cNvPr id="59" name="Oval 244"/>
          <p:cNvSpPr/>
          <p:nvPr/>
        </p:nvSpPr>
        <p:spPr bwMode="auto">
          <a:xfrm>
            <a:off x="5223391" y="4976754"/>
            <a:ext cx="270030" cy="360040"/>
          </a:xfrm>
          <a:prstGeom prst="ellipse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64" name="Magnetskiva 30"/>
          <p:cNvSpPr/>
          <p:nvPr/>
        </p:nvSpPr>
        <p:spPr>
          <a:xfrm>
            <a:off x="185051" y="4457582"/>
            <a:ext cx="1226792" cy="821588"/>
          </a:xfrm>
          <a:prstGeom prst="flowChartMagneticDisk">
            <a:avLst/>
          </a:prstGeom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sv-SE" sz="1000">
                <a:solidFill>
                  <a:prstClr val="white"/>
                </a:solidFill>
              </a:rPr>
              <a:t>Tjänsteplanerings-system</a:t>
            </a:r>
          </a:p>
          <a:p>
            <a:pPr algn="ctr" defTabSz="914400"/>
            <a:r>
              <a:rPr lang="sv-SE" sz="1000">
                <a:solidFill>
                  <a:prstClr val="white"/>
                </a:solidFill>
              </a:rPr>
              <a:t>(</a:t>
            </a:r>
            <a:r>
              <a:rPr lang="sv-SE" sz="1000" err="1">
                <a:solidFill>
                  <a:prstClr val="white"/>
                </a:solidFill>
              </a:rPr>
              <a:t>Retendo</a:t>
            </a:r>
            <a:r>
              <a:rPr lang="sv-SE" sz="1000">
                <a:solidFill>
                  <a:prstClr val="white"/>
                </a:solidFill>
              </a:rPr>
              <a:t>)</a:t>
            </a:r>
          </a:p>
        </p:txBody>
      </p:sp>
      <p:cxnSp>
        <p:nvCxnSpPr>
          <p:cNvPr id="66" name="Rak pil 11"/>
          <p:cNvCxnSpPr/>
          <p:nvPr/>
        </p:nvCxnSpPr>
        <p:spPr>
          <a:xfrm>
            <a:off x="1377224" y="4425249"/>
            <a:ext cx="401469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Bildobjekt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349" y="4176347"/>
            <a:ext cx="523875" cy="542925"/>
          </a:xfrm>
          <a:prstGeom prst="rect">
            <a:avLst/>
          </a:prstGeom>
        </p:spPr>
      </p:pic>
      <p:sp>
        <p:nvSpPr>
          <p:cNvPr id="4" name="Ellips 3"/>
          <p:cNvSpPr/>
          <p:nvPr/>
        </p:nvSpPr>
        <p:spPr>
          <a:xfrm>
            <a:off x="5879295" y="4892040"/>
            <a:ext cx="2567662" cy="146061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74081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8582"/>
            <a:ext cx="9154019" cy="4035249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>
            <a:off x="7543802" y="1479830"/>
            <a:ext cx="505690" cy="152401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Ellips 7"/>
          <p:cNvSpPr/>
          <p:nvPr/>
        </p:nvSpPr>
        <p:spPr>
          <a:xfrm>
            <a:off x="115947" y="4980708"/>
            <a:ext cx="609600" cy="214745"/>
          </a:xfrm>
          <a:prstGeom prst="ellipse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Ellips 8"/>
          <p:cNvSpPr/>
          <p:nvPr/>
        </p:nvSpPr>
        <p:spPr>
          <a:xfrm>
            <a:off x="5548745" y="4980707"/>
            <a:ext cx="942109" cy="214746"/>
          </a:xfrm>
          <a:prstGeom prst="ellipse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Ellips 5"/>
          <p:cNvSpPr/>
          <p:nvPr/>
        </p:nvSpPr>
        <p:spPr>
          <a:xfrm>
            <a:off x="8452800" y="1317600"/>
            <a:ext cx="396000" cy="439200"/>
          </a:xfrm>
          <a:prstGeom prst="ellipse">
            <a:avLst/>
          </a:pr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58432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16673" y="497394"/>
            <a:ext cx="7912894" cy="652145"/>
          </a:xfrm>
        </p:spPr>
        <p:txBody>
          <a:bodyPr/>
          <a:lstStyle/>
          <a:p>
            <a:r>
              <a:rPr lang="sv-SE"/>
              <a:t>Investeringsuppgift (avskrivningar)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6673" y="1149539"/>
            <a:ext cx="8514900" cy="4951457"/>
          </a:xfrm>
        </p:spPr>
        <p:txBody>
          <a:bodyPr/>
          <a:lstStyle/>
          <a:p>
            <a:r>
              <a:rPr lang="sv-SE" b="1">
                <a:solidFill>
                  <a:srgbClr val="0070C0"/>
                </a:solidFill>
              </a:rPr>
              <a:t>Avskrivningar maskinellt inlästa för budgetåret för: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b="1">
                <a:solidFill>
                  <a:srgbClr val="0070C0"/>
                </a:solidFill>
              </a:rPr>
              <a:t>   </a:t>
            </a:r>
            <a:r>
              <a:rPr lang="sv-SE">
                <a:solidFill>
                  <a:srgbClr val="0070C0"/>
                </a:solidFill>
              </a:rPr>
              <a:t>Befintliga investeringar </a:t>
            </a:r>
            <a:r>
              <a:rPr lang="sv-SE"/>
              <a:t>i anläggningsregistret t o m </a:t>
            </a:r>
            <a:r>
              <a:rPr lang="sv-SE" err="1"/>
              <a:t>aug.datum</a:t>
            </a:r>
            <a:r>
              <a:rPr lang="sv-SE"/>
              <a:t> enligt    tidplan</a:t>
            </a:r>
          </a:p>
          <a:p>
            <a:pPr>
              <a:spcBef>
                <a:spcPts val="2400"/>
              </a:spcBef>
            </a:pPr>
            <a:r>
              <a:rPr lang="sv-SE" b="1">
                <a:solidFill>
                  <a:srgbClr val="0070C0"/>
                </a:solidFill>
              </a:rPr>
              <a:t>Nyinvesteringar registreras för: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b="1">
                <a:solidFill>
                  <a:srgbClr val="0070C0"/>
                </a:solidFill>
              </a:rPr>
              <a:t> </a:t>
            </a:r>
            <a:r>
              <a:rPr lang="sv-SE" b="1"/>
              <a:t> - </a:t>
            </a:r>
            <a:r>
              <a:rPr lang="sv-SE"/>
              <a:t>ej genomförda innevarande år (höst) enligt godkänd investeringsbudget     	innevarande år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/>
              <a:t>   - nya investeringar för budgetåret (äskande)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sv-SE">
                <a:solidFill>
                  <a:srgbClr val="0070C0"/>
                </a:solidFill>
              </a:rPr>
              <a:t>   Datum och år styr tillhörighet per år!</a:t>
            </a:r>
            <a:endParaRPr lang="sv-SE" b="1">
              <a:solidFill>
                <a:srgbClr val="0070C0"/>
              </a:solidFill>
            </a:endParaRPr>
          </a:p>
          <a:p>
            <a:pPr>
              <a:spcBef>
                <a:spcPts val="2400"/>
              </a:spcBef>
            </a:pPr>
            <a:r>
              <a:rPr lang="sv-SE" b="1">
                <a:solidFill>
                  <a:srgbClr val="0070C0"/>
                </a:solidFill>
              </a:rPr>
              <a:t>Slutavskrivningar</a:t>
            </a:r>
            <a:r>
              <a:rPr lang="sv-SE"/>
              <a:t> görs på avslutade projekt under budgetåret med restvärde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>
                <a:solidFill>
                  <a:srgbClr val="0070C0"/>
                </a:solidFill>
              </a:rPr>
              <a:t>Vid full finansiering bokas lika mycket intäkter som avskrivningar inom aktuell verksamhet</a:t>
            </a:r>
            <a:r>
              <a:rPr lang="sv-SE"/>
              <a:t>. Gäller även vid slutavskrivningar.</a:t>
            </a:r>
          </a:p>
          <a:p>
            <a:pPr marL="0" indent="0">
              <a:buNone/>
            </a:pPr>
            <a:r>
              <a:rPr lang="sv-SE" sz="900"/>
              <a:t>Avskrivningar för investeringar t o m 2012 för verks 110,211,111,810 läggs endast in med totala avskrivningsbelopp centralt för UTB o FO</a:t>
            </a:r>
          </a:p>
          <a:p>
            <a:pPr>
              <a:spcBef>
                <a:spcPts val="2400"/>
              </a:spcBef>
            </a:pPr>
            <a:r>
              <a:rPr lang="sv-SE" b="1">
                <a:solidFill>
                  <a:srgbClr val="0070C0"/>
                </a:solidFill>
              </a:rPr>
              <a:t>Justering av inläst alt registrerad investering </a:t>
            </a:r>
            <a:r>
              <a:rPr lang="sv-SE"/>
              <a:t>– se handledning</a:t>
            </a:r>
          </a:p>
          <a:p>
            <a:pPr marL="0" indent="0">
              <a:buNone/>
            </a:pPr>
            <a:endParaRPr lang="sv-SE" sz="900"/>
          </a:p>
        </p:txBody>
      </p:sp>
    </p:spTree>
    <p:extLst>
      <p:ext uri="{BB962C8B-B14F-4D97-AF65-F5344CB8AC3E}">
        <p14:creationId xmlns:p14="http://schemas.microsoft.com/office/powerpoint/2010/main" val="3049778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Budget investeringar, fortsättning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7160" y="2192946"/>
            <a:ext cx="8574373" cy="3881147"/>
          </a:xfrm>
        </p:spPr>
        <p:txBody>
          <a:bodyPr/>
          <a:lstStyle/>
          <a:p>
            <a:r>
              <a:rPr lang="sv-SE" b="1">
                <a:solidFill>
                  <a:srgbClr val="0070C0"/>
                </a:solidFill>
                <a:ea typeface="+mj-ea"/>
                <a:cs typeface="+mj-cs"/>
              </a:rPr>
              <a:t>Sidoordnad redovisning investeringsäskande för ytterligare 4 år utöver budgetåret</a:t>
            </a:r>
          </a:p>
          <a:p>
            <a:pPr marL="0" indent="0">
              <a:buNone/>
            </a:pPr>
            <a:r>
              <a:rPr lang="sv-SE" b="1">
                <a:solidFill>
                  <a:srgbClr val="0070C0"/>
                </a:solidFill>
                <a:ea typeface="+mj-ea"/>
                <a:cs typeface="+mj-cs"/>
              </a:rPr>
              <a:t>   	</a:t>
            </a:r>
            <a:r>
              <a:rPr lang="sv-SE">
                <a:solidFill>
                  <a:srgbClr val="0070C0"/>
                </a:solidFill>
                <a:ea typeface="+mj-ea"/>
                <a:cs typeface="+mj-cs"/>
              </a:rPr>
              <a:t>Se anvisningar avsnitt 1.1.8 samt avsnitt 10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/>
              <a:t>     	Utgör underlag för universitets flerårsbudget.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/>
              <a:t>     	Prognos för investeringsbehov fyra år efter budgetåret lämnas i separat Excelfil till 	fakultetsekonomer som sammanställer per fakultet.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/>
              <a:t>	För förvaltning lämnas och sammanställs detta av Tobias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/>
              <a:t>	Anna-Karin sammanställer Mittuniversitet totalt</a:t>
            </a:r>
          </a:p>
          <a:p>
            <a:pPr marL="0" indent="0">
              <a:buNone/>
            </a:pPr>
            <a:endParaRPr lang="sv-SE" sz="1400"/>
          </a:p>
          <a:p>
            <a:pPr marL="0" indent="0">
              <a:buNone/>
            </a:pPr>
            <a:endParaRPr lang="sv-SE" sz="1400"/>
          </a:p>
          <a:p>
            <a:pPr marL="0" indent="0">
              <a:buNone/>
            </a:pPr>
            <a:r>
              <a:rPr lang="sv-SE" sz="1400">
                <a:solidFill>
                  <a:srgbClr val="0070C0"/>
                </a:solidFill>
              </a:rPr>
              <a:t>Excelfil under: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 i="1">
                <a:solidFill>
                  <a:srgbClr val="0070C0"/>
                </a:solidFill>
              </a:rPr>
              <a:t>EKO/ </a:t>
            </a:r>
            <a:r>
              <a:rPr lang="sv-SE" sz="1400" i="1" err="1">
                <a:solidFill>
                  <a:srgbClr val="0070C0"/>
                </a:solidFill>
              </a:rPr>
              <a:t>eko_delat</a:t>
            </a:r>
            <a:r>
              <a:rPr lang="sv-SE" sz="1400" i="1">
                <a:solidFill>
                  <a:srgbClr val="0070C0"/>
                </a:solidFill>
              </a:rPr>
              <a:t>/ 1 Planerings- och uppföljningsprocessen/ 1.2 Stöd- och kärnverksamheten/ Budget 2023/Investeringsprognos flera år</a:t>
            </a:r>
          </a:p>
          <a:p>
            <a:pPr marL="0" indent="0">
              <a:buNone/>
            </a:pPr>
            <a:endParaRPr lang="sv-SE" sz="1400" i="1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sv-SE" b="1">
              <a:solidFill>
                <a:srgbClr val="0070C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12188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Platshållare för innehåll 4">
            <a:extLst>
              <a:ext uri="{FF2B5EF4-FFF2-40B4-BE49-F238E27FC236}">
                <a16:creationId xmlns:a16="http://schemas.microsoft.com/office/drawing/2014/main" id="{8900C2AB-1980-83C9-DBC2-832C5047D8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9548426"/>
              </p:ext>
            </p:extLst>
          </p:nvPr>
        </p:nvGraphicFramePr>
        <p:xfrm>
          <a:off x="615156" y="1413828"/>
          <a:ext cx="8057420" cy="4426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Pil: nedåt 5">
            <a:extLst>
              <a:ext uri="{FF2B5EF4-FFF2-40B4-BE49-F238E27FC236}">
                <a16:creationId xmlns:a16="http://schemas.microsoft.com/office/drawing/2014/main" id="{1FEA0E28-FA82-0C30-E21B-20EC2C39DA2A}"/>
              </a:ext>
            </a:extLst>
          </p:cNvPr>
          <p:cNvSpPr/>
          <p:nvPr/>
        </p:nvSpPr>
        <p:spPr>
          <a:xfrm rot="5400000">
            <a:off x="5917692" y="3860800"/>
            <a:ext cx="251460" cy="51663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E58BE0CA-CD51-E10E-7C06-8B42060AF7E5}"/>
              </a:ext>
            </a:extLst>
          </p:cNvPr>
          <p:cNvSpPr txBox="1"/>
          <p:nvPr/>
        </p:nvSpPr>
        <p:spPr>
          <a:xfrm>
            <a:off x="2560320" y="358402"/>
            <a:ext cx="4023360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/>
              <a:t>Externa krav och omvärldsbevakning</a:t>
            </a:r>
          </a:p>
        </p:txBody>
      </p:sp>
      <p:sp>
        <p:nvSpPr>
          <p:cNvPr id="8" name="Pil: nedåt 7">
            <a:extLst>
              <a:ext uri="{FF2B5EF4-FFF2-40B4-BE49-F238E27FC236}">
                <a16:creationId xmlns:a16="http://schemas.microsoft.com/office/drawing/2014/main" id="{926C3413-EA09-709D-B00B-3B79F3D723CC}"/>
              </a:ext>
            </a:extLst>
          </p:cNvPr>
          <p:cNvSpPr/>
          <p:nvPr/>
        </p:nvSpPr>
        <p:spPr>
          <a:xfrm rot="2474988">
            <a:off x="2654898" y="851324"/>
            <a:ext cx="201168" cy="36576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Pil: nedåt 9">
            <a:extLst>
              <a:ext uri="{FF2B5EF4-FFF2-40B4-BE49-F238E27FC236}">
                <a16:creationId xmlns:a16="http://schemas.microsoft.com/office/drawing/2014/main" id="{6C5C655A-B6D0-EF0A-8FBD-101B574A92B6}"/>
              </a:ext>
            </a:extLst>
          </p:cNvPr>
          <p:cNvSpPr/>
          <p:nvPr/>
        </p:nvSpPr>
        <p:spPr>
          <a:xfrm rot="19174493">
            <a:off x="6483095" y="851324"/>
            <a:ext cx="201168" cy="36576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Pil: nedåt 11">
            <a:extLst>
              <a:ext uri="{FF2B5EF4-FFF2-40B4-BE49-F238E27FC236}">
                <a16:creationId xmlns:a16="http://schemas.microsoft.com/office/drawing/2014/main" id="{DBF68014-8FAD-BFB7-6DE2-DB5463097AA2}"/>
              </a:ext>
            </a:extLst>
          </p:cNvPr>
          <p:cNvSpPr/>
          <p:nvPr/>
        </p:nvSpPr>
        <p:spPr>
          <a:xfrm>
            <a:off x="4568682" y="851324"/>
            <a:ext cx="201168" cy="36576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61B0A7-02DB-F8A1-656A-400D2B615FD7}"/>
              </a:ext>
            </a:extLst>
          </p:cNvPr>
          <p:cNvSpPr txBox="1"/>
          <p:nvPr/>
        </p:nvSpPr>
        <p:spPr>
          <a:xfrm>
            <a:off x="165651" y="500078"/>
            <a:ext cx="202044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rgbClr val="FF0000"/>
                </a:solidFill>
                <a:highlight>
                  <a:srgbClr val="FFFF00"/>
                </a:highlight>
                <a:cs typeface="Arial"/>
              </a:rPr>
              <a:t>OBS! </a:t>
            </a:r>
            <a:r>
              <a:rPr lang="en-US" sz="2400" err="1">
                <a:solidFill>
                  <a:srgbClr val="FF0000"/>
                </a:solidFill>
                <a:highlight>
                  <a:srgbClr val="FFFF00"/>
                </a:highlight>
                <a:cs typeface="Arial"/>
              </a:rPr>
              <a:t>Förslag</a:t>
            </a:r>
            <a:endParaRPr lang="en-US" sz="2400">
              <a:solidFill>
                <a:srgbClr val="FF0000"/>
              </a:solidFill>
              <a:highlight>
                <a:srgbClr val="FFFF00"/>
              </a:highlight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26384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099" y="1428658"/>
            <a:ext cx="7912894" cy="652145"/>
          </a:xfrm>
        </p:spPr>
        <p:txBody>
          <a:bodyPr/>
          <a:lstStyle/>
          <a:p>
            <a:r>
              <a:rPr lang="sv-SE"/>
              <a:t>Kontouppgift- övriga intäkter och kostnader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29099" y="2004217"/>
            <a:ext cx="8454939" cy="3836963"/>
          </a:xfrm>
        </p:spPr>
        <p:txBody>
          <a:bodyPr/>
          <a:lstStyle/>
          <a:p>
            <a:r>
              <a:rPr lang="sv-SE">
                <a:solidFill>
                  <a:srgbClr val="0070C0"/>
                </a:solidFill>
              </a:rPr>
              <a:t>Budgetkonton för vissa intäkter och kostnader</a:t>
            </a:r>
          </a:p>
          <a:p>
            <a:r>
              <a:rPr lang="sv-SE">
                <a:solidFill>
                  <a:srgbClr val="0070C0"/>
                </a:solidFill>
              </a:rPr>
              <a:t>Personal och avskrivningar ej </a:t>
            </a:r>
            <a:r>
              <a:rPr lang="sv-SE" err="1">
                <a:solidFill>
                  <a:srgbClr val="0070C0"/>
                </a:solidFill>
              </a:rPr>
              <a:t>inmatningsbara</a:t>
            </a:r>
            <a:r>
              <a:rPr lang="sv-SE">
                <a:solidFill>
                  <a:srgbClr val="0070C0"/>
                </a:solidFill>
              </a:rPr>
              <a:t> här</a:t>
            </a:r>
          </a:p>
          <a:p>
            <a:pPr marL="0" indent="0">
              <a:buNone/>
            </a:pPr>
            <a:r>
              <a:rPr lang="sv-SE">
                <a:solidFill>
                  <a:srgbClr val="FF0000"/>
                </a:solidFill>
              </a:rPr>
              <a:t>Kom ihåg - flik för registrering av I o K per aktivitet</a:t>
            </a:r>
            <a:endParaRPr lang="sv-SE"/>
          </a:p>
          <a:p>
            <a:r>
              <a:rPr lang="sv-SE" b="1">
                <a:solidFill>
                  <a:srgbClr val="0070C0"/>
                </a:solidFill>
              </a:rPr>
              <a:t>Sidoordnad sammanställning av nya bidrag och samfinansiering inom kommunavtal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>
                <a:solidFill>
                  <a:srgbClr val="0070C0"/>
                </a:solidFill>
              </a:rPr>
              <a:t>    </a:t>
            </a:r>
            <a:r>
              <a:rPr lang="sv-SE" sz="1400">
                <a:solidFill>
                  <a:srgbClr val="0070C0"/>
                </a:solidFill>
              </a:rPr>
              <a:t>- Se anvisningar kap  1.1.6 samt 4.1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>
                <a:solidFill>
                  <a:srgbClr val="0070C0"/>
                </a:solidFill>
              </a:rPr>
              <a:t>     - Excelfil under ”EKO/</a:t>
            </a:r>
            <a:r>
              <a:rPr lang="sv-SE" sz="1400" err="1">
                <a:solidFill>
                  <a:srgbClr val="0070C0"/>
                </a:solidFill>
              </a:rPr>
              <a:t>eko_delat</a:t>
            </a:r>
            <a:r>
              <a:rPr lang="sv-SE" sz="1400">
                <a:solidFill>
                  <a:srgbClr val="0070C0"/>
                </a:solidFill>
              </a:rPr>
              <a:t>/Rutiner och mallar/Budget och Prognosunderlag/</a:t>
            </a:r>
            <a:r>
              <a:rPr lang="sv-SE" sz="1400" err="1">
                <a:solidFill>
                  <a:srgbClr val="0070C0"/>
                </a:solidFill>
              </a:rPr>
              <a:t>Spec</a:t>
            </a:r>
            <a:r>
              <a:rPr lang="sv-SE" sz="1400">
                <a:solidFill>
                  <a:srgbClr val="0070C0"/>
                </a:solidFill>
              </a:rPr>
              <a:t> kommunavtal”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>
                <a:solidFill>
                  <a:srgbClr val="0070C0"/>
                </a:solidFill>
              </a:rPr>
              <a:t>    </a:t>
            </a:r>
          </a:p>
          <a:p>
            <a:pPr>
              <a:spcBef>
                <a:spcPts val="0"/>
              </a:spcBef>
            </a:pPr>
            <a:r>
              <a:rPr lang="sv-SE" b="1">
                <a:solidFill>
                  <a:srgbClr val="0070C0"/>
                </a:solidFill>
              </a:rPr>
              <a:t>Sidoordnad sammanställning av avgifter och bidrag,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b="1">
                <a:solidFill>
                  <a:srgbClr val="0070C0"/>
                </a:solidFill>
              </a:rPr>
              <a:t>   ytterligare 3 år efter budgetåret</a:t>
            </a:r>
          </a:p>
          <a:p>
            <a:pPr marL="0" indent="0">
              <a:spcBef>
                <a:spcPts val="0"/>
              </a:spcBef>
              <a:buNone/>
            </a:pPr>
            <a:endParaRPr lang="sv-SE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sv-SE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sv-SE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384070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0105" y="320042"/>
            <a:ext cx="7912894" cy="652145"/>
          </a:xfrm>
        </p:spPr>
        <p:txBody>
          <a:bodyPr/>
          <a:lstStyle/>
          <a:p>
            <a:r>
              <a:rPr lang="sv-SE"/>
              <a:t>Separat flik för kontoinmatning per projekt (aktivitet)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-39757" y="1201089"/>
            <a:ext cx="9243718" cy="3836963"/>
          </a:xfrm>
        </p:spPr>
        <p:txBody>
          <a:bodyPr/>
          <a:lstStyle/>
          <a:p>
            <a:r>
              <a:rPr lang="sv-SE" sz="1250">
                <a:solidFill>
                  <a:srgbClr val="0070C0"/>
                </a:solidFill>
              </a:rPr>
              <a:t>Visar </a:t>
            </a:r>
            <a:r>
              <a:rPr lang="sv-SE" sz="1250" b="1">
                <a:solidFill>
                  <a:srgbClr val="0070C0"/>
                </a:solidFill>
              </a:rPr>
              <a:t>samtliga,</a:t>
            </a:r>
            <a:r>
              <a:rPr lang="sv-SE" sz="1250">
                <a:solidFill>
                  <a:srgbClr val="0070C0"/>
                </a:solidFill>
              </a:rPr>
              <a:t> budgeterade intäkter och kostnader även ej </a:t>
            </a:r>
            <a:r>
              <a:rPr lang="sv-SE" sz="1250" err="1">
                <a:solidFill>
                  <a:srgbClr val="0070C0"/>
                </a:solidFill>
              </a:rPr>
              <a:t>inmatningsbara</a:t>
            </a:r>
            <a:r>
              <a:rPr lang="sv-SE" sz="1250">
                <a:solidFill>
                  <a:srgbClr val="0070C0"/>
                </a:solidFill>
              </a:rPr>
              <a:t> i kontuppgift (lön, avskrivningar, OH, kontor </a:t>
            </a:r>
            <a:r>
              <a:rPr lang="sv-SE" sz="1250" err="1">
                <a:solidFill>
                  <a:srgbClr val="0070C0"/>
                </a:solidFill>
              </a:rPr>
              <a:t>etc</a:t>
            </a:r>
            <a:r>
              <a:rPr lang="sv-SE" sz="1250">
                <a:solidFill>
                  <a:srgbClr val="0070C0"/>
                </a:solidFill>
              </a:rPr>
              <a:t>)</a:t>
            </a:r>
          </a:p>
          <a:p>
            <a:pPr>
              <a:spcBef>
                <a:spcPts val="0"/>
              </a:spcBef>
            </a:pPr>
            <a:r>
              <a:rPr lang="sv-SE" sz="1250">
                <a:solidFill>
                  <a:srgbClr val="0070C0"/>
                </a:solidFill>
              </a:rPr>
              <a:t>Förenklar justering totalsumma/resultat per aktivitet</a:t>
            </a:r>
          </a:p>
          <a:p>
            <a:pPr>
              <a:spcBef>
                <a:spcPts val="0"/>
              </a:spcBef>
            </a:pPr>
            <a:r>
              <a:rPr lang="sv-SE" sz="1250">
                <a:solidFill>
                  <a:srgbClr val="0070C0"/>
                </a:solidFill>
              </a:rPr>
              <a:t>Urvalet att ”tratta ner” via </a:t>
            </a:r>
            <a:r>
              <a:rPr lang="sv-SE" sz="1250" err="1">
                <a:solidFill>
                  <a:srgbClr val="0070C0"/>
                </a:solidFill>
              </a:rPr>
              <a:t>org</a:t>
            </a:r>
            <a:r>
              <a:rPr lang="sv-SE" sz="1250">
                <a:solidFill>
                  <a:srgbClr val="0070C0"/>
                </a:solidFill>
              </a:rPr>
              <a:t>, verksamhet och en aktivitet påverkar inte prestandan som tidigare modell när unika aktiviteter per org. minskar urvalet att välja aktivitet</a:t>
            </a:r>
          </a:p>
          <a:p>
            <a:pPr>
              <a:spcBef>
                <a:spcPts val="0"/>
              </a:spcBef>
            </a:pPr>
            <a:r>
              <a:rPr lang="sv-SE" sz="1250">
                <a:solidFill>
                  <a:srgbClr val="0070C0"/>
                </a:solidFill>
              </a:rPr>
              <a:t>I prognos motsvarande flik, men med inmatning per period (som vanligt)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71" y="2446215"/>
            <a:ext cx="9116229" cy="3669809"/>
          </a:xfrm>
          <a:prstGeom prst="rect">
            <a:avLst/>
          </a:prstGeom>
        </p:spPr>
      </p:pic>
      <p:sp>
        <p:nvSpPr>
          <p:cNvPr id="5" name="Ellips 4"/>
          <p:cNvSpPr/>
          <p:nvPr/>
        </p:nvSpPr>
        <p:spPr>
          <a:xfrm>
            <a:off x="883138" y="3407508"/>
            <a:ext cx="758093" cy="242277"/>
          </a:xfrm>
          <a:prstGeom prst="ellipse">
            <a:avLst/>
          </a:prstGeom>
          <a:noFill/>
          <a:ln w="285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3119571"/>
            <a:ext cx="1172680" cy="409075"/>
          </a:xfrm>
          <a:prstGeom prst="rect">
            <a:avLst/>
          </a:prstGeom>
        </p:spPr>
      </p:pic>
      <p:sp>
        <p:nvSpPr>
          <p:cNvPr id="8" name="Ellips 7"/>
          <p:cNvSpPr/>
          <p:nvPr/>
        </p:nvSpPr>
        <p:spPr>
          <a:xfrm>
            <a:off x="5185507" y="5873747"/>
            <a:ext cx="758093" cy="242277"/>
          </a:xfrm>
          <a:prstGeom prst="ellipse">
            <a:avLst/>
          </a:prstGeom>
          <a:noFill/>
          <a:ln w="285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00665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100" y="921208"/>
            <a:ext cx="7912894" cy="652145"/>
          </a:xfrm>
        </p:spPr>
        <p:txBody>
          <a:bodyPr/>
          <a:lstStyle/>
          <a:p>
            <a:r>
              <a:rPr lang="sv-SE"/>
              <a:t>Personaluppgift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29099" y="1475917"/>
            <a:ext cx="8409969" cy="3836963"/>
          </a:xfrm>
        </p:spPr>
        <p:txBody>
          <a:bodyPr/>
          <a:lstStyle/>
          <a:p>
            <a:pPr lvl="0"/>
            <a:r>
              <a:rPr lang="sv-SE" b="1">
                <a:solidFill>
                  <a:srgbClr val="0070C0"/>
                </a:solidFill>
              </a:rPr>
              <a:t>Personal Primula per aug med tjänster fr o m jan budgetåret: </a:t>
            </a:r>
          </a:p>
          <a:p>
            <a:pPr marL="571500" lvl="0" indent="-342900">
              <a:spcBef>
                <a:spcPts val="0"/>
              </a:spcBef>
              <a:buFontTx/>
              <a:buChar char="-"/>
            </a:pPr>
            <a:r>
              <a:rPr lang="sv-SE">
                <a:solidFill>
                  <a:srgbClr val="0070C0"/>
                </a:solidFill>
              </a:rPr>
              <a:t>namn </a:t>
            </a:r>
          </a:p>
          <a:p>
            <a:pPr marL="571500" lvl="0" indent="-342900">
              <a:spcBef>
                <a:spcPts val="0"/>
              </a:spcBef>
              <a:buFontTx/>
              <a:buChar char="-"/>
            </a:pPr>
            <a:r>
              <a:rPr lang="sv-SE">
                <a:solidFill>
                  <a:srgbClr val="0070C0"/>
                </a:solidFill>
              </a:rPr>
              <a:t>personnummer </a:t>
            </a:r>
          </a:p>
          <a:p>
            <a:pPr marL="571500" lvl="0" indent="-342900">
              <a:spcBef>
                <a:spcPts val="0"/>
              </a:spcBef>
              <a:buFontTx/>
              <a:buChar char="-"/>
            </a:pPr>
            <a:r>
              <a:rPr lang="sv-SE">
                <a:solidFill>
                  <a:srgbClr val="0070C0"/>
                </a:solidFill>
              </a:rPr>
              <a:t>månadslön per augusti </a:t>
            </a:r>
          </a:p>
          <a:p>
            <a:pPr marL="571500" lvl="0" indent="-342900">
              <a:spcBef>
                <a:spcPts val="0"/>
              </a:spcBef>
              <a:buFontTx/>
              <a:buChar char="-"/>
            </a:pPr>
            <a:r>
              <a:rPr lang="sv-SE">
                <a:solidFill>
                  <a:srgbClr val="0070C0"/>
                </a:solidFill>
              </a:rPr>
              <a:t>hemvist, </a:t>
            </a:r>
          </a:p>
          <a:p>
            <a:pPr marL="571500" lvl="0" indent="-342900">
              <a:spcBef>
                <a:spcPts val="0"/>
              </a:spcBef>
              <a:buFontTx/>
              <a:buChar char="-"/>
            </a:pPr>
            <a:r>
              <a:rPr lang="sv-SE">
                <a:solidFill>
                  <a:srgbClr val="0070C0"/>
                </a:solidFill>
              </a:rPr>
              <a:t>lönetillägg 	</a:t>
            </a:r>
          </a:p>
          <a:p>
            <a:pPr marL="571500" lvl="0" indent="-342900">
              <a:spcBef>
                <a:spcPts val="0"/>
              </a:spcBef>
              <a:buFontTx/>
              <a:buChar char="-"/>
            </a:pPr>
            <a:r>
              <a:rPr lang="sv-SE">
                <a:solidFill>
                  <a:srgbClr val="0070C0"/>
                </a:solidFill>
              </a:rPr>
              <a:t>Kontering</a:t>
            </a:r>
          </a:p>
          <a:p>
            <a:pPr lvl="0" indent="0">
              <a:spcBef>
                <a:spcPts val="0"/>
              </a:spcBef>
              <a:buNone/>
            </a:pPr>
            <a:endParaRPr lang="sv-SE">
              <a:solidFill>
                <a:srgbClr val="0070C0"/>
              </a:solidFill>
            </a:endParaRPr>
          </a:p>
          <a:p>
            <a:pPr lvl="0">
              <a:spcBef>
                <a:spcPts val="0"/>
              </a:spcBef>
            </a:pPr>
            <a:r>
              <a:rPr lang="sv-SE" b="1">
                <a:solidFill>
                  <a:srgbClr val="0070C0"/>
                </a:solidFill>
              </a:rPr>
              <a:t>Personal i Primula per aug, men ej tjänst fr o m jan budgetåret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sv-SE" b="1">
                <a:solidFill>
                  <a:srgbClr val="0070C0"/>
                </a:solidFill>
              </a:rPr>
              <a:t>   </a:t>
            </a:r>
            <a:r>
              <a:rPr lang="sv-SE">
                <a:solidFill>
                  <a:srgbClr val="0070C0"/>
                </a:solidFill>
              </a:rPr>
              <a:t>- hemvist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sv-SE">
                <a:solidFill>
                  <a:srgbClr val="0070C0"/>
                </a:solidFill>
              </a:rPr>
              <a:t>   - månadslön</a:t>
            </a:r>
          </a:p>
          <a:p>
            <a:pPr marL="0" lvl="0" indent="0">
              <a:spcBef>
                <a:spcPts val="0"/>
              </a:spcBef>
              <a:buNone/>
            </a:pPr>
            <a:endParaRPr lang="sv-SE" sz="800"/>
          </a:p>
          <a:p>
            <a:pPr marL="0" lvl="0" indent="0">
              <a:spcBef>
                <a:spcPts val="0"/>
              </a:spcBef>
              <a:buNone/>
            </a:pPr>
            <a:r>
              <a:rPr lang="sv-SE" sz="1400">
                <a:highlight>
                  <a:srgbClr val="00FFFF"/>
                </a:highlight>
              </a:rPr>
              <a:t>Manuellt tillägg av kontering, tjänstgöringsgrad, tillägg  </a:t>
            </a:r>
            <a:r>
              <a:rPr lang="sv-SE" sz="1400" err="1">
                <a:highlight>
                  <a:srgbClr val="00FFFF"/>
                </a:highlight>
              </a:rPr>
              <a:t>etc</a:t>
            </a:r>
            <a:r>
              <a:rPr lang="sv-SE" sz="1400">
                <a:highlight>
                  <a:srgbClr val="00FFFF"/>
                </a:highlight>
              </a:rPr>
              <a:t> om anställd budgetåret</a:t>
            </a:r>
          </a:p>
          <a:p>
            <a:pPr marL="0" lvl="0" indent="0">
              <a:spcBef>
                <a:spcPts val="0"/>
              </a:spcBef>
              <a:buNone/>
            </a:pPr>
            <a:endParaRPr lang="sv-SE" sz="1400">
              <a:highlight>
                <a:srgbClr val="00FFFF"/>
              </a:highlight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1400">
                <a:highlight>
                  <a:srgbClr val="00FFFF"/>
                </a:highlight>
              </a:rPr>
              <a:t>Alt. ingen kontering eller nollad lön om inte anställd budgetåret</a:t>
            </a:r>
          </a:p>
          <a:p>
            <a:r>
              <a:rPr lang="sv-SE">
                <a:solidFill>
                  <a:srgbClr val="0070C0"/>
                </a:solidFill>
              </a:rPr>
              <a:t>Excelimport av kontering från </a:t>
            </a:r>
            <a:r>
              <a:rPr lang="sv-SE" err="1">
                <a:solidFill>
                  <a:srgbClr val="0070C0"/>
                </a:solidFill>
              </a:rPr>
              <a:t>Retendo</a:t>
            </a:r>
            <a:endParaRPr lang="sv-SE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280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9198" y="855738"/>
            <a:ext cx="7960263" cy="1048013"/>
          </a:xfrm>
        </p:spPr>
        <p:txBody>
          <a:bodyPr/>
          <a:lstStyle/>
          <a:p>
            <a:br>
              <a:rPr lang="sv-SE">
                <a:solidFill>
                  <a:srgbClr val="0070C0"/>
                </a:solidFill>
              </a:rPr>
            </a:br>
            <a:r>
              <a:rPr lang="sv-SE"/>
              <a:t>Excelimport från </a:t>
            </a:r>
            <a:r>
              <a:rPr lang="sv-SE" err="1"/>
              <a:t>Retendo</a:t>
            </a:r>
            <a:r>
              <a:rPr lang="sv-SE"/>
              <a:t> för kontering personal med </a:t>
            </a:r>
            <a:r>
              <a:rPr lang="sv-SE">
                <a:solidFill>
                  <a:srgbClr val="0070C0"/>
                </a:solidFill>
              </a:rPr>
              <a:t>hemvist </a:t>
            </a:r>
            <a:r>
              <a:rPr lang="sv-SE"/>
              <a:t>på avdelningen </a:t>
            </a:r>
            <a:r>
              <a:rPr lang="sv-SE" b="0"/>
              <a:t>(se exempelbilder)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29100" y="2411777"/>
            <a:ext cx="8061607" cy="4309454"/>
          </a:xfrm>
        </p:spPr>
        <p:txBody>
          <a:bodyPr/>
          <a:lstStyle/>
          <a:p>
            <a:r>
              <a:rPr lang="sv-SE">
                <a:solidFill>
                  <a:srgbClr val="0070C0"/>
                </a:solidFill>
              </a:rPr>
              <a:t>Deadline </a:t>
            </a:r>
            <a:r>
              <a:rPr lang="sv-SE" err="1">
                <a:solidFill>
                  <a:srgbClr val="0070C0"/>
                </a:solidFill>
              </a:rPr>
              <a:t>Retendo</a:t>
            </a:r>
            <a:endParaRPr lang="sv-SE" b="1">
              <a:solidFill>
                <a:srgbClr val="0070C0"/>
              </a:solidFill>
            </a:endParaRPr>
          </a:p>
          <a:p>
            <a:r>
              <a:rPr lang="sv-SE">
                <a:solidFill>
                  <a:srgbClr val="0070C0"/>
                </a:solidFill>
              </a:rPr>
              <a:t>Excelfil tillgänglig dagen efter</a:t>
            </a:r>
            <a:r>
              <a:rPr lang="sv-SE" b="1">
                <a:solidFill>
                  <a:srgbClr val="0070C0"/>
                </a:solidFill>
              </a:rPr>
              <a:t> </a:t>
            </a:r>
            <a:r>
              <a:rPr lang="sv-SE">
                <a:solidFill>
                  <a:srgbClr val="0070C0"/>
                </a:solidFill>
              </a:rPr>
              <a:t>(valfritt om man vill läsa in)</a:t>
            </a:r>
          </a:p>
          <a:p>
            <a:r>
              <a:rPr lang="sv-SE" err="1">
                <a:solidFill>
                  <a:srgbClr val="0070C0"/>
                </a:solidFill>
              </a:rPr>
              <a:t>Ev</a:t>
            </a:r>
            <a:r>
              <a:rPr lang="sv-SE">
                <a:solidFill>
                  <a:srgbClr val="0070C0"/>
                </a:solidFill>
              </a:rPr>
              <a:t> justeringar i Excelfil görs manuellt innan inläsning till Hypergene</a:t>
            </a:r>
          </a:p>
          <a:p>
            <a:r>
              <a:rPr lang="sv-SE">
                <a:solidFill>
                  <a:srgbClr val="0070C0"/>
                </a:solidFill>
              </a:rPr>
              <a:t>Deadline Ut- och inlån</a:t>
            </a:r>
            <a:endParaRPr lang="sv-SE" b="1">
              <a:solidFill>
                <a:srgbClr val="0070C0"/>
              </a:solidFill>
            </a:endParaRPr>
          </a:p>
          <a:p>
            <a:r>
              <a:rPr lang="sv-SE" strike="sngStrike">
                <a:solidFill>
                  <a:srgbClr val="0070C0"/>
                </a:solidFill>
              </a:rPr>
              <a:t>Fungerar ej i </a:t>
            </a:r>
            <a:r>
              <a:rPr lang="sv-SE" strike="sngStrike" err="1">
                <a:solidFill>
                  <a:srgbClr val="0070C0"/>
                </a:solidFill>
              </a:rPr>
              <a:t>Firefox</a:t>
            </a:r>
            <a:r>
              <a:rPr lang="sv-SE" strike="sngStrike">
                <a:solidFill>
                  <a:srgbClr val="0070C0"/>
                </a:solidFill>
              </a:rPr>
              <a:t> och </a:t>
            </a:r>
            <a:r>
              <a:rPr lang="sv-SE" strike="sngStrike" err="1">
                <a:solidFill>
                  <a:srgbClr val="0070C0"/>
                </a:solidFill>
              </a:rPr>
              <a:t>Chrome</a:t>
            </a:r>
            <a:r>
              <a:rPr lang="sv-SE" strike="sngStrike">
                <a:solidFill>
                  <a:srgbClr val="0070C0"/>
                </a:solidFill>
              </a:rPr>
              <a:t>  - </a:t>
            </a:r>
            <a:r>
              <a:rPr lang="sv-SE" strike="sngStrike" err="1">
                <a:solidFill>
                  <a:srgbClr val="0070C0"/>
                </a:solidFill>
              </a:rPr>
              <a:t>ev</a:t>
            </a:r>
            <a:r>
              <a:rPr lang="sv-SE" strike="sngStrike">
                <a:solidFill>
                  <a:srgbClr val="0070C0"/>
                </a:solidFill>
              </a:rPr>
              <a:t> fungerar det </a:t>
            </a:r>
            <a:r>
              <a:rPr lang="sv-SE" strike="sngStrike" err="1">
                <a:solidFill>
                  <a:srgbClr val="0070C0"/>
                </a:solidFill>
              </a:rPr>
              <a:t>ef</a:t>
            </a:r>
            <a:r>
              <a:rPr lang="sv-SE" strike="sngStrike">
                <a:solidFill>
                  <a:srgbClr val="0070C0"/>
                </a:solidFill>
              </a:rPr>
              <a:t> ny version</a:t>
            </a:r>
          </a:p>
          <a:p>
            <a:pPr marL="0" indent="0">
              <a:buNone/>
            </a:pPr>
            <a:endParaRPr lang="sv-SE"/>
          </a:p>
          <a:p>
            <a:pPr marL="0" indent="0">
              <a:buNone/>
            </a:pPr>
            <a:r>
              <a:rPr lang="sv-SE">
                <a:solidFill>
                  <a:srgbClr val="0070C0"/>
                </a:solidFill>
              </a:rPr>
              <a:t>Handledning för personalkostnader på </a:t>
            </a:r>
            <a:r>
              <a:rPr lang="sv-SE" err="1">
                <a:solidFill>
                  <a:srgbClr val="0070C0"/>
                </a:solidFill>
              </a:rPr>
              <a:t>weben</a:t>
            </a:r>
            <a:endParaRPr lang="sv-SE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sv-SE">
                <a:solidFill>
                  <a:srgbClr val="FF0000"/>
                </a:solidFill>
              </a:rPr>
              <a:t>Kom ihåg att kolla i kontrollfliken om fel i indata från Primula!</a:t>
            </a:r>
          </a:p>
        </p:txBody>
      </p:sp>
    </p:spTree>
    <p:extLst>
      <p:ext uri="{BB962C8B-B14F-4D97-AF65-F5344CB8AC3E}">
        <p14:creationId xmlns:p14="http://schemas.microsoft.com/office/powerpoint/2010/main" val="28691614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Rektangel 5"/>
          <p:cNvSpPr/>
          <p:nvPr/>
        </p:nvSpPr>
        <p:spPr>
          <a:xfrm>
            <a:off x="7033846" y="3001108"/>
            <a:ext cx="1187939" cy="203200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Ellips 7"/>
          <p:cNvSpPr/>
          <p:nvPr/>
        </p:nvSpPr>
        <p:spPr>
          <a:xfrm>
            <a:off x="5509846" y="3001108"/>
            <a:ext cx="422031" cy="203200"/>
          </a:xfrm>
          <a:prstGeom prst="ellipse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1877" y="3204308"/>
            <a:ext cx="642624" cy="122092"/>
          </a:xfrm>
          <a:prstGeom prst="rect">
            <a:avLst/>
          </a:prstGeom>
        </p:spPr>
      </p:pic>
      <p:pic>
        <p:nvPicPr>
          <p:cNvPr id="5" name="Platshållare för innehåll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1200" y="1100096"/>
            <a:ext cx="8627095" cy="5196880"/>
          </a:xfrm>
          <a:prstGeom prst="rect">
            <a:avLst/>
          </a:prstGeom>
        </p:spPr>
      </p:pic>
      <p:sp>
        <p:nvSpPr>
          <p:cNvPr id="9" name="Rektangel 8"/>
          <p:cNvSpPr/>
          <p:nvPr/>
        </p:nvSpPr>
        <p:spPr>
          <a:xfrm>
            <a:off x="525600" y="3398400"/>
            <a:ext cx="626400" cy="748800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1" name="Rak pilkoppling 10"/>
          <p:cNvCxnSpPr/>
          <p:nvPr/>
        </p:nvCxnSpPr>
        <p:spPr>
          <a:xfrm>
            <a:off x="914400" y="4199688"/>
            <a:ext cx="0" cy="38973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Rektangel med rundade hörn 11"/>
          <p:cNvSpPr/>
          <p:nvPr/>
        </p:nvSpPr>
        <p:spPr>
          <a:xfrm>
            <a:off x="525600" y="4589424"/>
            <a:ext cx="1022400" cy="1364976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800" b="1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sv-SE" sz="800" b="1">
                <a:solidFill>
                  <a:schemeClr val="bg1">
                    <a:lumMod val="65000"/>
                  </a:schemeClr>
                </a:solidFill>
              </a:rPr>
              <a:t>NYHET </a:t>
            </a:r>
          </a:p>
          <a:p>
            <a:pPr algn="ctr"/>
            <a:r>
              <a:rPr lang="sv-SE" sz="800" b="1">
                <a:solidFill>
                  <a:schemeClr val="bg1">
                    <a:lumMod val="65000"/>
                  </a:schemeClr>
                </a:solidFill>
              </a:rPr>
              <a:t>Namn framgår efter personnr här och i Excelexport.</a:t>
            </a:r>
          </a:p>
          <a:p>
            <a:pPr algn="ctr"/>
            <a:r>
              <a:rPr lang="sv-SE" sz="800" b="1">
                <a:solidFill>
                  <a:schemeClr val="bg1">
                    <a:lumMod val="65000"/>
                  </a:schemeClr>
                </a:solidFill>
              </a:rPr>
              <a:t>Indata från </a:t>
            </a:r>
            <a:r>
              <a:rPr lang="sv-SE" sz="800" b="1" err="1">
                <a:solidFill>
                  <a:schemeClr val="bg1">
                    <a:lumMod val="65000"/>
                  </a:schemeClr>
                </a:solidFill>
              </a:rPr>
              <a:t>Retendo</a:t>
            </a:r>
            <a:r>
              <a:rPr lang="sv-SE" sz="800" b="1">
                <a:solidFill>
                  <a:schemeClr val="bg1">
                    <a:lumMod val="65000"/>
                  </a:schemeClr>
                </a:solidFill>
              </a:rPr>
              <a:t> fungerar som tidigare </a:t>
            </a:r>
            <a:r>
              <a:rPr lang="sv-SE" sz="800" b="1" err="1">
                <a:solidFill>
                  <a:schemeClr val="bg1">
                    <a:lumMod val="65000"/>
                  </a:schemeClr>
                </a:solidFill>
              </a:rPr>
              <a:t>exkl</a:t>
            </a:r>
            <a:r>
              <a:rPr lang="sv-SE" sz="800" b="1">
                <a:solidFill>
                  <a:schemeClr val="bg1">
                    <a:lumMod val="65000"/>
                  </a:schemeClr>
                </a:solidFill>
              </a:rPr>
              <a:t> namn!</a:t>
            </a:r>
          </a:p>
          <a:p>
            <a:pPr algn="ctr"/>
            <a:endParaRPr lang="sv-SE" sz="800" b="1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6829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Ellips 5"/>
          <p:cNvSpPr/>
          <p:nvPr/>
        </p:nvSpPr>
        <p:spPr>
          <a:xfrm>
            <a:off x="3761427" y="3756022"/>
            <a:ext cx="867507" cy="298009"/>
          </a:xfrm>
          <a:prstGeom prst="ellipse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75" y="796360"/>
            <a:ext cx="6467625" cy="321240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18" y="2484028"/>
            <a:ext cx="704634" cy="264238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714" y="4871803"/>
            <a:ext cx="577656" cy="287858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113" y="5206628"/>
            <a:ext cx="589257" cy="386700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2337" y="4348800"/>
            <a:ext cx="583225" cy="99140"/>
          </a:xfrm>
          <a:prstGeom prst="rect">
            <a:avLst/>
          </a:prstGeom>
        </p:spPr>
      </p:pic>
      <p:pic>
        <p:nvPicPr>
          <p:cNvPr id="11" name="Platshållare för innehåll 10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273591" y="1346845"/>
            <a:ext cx="8710686" cy="5414372"/>
          </a:xfrm>
          <a:prstGeom prst="rect">
            <a:avLst/>
          </a:prstGeom>
        </p:spPr>
      </p:pic>
      <p:cxnSp>
        <p:nvCxnSpPr>
          <p:cNvPr id="10" name="Rak pilkoppling 9"/>
          <p:cNvCxnSpPr/>
          <p:nvPr/>
        </p:nvCxnSpPr>
        <p:spPr>
          <a:xfrm>
            <a:off x="806400" y="5680800"/>
            <a:ext cx="0" cy="25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" name="Rektangel med rundade hörn 12"/>
          <p:cNvSpPr/>
          <p:nvPr/>
        </p:nvSpPr>
        <p:spPr>
          <a:xfrm>
            <a:off x="273591" y="5932800"/>
            <a:ext cx="1504809" cy="460523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700">
                <a:solidFill>
                  <a:srgbClr val="FF9900"/>
                </a:solidFill>
              </a:rPr>
              <a:t>NYHET! Namn ingår  här i Hypergene, men </a:t>
            </a:r>
            <a:r>
              <a:rPr lang="sv-SE" sz="700" err="1">
                <a:solidFill>
                  <a:srgbClr val="FF9900"/>
                </a:solidFill>
              </a:rPr>
              <a:t>Retendofil</a:t>
            </a:r>
            <a:r>
              <a:rPr lang="sv-SE" sz="700">
                <a:solidFill>
                  <a:srgbClr val="FF9900"/>
                </a:solidFill>
              </a:rPr>
              <a:t> kan läsas in som tidigare </a:t>
            </a:r>
            <a:r>
              <a:rPr lang="sv-SE" sz="700" err="1">
                <a:solidFill>
                  <a:srgbClr val="FF9900"/>
                </a:solidFill>
              </a:rPr>
              <a:t>exkl</a:t>
            </a:r>
            <a:r>
              <a:rPr lang="sv-SE" sz="700">
                <a:solidFill>
                  <a:srgbClr val="FF9900"/>
                </a:solidFill>
              </a:rPr>
              <a:t> namn</a:t>
            </a:r>
          </a:p>
        </p:txBody>
      </p:sp>
      <p:sp>
        <p:nvSpPr>
          <p:cNvPr id="12" name="Ellips 11"/>
          <p:cNvSpPr/>
          <p:nvPr/>
        </p:nvSpPr>
        <p:spPr>
          <a:xfrm>
            <a:off x="7776000" y="4183200"/>
            <a:ext cx="1208277" cy="1209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4" name="Bildobjekt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74601" y="4770936"/>
            <a:ext cx="734785" cy="38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887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65660" y="1219939"/>
            <a:ext cx="8221602" cy="189796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v-SE">
                <a:solidFill>
                  <a:srgbClr val="FF9900"/>
                </a:solidFill>
              </a:rPr>
              <a:t>Separat kontrollflik för avstämning konteringsprocent</a:t>
            </a:r>
            <a:br>
              <a:rPr lang="sv-SE">
                <a:solidFill>
                  <a:srgbClr val="FF9900"/>
                </a:solidFill>
              </a:rPr>
            </a:br>
            <a:r>
              <a:rPr lang="sv-SE" sz="1600" b="0">
                <a:solidFill>
                  <a:srgbClr val="FF9900"/>
                </a:solidFill>
              </a:rPr>
              <a:t>Ingen avstämningsdel i Importfliken som i kontoinmatningen därav sep flik</a:t>
            </a:r>
            <a:br>
              <a:rPr lang="sv-SE" sz="1600" b="0">
                <a:solidFill>
                  <a:srgbClr val="FF9900"/>
                </a:solidFill>
              </a:rPr>
            </a:br>
            <a:br>
              <a:rPr lang="sv-SE" sz="1600" b="0">
                <a:solidFill>
                  <a:srgbClr val="FF9900"/>
                </a:solidFill>
              </a:rPr>
            </a:br>
            <a:r>
              <a:rPr lang="sv-SE" sz="1200" b="0">
                <a:solidFill>
                  <a:srgbClr val="0070C0"/>
                </a:solidFill>
              </a:rPr>
              <a:t>Felkontering nedan:</a:t>
            </a:r>
            <a:br>
              <a:rPr lang="sv-SE" sz="1200" b="0">
                <a:solidFill>
                  <a:srgbClr val="0070C0"/>
                </a:solidFill>
              </a:rPr>
            </a:br>
            <a:r>
              <a:rPr lang="sv-SE" sz="1200" b="0">
                <a:solidFill>
                  <a:srgbClr val="0070C0"/>
                </a:solidFill>
              </a:rPr>
              <a:t>- felkonterad person &gt;100%</a:t>
            </a:r>
            <a:br>
              <a:rPr lang="sv-SE" sz="1200" b="0">
                <a:solidFill>
                  <a:srgbClr val="0070C0"/>
                </a:solidFill>
              </a:rPr>
            </a:br>
            <a:r>
              <a:rPr lang="sv-SE" sz="1200" b="0">
                <a:solidFill>
                  <a:srgbClr val="0070C0"/>
                </a:solidFill>
              </a:rPr>
              <a:t>- Nyanställd 22 inlagd med lön januari och tjänsteomfattning i januari men ingen kontering januari utan istället i februari</a:t>
            </a:r>
          </a:p>
        </p:txBody>
      </p:sp>
      <p:pic>
        <p:nvPicPr>
          <p:cNvPr id="13" name="Platshållare för innehåll 1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7078" y="2786847"/>
            <a:ext cx="8131846" cy="3479444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078" y="4138457"/>
            <a:ext cx="809937" cy="13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22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5294" y="93895"/>
            <a:ext cx="7912894" cy="146472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v-SE">
                <a:solidFill>
                  <a:srgbClr val="FF9900"/>
                </a:solidFill>
              </a:rPr>
              <a:t>OBS! </a:t>
            </a:r>
            <a:br>
              <a:rPr lang="sv-SE">
                <a:solidFill>
                  <a:srgbClr val="FF9900"/>
                </a:solidFill>
              </a:rPr>
            </a:br>
            <a:r>
              <a:rPr lang="sv-SE">
                <a:solidFill>
                  <a:srgbClr val="FF9900"/>
                </a:solidFill>
              </a:rPr>
              <a:t>Excelimport kontering personal endast för personal</a:t>
            </a:r>
            <a:br>
              <a:rPr lang="sv-SE">
                <a:solidFill>
                  <a:srgbClr val="FF9900"/>
                </a:solidFill>
              </a:rPr>
            </a:br>
            <a:r>
              <a:rPr lang="sv-SE">
                <a:solidFill>
                  <a:srgbClr val="FF9900"/>
                </a:solidFill>
              </a:rPr>
              <a:t>med </a:t>
            </a:r>
            <a:r>
              <a:rPr lang="sv-SE">
                <a:solidFill>
                  <a:srgbClr val="FF0000"/>
                </a:solidFill>
              </a:rPr>
              <a:t>hemvist</a:t>
            </a:r>
            <a:r>
              <a:rPr lang="sv-SE">
                <a:solidFill>
                  <a:srgbClr val="FF9900"/>
                </a:solidFill>
              </a:rPr>
              <a:t> på avdelningen – </a:t>
            </a:r>
            <a:r>
              <a:rPr lang="sv-SE">
                <a:solidFill>
                  <a:srgbClr val="FF0000"/>
                </a:solidFill>
              </a:rPr>
              <a:t>inte ut- och inlån</a:t>
            </a:r>
            <a:br>
              <a:rPr lang="sv-SE"/>
            </a:br>
            <a:r>
              <a:rPr lang="sv-SE"/>
              <a:t> </a:t>
            </a:r>
          </a:p>
        </p:txBody>
      </p:sp>
      <p:pic>
        <p:nvPicPr>
          <p:cNvPr id="4" name="Platshållare för innehåll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214" y="2106118"/>
            <a:ext cx="8661623" cy="4642215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978" y="1558622"/>
            <a:ext cx="7310025" cy="36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4984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ED2F5BB-7945-4B64-857D-E73B50E74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defTabSz="685800">
              <a:defRPr/>
            </a:pPr>
            <a:r>
              <a:rPr lang="sv-SE" sz="675">
                <a:solidFill>
                  <a:srgbClr val="707070">
                    <a:tint val="75000"/>
                  </a:srgbClr>
                </a:solidFill>
                <a:latin typeface="Arial"/>
              </a:rPr>
              <a:t>ENABLING BETTER PERFORMANCE</a:t>
            </a:r>
          </a:p>
        </p:txBody>
      </p:sp>
      <p:sp>
        <p:nvSpPr>
          <p:cNvPr id="2" name="Rektangel 1"/>
          <p:cNvSpPr/>
          <p:nvPr/>
        </p:nvSpPr>
        <p:spPr>
          <a:xfrm>
            <a:off x="3954585" y="2852615"/>
            <a:ext cx="1438030" cy="203200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ektangel 2"/>
          <p:cNvSpPr/>
          <p:nvPr/>
        </p:nvSpPr>
        <p:spPr>
          <a:xfrm>
            <a:off x="3954585" y="3090747"/>
            <a:ext cx="4423507" cy="195385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ktangel 4"/>
          <p:cNvSpPr/>
          <p:nvPr/>
        </p:nvSpPr>
        <p:spPr>
          <a:xfrm>
            <a:off x="3954585" y="3329354"/>
            <a:ext cx="3063630" cy="179754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ktangel 5"/>
          <p:cNvSpPr/>
          <p:nvPr/>
        </p:nvSpPr>
        <p:spPr>
          <a:xfrm>
            <a:off x="810882" y="1992703"/>
            <a:ext cx="7382717" cy="1888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>
                <a:solidFill>
                  <a:srgbClr val="0070C0"/>
                </a:solidFill>
              </a:rPr>
              <a:t>Inled med att ta säkerhetskopia på startvärden via Excelexport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8981" y="4893686"/>
            <a:ext cx="570910" cy="250399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066" y="5166267"/>
            <a:ext cx="538099" cy="236008"/>
          </a:xfrm>
          <a:prstGeom prst="rect">
            <a:avLst/>
          </a:prstGeom>
        </p:spPr>
      </p:pic>
      <p:pic>
        <p:nvPicPr>
          <p:cNvPr id="11" name="Bildobjekt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0252" y="5370237"/>
            <a:ext cx="533732" cy="234093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8981" y="5611861"/>
            <a:ext cx="504184" cy="221133"/>
          </a:xfrm>
          <a:prstGeom prst="rect">
            <a:avLst/>
          </a:prstGeom>
        </p:spPr>
      </p:pic>
      <p:pic>
        <p:nvPicPr>
          <p:cNvPr id="14" name="Platshållare för innehåll 1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5816" y="1201004"/>
            <a:ext cx="7952848" cy="504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2527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/>
              <a:t>Avstämning budget</a:t>
            </a:r>
            <a:br>
              <a:rPr lang="sv-SE"/>
            </a:br>
            <a:br>
              <a:rPr lang="sv-SE"/>
            </a:br>
            <a:r>
              <a:rPr lang="sv-SE"/>
              <a:t>- se budgetbilaga 12-13</a:t>
            </a:r>
          </a:p>
        </p:txBody>
      </p:sp>
    </p:spTree>
    <p:extLst>
      <p:ext uri="{BB962C8B-B14F-4D97-AF65-F5344CB8AC3E}">
        <p14:creationId xmlns:p14="http://schemas.microsoft.com/office/powerpoint/2010/main" val="3823774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76AC12-6737-C3A7-222B-AFCA2D5FD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978" y="452665"/>
            <a:ext cx="7912894" cy="652145"/>
          </a:xfrm>
        </p:spPr>
        <p:txBody>
          <a:bodyPr/>
          <a:lstStyle/>
          <a:p>
            <a:r>
              <a:rPr lang="sv-SE"/>
              <a:t>Planerings-, budget och uppföljningsprocessen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A37C55C-384F-3B11-EC86-9E65867E52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1837752"/>
              </p:ext>
            </p:extLst>
          </p:nvPr>
        </p:nvGraphicFramePr>
        <p:xfrm>
          <a:off x="-90744" y="1396999"/>
          <a:ext cx="8690458" cy="4818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Höger klammerparentes 8">
            <a:extLst>
              <a:ext uri="{FF2B5EF4-FFF2-40B4-BE49-F238E27FC236}">
                <a16:creationId xmlns:a16="http://schemas.microsoft.com/office/drawing/2014/main" id="{999C006B-48B1-2D5C-5919-030A0052E0B3}"/>
              </a:ext>
            </a:extLst>
          </p:cNvPr>
          <p:cNvSpPr/>
          <p:nvPr/>
        </p:nvSpPr>
        <p:spPr>
          <a:xfrm>
            <a:off x="6814457" y="2307771"/>
            <a:ext cx="783772" cy="279762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0DF46951-7D27-B5B3-DD1B-2FCF999F40F9}"/>
              </a:ext>
            </a:extLst>
          </p:cNvPr>
          <p:cNvSpPr txBox="1"/>
          <p:nvPr/>
        </p:nvSpPr>
        <p:spPr>
          <a:xfrm>
            <a:off x="7761514" y="3429000"/>
            <a:ext cx="1175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/>
              <a:t>Synka med ekonomiska rapporteringar, prognos etc.</a:t>
            </a:r>
          </a:p>
        </p:txBody>
      </p:sp>
      <p:sp>
        <p:nvSpPr>
          <p:cNvPr id="11" name="Pil: nedåt 10">
            <a:extLst>
              <a:ext uri="{FF2B5EF4-FFF2-40B4-BE49-F238E27FC236}">
                <a16:creationId xmlns:a16="http://schemas.microsoft.com/office/drawing/2014/main" id="{87696092-F5A4-B2CB-F7AE-AAEEC4E618DC}"/>
              </a:ext>
            </a:extLst>
          </p:cNvPr>
          <p:cNvSpPr/>
          <p:nvPr/>
        </p:nvSpPr>
        <p:spPr>
          <a:xfrm>
            <a:off x="511629" y="3044373"/>
            <a:ext cx="631372" cy="268877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03DCBF54-9252-8E09-C161-31E12500B10E}"/>
              </a:ext>
            </a:extLst>
          </p:cNvPr>
          <p:cNvSpPr txBox="1"/>
          <p:nvPr/>
        </p:nvSpPr>
        <p:spPr>
          <a:xfrm>
            <a:off x="212272" y="2603108"/>
            <a:ext cx="1230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Top-down</a:t>
            </a:r>
          </a:p>
        </p:txBody>
      </p:sp>
      <p:sp>
        <p:nvSpPr>
          <p:cNvPr id="13" name="Pil: nedåt 12">
            <a:extLst>
              <a:ext uri="{FF2B5EF4-FFF2-40B4-BE49-F238E27FC236}">
                <a16:creationId xmlns:a16="http://schemas.microsoft.com/office/drawing/2014/main" id="{846C3952-AF49-71D3-0E87-2133E8F4E39B}"/>
              </a:ext>
            </a:extLst>
          </p:cNvPr>
          <p:cNvSpPr/>
          <p:nvPr/>
        </p:nvSpPr>
        <p:spPr>
          <a:xfrm rot="10800000">
            <a:off x="4126470" y="2972440"/>
            <a:ext cx="513196" cy="213296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2145A163-1CD9-F21E-6902-DBBF6103F9B9}"/>
              </a:ext>
            </a:extLst>
          </p:cNvPr>
          <p:cNvSpPr txBox="1"/>
          <p:nvPr/>
        </p:nvSpPr>
        <p:spPr>
          <a:xfrm>
            <a:off x="3768023" y="5276335"/>
            <a:ext cx="1315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err="1"/>
              <a:t>Bottom-up</a:t>
            </a:r>
            <a:endParaRPr lang="sv-SE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E4AFA5EE-070E-EEF7-FF3B-70436C1276BB}"/>
              </a:ext>
            </a:extLst>
          </p:cNvPr>
          <p:cNvSpPr txBox="1"/>
          <p:nvPr/>
        </p:nvSpPr>
        <p:spPr>
          <a:xfrm>
            <a:off x="108857" y="3044373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US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54CFF21A-3DF5-4DD6-F048-51FAC4D51B7C}"/>
              </a:ext>
            </a:extLst>
          </p:cNvPr>
          <p:cNvSpPr txBox="1"/>
          <p:nvPr/>
        </p:nvSpPr>
        <p:spPr>
          <a:xfrm>
            <a:off x="212272" y="5733144"/>
            <a:ext cx="10178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/>
              <a:t>Verksamhet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49A8DABB-6E5C-53B0-542F-F1F568AF7247}"/>
              </a:ext>
            </a:extLst>
          </p:cNvPr>
          <p:cNvSpPr txBox="1"/>
          <p:nvPr/>
        </p:nvSpPr>
        <p:spPr>
          <a:xfrm>
            <a:off x="3301093" y="4913868"/>
            <a:ext cx="10178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/>
              <a:t>Verksamhet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A8647CF1-C1ED-8382-6C0B-A45367D66203}"/>
              </a:ext>
            </a:extLst>
          </p:cNvPr>
          <p:cNvSpPr txBox="1"/>
          <p:nvPr/>
        </p:nvSpPr>
        <p:spPr>
          <a:xfrm>
            <a:off x="3625725" y="2970768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US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45782783-58B9-620F-D151-2F7D25920F79}"/>
              </a:ext>
            </a:extLst>
          </p:cNvPr>
          <p:cNvSpPr txBox="1"/>
          <p:nvPr/>
        </p:nvSpPr>
        <p:spPr>
          <a:xfrm>
            <a:off x="3440668" y="5955203"/>
            <a:ext cx="415756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/>
              <a:t>Intern styrning och kontroll – integrerat!</a:t>
            </a:r>
          </a:p>
        </p:txBody>
      </p:sp>
    </p:spTree>
    <p:extLst>
      <p:ext uri="{BB962C8B-B14F-4D97-AF65-F5344CB8AC3E}">
        <p14:creationId xmlns:p14="http://schemas.microsoft.com/office/powerpoint/2010/main" val="403083209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28294" y="1181037"/>
            <a:ext cx="7912894" cy="652145"/>
          </a:xfrm>
        </p:spPr>
        <p:txBody>
          <a:bodyPr/>
          <a:lstStyle/>
          <a:p>
            <a:r>
              <a:rPr lang="sv-SE"/>
              <a:t>Avstämning kontoklass 9, bilaga 10</a:t>
            </a:r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694" y="1778297"/>
            <a:ext cx="8915706" cy="275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116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2808" y="551451"/>
            <a:ext cx="7912894" cy="652145"/>
          </a:xfrm>
        </p:spPr>
        <p:txBody>
          <a:bodyPr/>
          <a:lstStyle/>
          <a:p>
            <a:r>
              <a:rPr lang="sv-SE"/>
              <a:t>Avstämning, intern resultaträkning intäkter UTB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36" y="1349938"/>
            <a:ext cx="8961464" cy="491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361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96753" y="926205"/>
            <a:ext cx="7912894" cy="652145"/>
          </a:xfrm>
        </p:spPr>
        <p:txBody>
          <a:bodyPr/>
          <a:lstStyle/>
          <a:p>
            <a:r>
              <a:rPr lang="sv-SE"/>
              <a:t>Avstämning intern resultaträkning, intäkter FO</a:t>
            </a:r>
          </a:p>
        </p:txBody>
      </p:sp>
      <p:pic>
        <p:nvPicPr>
          <p:cNvPr id="6" name="Platshållare för innehåll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6753" y="1578350"/>
            <a:ext cx="8365948" cy="465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9710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993460-0C6C-55AA-2547-55F229CEF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Övrig punkt</a:t>
            </a:r>
            <a:br>
              <a:rPr lang="sv-SE"/>
            </a:br>
            <a:r>
              <a:rPr lang="sv-SE"/>
              <a:t>Löpande om pågående projekt</a:t>
            </a:r>
            <a:br>
              <a:rPr lang="sv-SE"/>
            </a:b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167F823-00CD-85DA-A77C-0F3158C0F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999" y="2746573"/>
            <a:ext cx="7912894" cy="383696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/>
              <a:t>Kom ihåg löpande skicka </a:t>
            </a:r>
            <a:r>
              <a:rPr lang="sv-SE">
                <a:solidFill>
                  <a:srgbClr val="0070C0"/>
                </a:solidFill>
              </a:rPr>
              <a:t>förlängningsbeslut</a:t>
            </a:r>
            <a:r>
              <a:rPr lang="sv-SE"/>
              <a:t> så vi kan uppdatera reviderat slutdatum i projektupplägget i UBW samt komplettera med förlängningsbeslut, mailsvar </a:t>
            </a:r>
            <a:r>
              <a:rPr lang="sv-SE" err="1"/>
              <a:t>etc</a:t>
            </a:r>
            <a:r>
              <a:rPr lang="sv-SE"/>
              <a:t> från finansiär</a:t>
            </a:r>
          </a:p>
        </p:txBody>
      </p:sp>
    </p:spTree>
    <p:extLst>
      <p:ext uri="{BB962C8B-B14F-4D97-AF65-F5344CB8AC3E}">
        <p14:creationId xmlns:p14="http://schemas.microsoft.com/office/powerpoint/2010/main" val="26019271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E7E5C34F-DECD-43F8-8A92-497E23F7C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Förbättringsområden</a:t>
            </a:r>
          </a:p>
        </p:txBody>
      </p:sp>
    </p:spTree>
    <p:extLst>
      <p:ext uri="{BB962C8B-B14F-4D97-AF65-F5344CB8AC3E}">
        <p14:creationId xmlns:p14="http://schemas.microsoft.com/office/powerpoint/2010/main" val="13677907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B5C253-5DDD-B3AC-1525-23BD4EF19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603" y="1258560"/>
            <a:ext cx="7941653" cy="844551"/>
          </a:xfrm>
        </p:spPr>
        <p:txBody>
          <a:bodyPr/>
          <a:lstStyle/>
          <a:p>
            <a:r>
              <a:rPr lang="sv-SE"/>
              <a:t>Ekonomiska mål årets verksamhetsutfall</a:t>
            </a:r>
            <a:br>
              <a:rPr lang="sv-SE">
                <a:solidFill>
                  <a:srgbClr val="0070C0"/>
                </a:solidFill>
              </a:rPr>
            </a:br>
            <a:r>
              <a:rPr lang="sv-SE" sz="1500" b="0" i="1"/>
              <a:t>Mål utöver ordinarie uppdrag, styrning och regelverk</a:t>
            </a:r>
            <a:br>
              <a:rPr lang="sv-SE" sz="1800" i="1">
                <a:solidFill>
                  <a:srgbClr val="0070C0"/>
                </a:solidFill>
              </a:rPr>
            </a:br>
            <a:br>
              <a:rPr lang="sv-SE">
                <a:solidFill>
                  <a:srgbClr val="0070C0"/>
                </a:solidFill>
              </a:rPr>
            </a:br>
            <a:endParaRPr lang="sv-SE">
              <a:solidFill>
                <a:srgbClr val="0070C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C5D72AE-2CAD-5668-EAA0-36FA89E40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603" y="2274760"/>
            <a:ext cx="8542827" cy="2676612"/>
          </a:xfrm>
        </p:spPr>
        <p:txBody>
          <a:bodyPr/>
          <a:lstStyle/>
          <a:p>
            <a:r>
              <a:rPr lang="sv-SE">
                <a:solidFill>
                  <a:srgbClr val="0070C0"/>
                </a:solidFill>
              </a:rPr>
              <a:t>Grundutbildning (GU):</a:t>
            </a:r>
          </a:p>
          <a:p>
            <a:pPr marL="342900" lvl="1" indent="0">
              <a:spcBef>
                <a:spcPts val="400"/>
              </a:spcBef>
              <a:buNone/>
            </a:pPr>
            <a:r>
              <a:rPr lang="sv-SE"/>
              <a:t>	</a:t>
            </a:r>
            <a:r>
              <a:rPr lang="sv-SE" sz="1400"/>
              <a:t>Produktion HST/HPR till årets takbelopp</a:t>
            </a:r>
          </a:p>
          <a:p>
            <a:pPr marL="342900" lvl="1" indent="0">
              <a:spcBef>
                <a:spcPts val="400"/>
              </a:spcBef>
              <a:buNone/>
            </a:pPr>
            <a:r>
              <a:rPr lang="sv-SE"/>
              <a:t>         </a:t>
            </a:r>
            <a:r>
              <a:rPr lang="sv-SE" sz="1400"/>
              <a:t>Anslag avsedda för årets verksamhet</a:t>
            </a:r>
            <a:endParaRPr lang="sv-SE"/>
          </a:p>
          <a:p>
            <a:pPr marL="342900" lvl="1" indent="0">
              <a:spcBef>
                <a:spcPts val="400"/>
              </a:spcBef>
              <a:buNone/>
            </a:pPr>
            <a:r>
              <a:rPr lang="sv-SE"/>
              <a:t>	</a:t>
            </a:r>
            <a:r>
              <a:rPr lang="sv-SE" sz="1400"/>
              <a:t>Intäkter = kostnader per år </a:t>
            </a:r>
          </a:p>
          <a:p>
            <a:pPr marL="342900" lvl="1" indent="0">
              <a:spcBef>
                <a:spcPts val="400"/>
              </a:spcBef>
              <a:buNone/>
            </a:pPr>
            <a:r>
              <a:rPr lang="sv-SE" sz="1400"/>
              <a:t>	Men fr o m 2025 möjlighet till under- alt överskott per fakultet enligt beslutad modell</a:t>
            </a:r>
            <a:endParaRPr lang="sv-SE" sz="1350"/>
          </a:p>
          <a:p>
            <a:pPr marL="0" indent="0">
              <a:spcBef>
                <a:spcPts val="0"/>
              </a:spcBef>
              <a:buNone/>
            </a:pPr>
            <a:endParaRPr lang="sv-SE"/>
          </a:p>
          <a:p>
            <a:pPr>
              <a:spcBef>
                <a:spcPts val="0"/>
              </a:spcBef>
            </a:pPr>
            <a:r>
              <a:rPr lang="sv-SE">
                <a:solidFill>
                  <a:srgbClr val="0070C0"/>
                </a:solidFill>
              </a:rPr>
              <a:t>Externfinansierad verksamhet</a:t>
            </a:r>
            <a:endParaRPr lang="sv-SE"/>
          </a:p>
          <a:p>
            <a:pPr marL="0" indent="0">
              <a:spcBef>
                <a:spcPts val="0"/>
              </a:spcBef>
              <a:buNone/>
            </a:pPr>
            <a:r>
              <a:rPr lang="sv-SE">
                <a:solidFill>
                  <a:srgbClr val="0070C0"/>
                </a:solidFill>
              </a:rPr>
              <a:t>	</a:t>
            </a:r>
            <a:r>
              <a:rPr lang="sv-SE"/>
              <a:t> </a:t>
            </a:r>
            <a:r>
              <a:rPr lang="sv-SE" sz="1400"/>
              <a:t>Eventuella över- eller underskott endast vid projektavslut</a:t>
            </a:r>
          </a:p>
          <a:p>
            <a:pPr marL="0" indent="0">
              <a:spcBef>
                <a:spcPts val="0"/>
              </a:spcBef>
              <a:buNone/>
            </a:pPr>
            <a:endParaRPr lang="sv-SE" sz="1400"/>
          </a:p>
          <a:p>
            <a:pPr marL="0" indent="0">
              <a:spcBef>
                <a:spcPts val="0"/>
              </a:spcBef>
              <a:buNone/>
            </a:pPr>
            <a:endParaRPr lang="sv-SE" sz="1400"/>
          </a:p>
          <a:p>
            <a:r>
              <a:rPr lang="sv-SE">
                <a:solidFill>
                  <a:srgbClr val="0070C0"/>
                </a:solidFill>
              </a:rPr>
              <a:t>Minska befintligt myndighetskapital </a:t>
            </a:r>
            <a:r>
              <a:rPr lang="sv-SE"/>
              <a:t>inom forskning och utbildning</a:t>
            </a:r>
          </a:p>
          <a:p>
            <a:pPr marL="342900" lvl="1" indent="0">
              <a:spcBef>
                <a:spcPts val="400"/>
              </a:spcBef>
              <a:buNone/>
            </a:pPr>
            <a:r>
              <a:rPr lang="sv-SE"/>
              <a:t>   </a:t>
            </a:r>
            <a:r>
              <a:rPr lang="sv-SE" sz="1350"/>
              <a:t>	</a:t>
            </a:r>
            <a:r>
              <a:rPr lang="sv-SE" sz="1400"/>
              <a:t>Befintliga projekt ute i verksamheten</a:t>
            </a:r>
          </a:p>
          <a:p>
            <a:pPr marL="342900" lvl="1" indent="0">
              <a:spcBef>
                <a:spcPts val="400"/>
              </a:spcBef>
              <a:buNone/>
            </a:pPr>
            <a:r>
              <a:rPr lang="sv-SE" sz="1400"/>
              <a:t>            Handlingsberedskap vid förändringar?</a:t>
            </a:r>
          </a:p>
          <a:p>
            <a:pPr marL="0" indent="0">
              <a:spcBef>
                <a:spcPts val="0"/>
              </a:spcBef>
              <a:buNone/>
            </a:pPr>
            <a:endParaRPr lang="sv-SE" sz="1400"/>
          </a:p>
          <a:p>
            <a:pPr marL="0" indent="0">
              <a:spcBef>
                <a:spcPts val="0"/>
              </a:spcBef>
              <a:buNone/>
            </a:pPr>
            <a:endParaRPr lang="sv-SE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960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921D192-8550-73C0-2C6B-ADE21AA8D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83F49061-38D5-F70E-D922-B8CD511D0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133" y="1491930"/>
            <a:ext cx="7912894" cy="489109"/>
          </a:xfrm>
        </p:spPr>
        <p:txBody>
          <a:bodyPr/>
          <a:lstStyle/>
          <a:p>
            <a:br>
              <a:rPr lang="sv-SE">
                <a:solidFill>
                  <a:schemeClr val="accent1"/>
                </a:solidFill>
              </a:rPr>
            </a:br>
            <a:r>
              <a:rPr lang="sv-SE">
                <a:solidFill>
                  <a:srgbClr val="0070C0"/>
                </a:solidFill>
              </a:rPr>
              <a:t>Styrmodell utfall GU från och med 2025 </a:t>
            </a:r>
            <a:r>
              <a:rPr lang="sv-SE" b="0">
                <a:solidFill>
                  <a:srgbClr val="0070C0"/>
                </a:solidFill>
              </a:rPr>
              <a:t>(MIUN 2024/2692)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4A222237-88CD-D1A1-4064-442E8564D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201" y="2579941"/>
            <a:ext cx="8409101" cy="3070565"/>
          </a:xfrm>
        </p:spPr>
        <p:txBody>
          <a:bodyPr/>
          <a:lstStyle/>
          <a:p>
            <a:r>
              <a:rPr lang="sv-SE" sz="1600">
                <a:solidFill>
                  <a:schemeClr val="accent1"/>
                </a:solidFill>
              </a:rPr>
              <a:t>Underskott per fakultet </a:t>
            </a:r>
            <a:r>
              <a:rPr lang="sv-SE" sz="1600"/>
              <a:t>och år behålls på fakultetsnivå och regleras inom tre år. </a:t>
            </a:r>
          </a:p>
          <a:p>
            <a:r>
              <a:rPr lang="sv-SE" sz="1600"/>
              <a:t>Del av överskott per fakultet och år behålls på fakultetsnivå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600"/>
              <a:t>    </a:t>
            </a:r>
            <a:r>
              <a:rPr lang="sv-SE" sz="1600">
                <a:solidFill>
                  <a:schemeClr val="accent1"/>
                </a:solidFill>
              </a:rPr>
              <a:t>Ackumulerat överskott max 5% av fakultetens takbelopp</a:t>
            </a:r>
            <a:r>
              <a:rPr lang="sv-SE" sz="1600"/>
              <a:t> för året</a:t>
            </a:r>
          </a:p>
          <a:p>
            <a:pPr marL="0" indent="0">
              <a:spcBef>
                <a:spcPts val="0"/>
              </a:spcBef>
              <a:buNone/>
            </a:pPr>
            <a:endParaRPr lang="sv-SE" sz="1600"/>
          </a:p>
          <a:p>
            <a:pPr>
              <a:spcBef>
                <a:spcPts val="0"/>
              </a:spcBef>
            </a:pPr>
            <a:r>
              <a:rPr lang="sv-SE" sz="1600"/>
              <a:t>Överskott får nyttjas för satsningar inom utbildning på grundnivå och avancerad nivå</a:t>
            </a:r>
          </a:p>
          <a:p>
            <a:pPr marL="0" indent="0">
              <a:spcBef>
                <a:spcPts val="0"/>
              </a:spcBef>
              <a:buNone/>
            </a:pPr>
            <a:endParaRPr lang="sv-SE" sz="1600"/>
          </a:p>
          <a:p>
            <a:pPr marL="0" indent="0">
              <a:spcBef>
                <a:spcPts val="0"/>
              </a:spcBef>
              <a:buNone/>
            </a:pPr>
            <a:endParaRPr lang="sv-SE" sz="1600"/>
          </a:p>
          <a:p>
            <a:pPr>
              <a:spcBef>
                <a:spcPts val="0"/>
              </a:spcBef>
            </a:pPr>
            <a:r>
              <a:rPr lang="sv-SE" sz="1600"/>
              <a:t>Rektorsdialog vår och höst redovisas ack utfall +/- beräknat utfall för året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600"/>
              <a:t>    Vid återkommande under- eller överskott upprättas åtgärdsplaner</a:t>
            </a:r>
          </a:p>
          <a:p>
            <a:pPr marL="0" indent="0">
              <a:spcBef>
                <a:spcPts val="0"/>
              </a:spcBef>
              <a:buNone/>
            </a:pPr>
            <a:endParaRPr lang="sv-SE" sz="1600"/>
          </a:p>
          <a:p>
            <a:pPr>
              <a:spcBef>
                <a:spcPts val="0"/>
              </a:spcBef>
            </a:pPr>
            <a:r>
              <a:rPr lang="sv-SE" sz="1600"/>
              <a:t>GU-utfall per </a:t>
            </a:r>
            <a:r>
              <a:rPr lang="sv-SE" sz="1600" err="1"/>
              <a:t>inst</a:t>
            </a:r>
            <a:r>
              <a:rPr lang="sv-SE" sz="1600"/>
              <a:t> och </a:t>
            </a:r>
            <a:r>
              <a:rPr lang="sv-SE" sz="1600" err="1"/>
              <a:t>fak</a:t>
            </a:r>
            <a:r>
              <a:rPr lang="sv-SE" sz="1600"/>
              <a:t> ligger kvar vid årsslut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600"/>
              <a:t>    </a:t>
            </a:r>
            <a:r>
              <a:rPr lang="sv-SE" sz="1600">
                <a:solidFill>
                  <a:srgbClr val="0070C0"/>
                </a:solidFill>
              </a:rPr>
              <a:t>Året därpå bokas </a:t>
            </a:r>
            <a:r>
              <a:rPr lang="sv-SE" sz="1600" err="1">
                <a:solidFill>
                  <a:srgbClr val="0070C0"/>
                </a:solidFill>
              </a:rPr>
              <a:t>fg</a:t>
            </a:r>
            <a:r>
              <a:rPr lang="sv-SE" sz="1600">
                <a:solidFill>
                  <a:srgbClr val="0070C0"/>
                </a:solidFill>
              </a:rPr>
              <a:t> års underskott alt del av överskott in på separata projekt per fakultet</a:t>
            </a:r>
          </a:p>
        </p:txBody>
      </p:sp>
    </p:spTree>
    <p:extLst>
      <p:ext uri="{BB962C8B-B14F-4D97-AF65-F5344CB8AC3E}">
        <p14:creationId xmlns:p14="http://schemas.microsoft.com/office/powerpoint/2010/main" val="357715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5553" y="845988"/>
            <a:ext cx="7912894" cy="652145"/>
          </a:xfrm>
        </p:spPr>
        <p:txBody>
          <a:bodyPr/>
          <a:lstStyle/>
          <a:p>
            <a:r>
              <a:rPr lang="sv-SE"/>
              <a:t>Sidoordnad redovisning – Se deadline                </a:t>
            </a:r>
            <a:br>
              <a:rPr lang="sv-SE">
                <a:solidFill>
                  <a:srgbClr val="FF0000"/>
                </a:solidFill>
              </a:rPr>
            </a:br>
            <a:endParaRPr lang="sv-SE">
              <a:solidFill>
                <a:srgbClr val="FF000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30125" y="1498133"/>
            <a:ext cx="8514900" cy="3836963"/>
          </a:xfrm>
        </p:spPr>
        <p:txBody>
          <a:bodyPr/>
          <a:lstStyle/>
          <a:p>
            <a:pPr marL="0" indent="0">
              <a:buNone/>
            </a:pPr>
            <a:r>
              <a:rPr lang="sv-SE" b="1"/>
              <a:t>Excelmallar för: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sv-SE" b="1">
                <a:solidFill>
                  <a:srgbClr val="0070C0"/>
                </a:solidFill>
              </a:rPr>
              <a:t>Investeringsprognos</a:t>
            </a:r>
            <a:r>
              <a:rPr lang="sv-SE"/>
              <a:t> budgetår +</a:t>
            </a:r>
            <a:r>
              <a:rPr lang="sv-SE">
                <a:solidFill>
                  <a:srgbClr val="0070C0"/>
                </a:solidFill>
              </a:rPr>
              <a:t> 2027-2030 </a:t>
            </a:r>
            <a:r>
              <a:rPr lang="sv-SE"/>
              <a:t>– per UTB o FO	   </a:t>
            </a:r>
            <a:r>
              <a:rPr lang="sv-SE" sz="1200">
                <a:solidFill>
                  <a:srgbClr val="0070C0"/>
                </a:solidFill>
              </a:rPr>
              <a:t>14/9, </a:t>
            </a:r>
            <a:r>
              <a:rPr lang="sv-SE" sz="1200">
                <a:solidFill>
                  <a:srgbClr val="0070C0"/>
                </a:solidFill>
                <a:highlight>
                  <a:srgbClr val="FFFF00"/>
                </a:highlight>
              </a:rPr>
              <a:t>1/12</a:t>
            </a:r>
            <a:r>
              <a:rPr lang="sv-SE">
                <a:highlight>
                  <a:srgbClr val="FFFF00"/>
                </a:highlight>
              </a:rPr>
              <a:t>	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sv-SE"/>
              <a:t>Specifikation äskande av investeringar (valfri) </a:t>
            </a:r>
            <a:endParaRPr lang="sv-SE" b="1"/>
          </a:p>
          <a:p>
            <a:pPr>
              <a:spcBef>
                <a:spcPts val="2400"/>
              </a:spcBef>
              <a:buFontTx/>
              <a:buChar char="-"/>
            </a:pPr>
            <a:r>
              <a:rPr lang="sv-SE" b="1">
                <a:solidFill>
                  <a:srgbClr val="0070C0"/>
                </a:solidFill>
              </a:rPr>
              <a:t>Avgifter och Bidrag </a:t>
            </a:r>
            <a:r>
              <a:rPr lang="sv-SE">
                <a:solidFill>
                  <a:srgbClr val="0070C0"/>
                </a:solidFill>
              </a:rPr>
              <a:t>2026-2029</a:t>
            </a:r>
            <a:r>
              <a:rPr lang="sv-SE"/>
              <a:t> per UTB o FO		</a:t>
            </a:r>
            <a:r>
              <a:rPr lang="sv-SE" sz="1200">
                <a:solidFill>
                  <a:srgbClr val="0070C0"/>
                </a:solidFill>
              </a:rPr>
              <a:t>     </a:t>
            </a:r>
            <a:r>
              <a:rPr lang="sv-SE" sz="1200">
                <a:solidFill>
                  <a:srgbClr val="0070C0"/>
                </a:solidFill>
                <a:highlight>
                  <a:srgbClr val="FFFF00"/>
                </a:highlight>
              </a:rPr>
              <a:t> 24/1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/>
              <a:t>   samt per FÖRV, HUV, NMT</a:t>
            </a:r>
          </a:p>
          <a:p>
            <a:pPr>
              <a:spcBef>
                <a:spcPts val="2400"/>
              </a:spcBef>
              <a:buFontTx/>
              <a:buChar char="-"/>
            </a:pPr>
            <a:r>
              <a:rPr lang="sv-SE"/>
              <a:t>Årets </a:t>
            </a:r>
            <a:r>
              <a:rPr lang="sv-SE">
                <a:solidFill>
                  <a:srgbClr val="0070C0"/>
                </a:solidFill>
              </a:rPr>
              <a:t>nya </a:t>
            </a:r>
            <a:r>
              <a:rPr lang="sv-SE"/>
              <a:t>bidrag och samfinansiering </a:t>
            </a:r>
            <a:r>
              <a:rPr lang="sv-SE" b="1">
                <a:solidFill>
                  <a:srgbClr val="0070C0"/>
                </a:solidFill>
              </a:rPr>
              <a:t>kommunavtal 		    </a:t>
            </a:r>
            <a:r>
              <a:rPr lang="sv-SE" sz="1200">
                <a:solidFill>
                  <a:srgbClr val="0070C0"/>
                </a:solidFill>
                <a:highlight>
                  <a:srgbClr val="FFFF00"/>
                </a:highlight>
              </a:rPr>
              <a:t>20/10</a:t>
            </a:r>
            <a:endParaRPr lang="sv-SE">
              <a:solidFill>
                <a:srgbClr val="0070C0"/>
              </a:solidFill>
              <a:highlight>
                <a:srgbClr val="FFFF00"/>
              </a:highlight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sv-SE"/>
              <a:t>   per kommun samt per </a:t>
            </a:r>
            <a:r>
              <a:rPr lang="sv-SE" err="1"/>
              <a:t>avd</a:t>
            </a:r>
            <a:r>
              <a:rPr lang="sv-SE"/>
              <a:t>, </a:t>
            </a:r>
            <a:r>
              <a:rPr lang="sv-SE" err="1"/>
              <a:t>inst</a:t>
            </a:r>
            <a:endParaRPr lang="sv-SE"/>
          </a:p>
          <a:p>
            <a:pPr>
              <a:spcBef>
                <a:spcPts val="2400"/>
              </a:spcBef>
              <a:buFontTx/>
              <a:buChar char="-"/>
            </a:pPr>
            <a:r>
              <a:rPr lang="sv-SE"/>
              <a:t>Beräkning </a:t>
            </a:r>
            <a:r>
              <a:rPr lang="sv-SE" b="1">
                <a:solidFill>
                  <a:srgbClr val="0070C0"/>
                </a:solidFill>
              </a:rPr>
              <a:t>kontorsprocent</a:t>
            </a:r>
            <a:r>
              <a:rPr lang="sv-SE"/>
              <a:t> för bokföring och prognos 2026	     </a:t>
            </a:r>
            <a:r>
              <a:rPr lang="sv-SE" sz="1200">
                <a:solidFill>
                  <a:srgbClr val="0070C0"/>
                </a:solidFill>
              </a:rPr>
              <a:t>30/11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sv-SE"/>
              <a:t>Ligger under </a:t>
            </a:r>
            <a:r>
              <a:rPr lang="sv-SE" b="1" err="1"/>
              <a:t>eko_delat</a:t>
            </a:r>
            <a:r>
              <a:rPr lang="sv-SE" b="1"/>
              <a:t>  </a:t>
            </a:r>
            <a:r>
              <a:rPr lang="sv-SE"/>
              <a:t>- (se </a:t>
            </a:r>
            <a:r>
              <a:rPr lang="sv-SE" err="1"/>
              <a:t>anv</a:t>
            </a:r>
            <a:r>
              <a:rPr lang="sv-SE"/>
              <a:t>)</a:t>
            </a:r>
            <a:endParaRPr lang="sv-SE" sz="1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48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46874" y="1237870"/>
            <a:ext cx="7912894" cy="489109"/>
          </a:xfrm>
        </p:spPr>
        <p:txBody>
          <a:bodyPr/>
          <a:lstStyle/>
          <a:p>
            <a:r>
              <a:rPr lang="sv-SE" i="1">
                <a:solidFill>
                  <a:schemeClr val="accent1"/>
                </a:solidFill>
              </a:rPr>
              <a:t>Staten: Verksamheten är målet och pengarna medlen</a:t>
            </a:r>
            <a:br>
              <a:rPr lang="sv-SE" i="1">
                <a:solidFill>
                  <a:schemeClr val="accent1"/>
                </a:solidFill>
              </a:rPr>
            </a:br>
            <a:br>
              <a:rPr lang="sv-SE">
                <a:solidFill>
                  <a:schemeClr val="accent1"/>
                </a:solidFill>
              </a:rPr>
            </a:br>
            <a:r>
              <a:rPr lang="sv-SE">
                <a:solidFill>
                  <a:srgbClr val="0070C0"/>
                </a:solidFill>
              </a:rPr>
              <a:t>Ekonomistyrning i staten </a:t>
            </a:r>
            <a:r>
              <a:rPr lang="sv-SE" sz="825" b="0">
                <a:solidFill>
                  <a:srgbClr val="0070C0"/>
                </a:solidFill>
              </a:rPr>
              <a:t>(ESV 2021:19)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23386" y="2706368"/>
            <a:ext cx="8222006" cy="2877722"/>
          </a:xfrm>
        </p:spPr>
        <p:txBody>
          <a:bodyPr/>
          <a:lstStyle/>
          <a:p>
            <a:pPr marL="0" indent="0">
              <a:buNone/>
            </a:pPr>
            <a:r>
              <a:rPr lang="sv-SE" sz="1350"/>
              <a:t>Ett av medlen för att statsförvaltningen ska utföra sina uppgifter, upprätthålla grundläggande värden och förverkliga regeringens politik.</a:t>
            </a:r>
          </a:p>
          <a:p>
            <a:pPr marL="0" indent="0">
              <a:buNone/>
            </a:pPr>
            <a:r>
              <a:rPr lang="sv-SE" sz="1350"/>
              <a:t>Bedrivs med utgångspunkt i regeringens behov av att styra för att genomföra politiken. </a:t>
            </a:r>
          </a:p>
          <a:p>
            <a:pPr marL="0" indent="0">
              <a:buNone/>
            </a:pPr>
            <a:r>
              <a:rPr lang="sv-SE" sz="1350"/>
              <a:t>Syftar till en uppföljning som svara mot regeringens och riksdagens behov.</a:t>
            </a:r>
          </a:p>
          <a:p>
            <a:pPr marL="0" indent="0">
              <a:buNone/>
            </a:pPr>
            <a:endParaRPr lang="sv-SE"/>
          </a:p>
          <a:p>
            <a:pPr marL="0" indent="0">
              <a:buNone/>
            </a:pPr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CF4FD4C-6133-0DAB-CC60-0985B0E6A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005" y="4205794"/>
            <a:ext cx="3016091" cy="1767710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C2D1817E-AA64-907B-6974-1948138C0C22}"/>
              </a:ext>
            </a:extLst>
          </p:cNvPr>
          <p:cNvSpPr txBox="1"/>
          <p:nvPr/>
        </p:nvSpPr>
        <p:spPr>
          <a:xfrm>
            <a:off x="623386" y="4627984"/>
            <a:ext cx="3248818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b="1"/>
              <a:t>Valår 2026:</a:t>
            </a:r>
            <a:br>
              <a:rPr lang="sv-SE"/>
            </a:br>
            <a:r>
              <a:rPr lang="sv-SE"/>
              <a:t>Budgetpropositionen senast 12 november</a:t>
            </a:r>
          </a:p>
        </p:txBody>
      </p:sp>
    </p:spTree>
    <p:extLst>
      <p:ext uri="{BB962C8B-B14F-4D97-AF65-F5344CB8AC3E}">
        <p14:creationId xmlns:p14="http://schemas.microsoft.com/office/powerpoint/2010/main" val="2648156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F4A901-83C2-4502-2D3B-BC93747AD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553" y="794352"/>
            <a:ext cx="7912894" cy="652145"/>
          </a:xfrm>
        </p:spPr>
        <p:txBody>
          <a:bodyPr/>
          <a:lstStyle/>
          <a:p>
            <a:r>
              <a:rPr lang="sv-SE">
                <a:solidFill>
                  <a:srgbClr val="0070C0"/>
                </a:solidFill>
              </a:rPr>
              <a:t>Mittuniversitetets ekonomiska styrmodeller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427D89-FAC5-8C1D-D76A-36971E2B6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553" y="1446497"/>
            <a:ext cx="7912894" cy="2491021"/>
          </a:xfrm>
        </p:spPr>
        <p:txBody>
          <a:bodyPr/>
          <a:lstStyle/>
          <a:p>
            <a:r>
              <a:rPr lang="sv-SE"/>
              <a:t>Fördelningsmodell kontorskostnad</a:t>
            </a:r>
          </a:p>
          <a:p>
            <a:r>
              <a:rPr lang="sv-SE"/>
              <a:t>Fördelningsmodell kostnader för stödverksamhet (</a:t>
            </a:r>
            <a:r>
              <a:rPr lang="sv-SE" err="1"/>
              <a:t>inkl</a:t>
            </a:r>
            <a:r>
              <a:rPr lang="sv-SE"/>
              <a:t> vissa kostnader kärnverksamhet)  -  ”OH-modell”</a:t>
            </a:r>
          </a:p>
          <a:p>
            <a:pPr marL="0" indent="0">
              <a:buNone/>
            </a:pPr>
            <a:r>
              <a:rPr lang="sv-SE"/>
              <a:t>   ”Fullständig kostnadsfördelning”</a:t>
            </a:r>
          </a:p>
          <a:p>
            <a:r>
              <a:rPr lang="sv-SE"/>
              <a:t>Fördelningsmodeller anslag </a:t>
            </a:r>
          </a:p>
          <a:p>
            <a:r>
              <a:rPr lang="sv-SE"/>
              <a:t>Ramfördelning stödverksamhet</a:t>
            </a:r>
          </a:p>
          <a:p>
            <a:r>
              <a:rPr lang="sv-SE"/>
              <a:t>Övriga interna ramar</a:t>
            </a:r>
          </a:p>
          <a:p>
            <a:pPr marL="0" indent="0">
              <a:buNone/>
            </a:pPr>
            <a:endParaRPr lang="sv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ACA55806-DB68-B2A9-61EE-61F495A75E39}"/>
              </a:ext>
            </a:extLst>
          </p:cNvPr>
          <p:cNvSpPr txBox="1"/>
          <p:nvPr/>
        </p:nvSpPr>
        <p:spPr>
          <a:xfrm>
            <a:off x="615553" y="4273420"/>
            <a:ext cx="7912893" cy="175432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b="1"/>
              <a:t>Ekonomistyrningsfrågor kanaliseras via oss ekonomer</a:t>
            </a:r>
          </a:p>
          <a:p>
            <a:endParaRPr lang="sv-SE" b="1"/>
          </a:p>
          <a:p>
            <a:pPr fontAlgn="base"/>
            <a:r>
              <a:rPr lang="sv-SE"/>
              <a:t>Ekonomer som arbetar mot verksamheten samordnar frågor till ansvariga inom EKO​</a:t>
            </a:r>
            <a:br>
              <a:rPr lang="sv-SE"/>
            </a:br>
            <a:endParaRPr lang="sv-SE"/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6702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84FE2F-F86C-EC95-50A7-65387D519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553" y="1421441"/>
            <a:ext cx="7912894" cy="489109"/>
          </a:xfrm>
        </p:spPr>
        <p:txBody>
          <a:bodyPr/>
          <a:lstStyle/>
          <a:p>
            <a:r>
              <a:rPr lang="sv-SE" sz="2400">
                <a:solidFill>
                  <a:srgbClr val="0070C0"/>
                </a:solidFill>
              </a:rPr>
              <a:t>Utbildning och utveckling av ekonomimodeller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F5813B7-493C-F442-BC06-62398AEEC7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190" y="2197386"/>
            <a:ext cx="8274677" cy="2877722"/>
          </a:xfrm>
        </p:spPr>
        <p:txBody>
          <a:bodyPr/>
          <a:lstStyle/>
          <a:p>
            <a:r>
              <a:rPr lang="sv-SE"/>
              <a:t>Intern enhetlighet inom vald modell/tillämpning</a:t>
            </a:r>
          </a:p>
          <a:p>
            <a:r>
              <a:rPr lang="sv-SE"/>
              <a:t>Måluppfyllelse utvärderas och analyseras löpande </a:t>
            </a:r>
          </a:p>
          <a:p>
            <a:r>
              <a:rPr lang="sv-SE"/>
              <a:t>Utvecklas och förbättras löpande mot gällande regler, uppdrag, mål och behov</a:t>
            </a:r>
          </a:p>
          <a:p>
            <a:r>
              <a:rPr lang="sv-SE">
                <a:solidFill>
                  <a:srgbClr val="0070C0"/>
                </a:solidFill>
              </a:rPr>
              <a:t>Samordnad revidering </a:t>
            </a:r>
          </a:p>
          <a:p>
            <a:pPr marL="0" indent="0">
              <a:spcBef>
                <a:spcPts val="450"/>
              </a:spcBef>
              <a:buNone/>
            </a:pPr>
            <a:r>
              <a:rPr lang="sv-SE"/>
              <a:t>   Vilka delar/modeller som är långsiktiga och kortsiktiga?</a:t>
            </a:r>
          </a:p>
          <a:p>
            <a:pPr marL="0" indent="0">
              <a:spcBef>
                <a:spcPts val="450"/>
              </a:spcBef>
              <a:buNone/>
            </a:pPr>
            <a:r>
              <a:rPr lang="sv-SE"/>
              <a:t>   Vad kan revideras på kort sikt och lång sikt?</a:t>
            </a:r>
          </a:p>
          <a:p>
            <a:pPr marL="0" indent="0">
              <a:spcBef>
                <a:spcPts val="450"/>
              </a:spcBef>
              <a:buNone/>
            </a:pPr>
            <a:r>
              <a:rPr lang="sv-SE"/>
              <a:t>   Hur hänger modeller ihop? </a:t>
            </a:r>
          </a:p>
          <a:p>
            <a:pPr marL="0" indent="0">
              <a:spcBef>
                <a:spcPts val="450"/>
              </a:spcBef>
              <a:buNone/>
            </a:pPr>
            <a:r>
              <a:rPr lang="sv-SE"/>
              <a:t>   Konsekvenser vid förändring av delar kontra helhet?</a:t>
            </a:r>
          </a:p>
          <a:p>
            <a:pPr marL="0" indent="0">
              <a:spcBef>
                <a:spcPts val="450"/>
              </a:spcBef>
              <a:buNone/>
            </a:pPr>
            <a:r>
              <a:rPr lang="sv-SE">
                <a:solidFill>
                  <a:srgbClr val="0070C0"/>
                </a:solidFill>
              </a:rPr>
              <a:t>   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17B04F2A-C65B-6718-3209-C3D6CA00A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4917" y="3804153"/>
            <a:ext cx="1321918" cy="73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854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Budget 2027</a:t>
            </a:r>
          </a:p>
        </p:txBody>
      </p:sp>
    </p:spTree>
    <p:extLst>
      <p:ext uri="{BB962C8B-B14F-4D97-AF65-F5344CB8AC3E}">
        <p14:creationId xmlns:p14="http://schemas.microsoft.com/office/powerpoint/2010/main" val="2921067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Mittuniversitete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CB9"/>
      </a:accent1>
      <a:accent2>
        <a:srgbClr val="00BFD6"/>
      </a:accent2>
      <a:accent3>
        <a:srgbClr val="007934"/>
      </a:accent3>
      <a:accent4>
        <a:srgbClr val="3FAE2A"/>
      </a:accent4>
      <a:accent5>
        <a:srgbClr val="706259"/>
      </a:accent5>
      <a:accent6>
        <a:srgbClr val="AEA299"/>
      </a:accent6>
      <a:hlink>
        <a:srgbClr val="0563C1"/>
      </a:hlink>
      <a:folHlink>
        <a:srgbClr val="954F72"/>
      </a:folHlink>
    </a:clrScheme>
    <a:fontScheme name="PP Mittuniversitet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_4.3.potx" id="{30142268-BD36-4F30-9198-854F57828D1D}" vid="{EEEA3E1D-F920-4B68-8E17-5874EDECF921}"/>
    </a:ext>
  </a:extLst>
</a:theme>
</file>

<file path=ppt/theme/theme2.xml><?xml version="1.0" encoding="utf-8"?>
<a:theme xmlns:a="http://schemas.openxmlformats.org/drawingml/2006/main" name="1_Office-tema">
  <a:themeElements>
    <a:clrScheme name="Mittuniversitete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CB9"/>
      </a:accent1>
      <a:accent2>
        <a:srgbClr val="00BFD6"/>
      </a:accent2>
      <a:accent3>
        <a:srgbClr val="007934"/>
      </a:accent3>
      <a:accent4>
        <a:srgbClr val="3FAE2A"/>
      </a:accent4>
      <a:accent5>
        <a:srgbClr val="706259"/>
      </a:accent5>
      <a:accent6>
        <a:srgbClr val="AEA299"/>
      </a:accent6>
      <a:hlink>
        <a:srgbClr val="0563C1"/>
      </a:hlink>
      <a:folHlink>
        <a:srgbClr val="954F72"/>
      </a:folHlink>
    </a:clrScheme>
    <a:fontScheme name="PP Mittuniversitet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un 16.9.potx" id="{C61BB7D9-BBAB-43CF-A8C6-54EC9D1D6368}" vid="{BC82BA5E-E059-4EB3-8CC4-73E58988101B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693778FFEFCC842A1305BF332A002CB" ma:contentTypeVersion="4" ma:contentTypeDescription="Skapa ett nytt dokument." ma:contentTypeScope="" ma:versionID="205f2788cfc558a02e3912c25c2f33f1">
  <xsd:schema xmlns:xsd="http://www.w3.org/2001/XMLSchema" xmlns:xs="http://www.w3.org/2001/XMLSchema" xmlns:p="http://schemas.microsoft.com/office/2006/metadata/properties" xmlns:ns2="02849efb-ee2c-4346-97f3-f500bbfa2ec1" targetNamespace="http://schemas.microsoft.com/office/2006/metadata/properties" ma:root="true" ma:fieldsID="377dd2b35b045e808dbeb1fb83367f8a" ns2:_="">
    <xsd:import namespace="02849efb-ee2c-4346-97f3-f500bbfa2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849efb-ee2c-4346-97f3-f500bbfa2e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21BB59F-CCB8-45C2-B2C5-0C7EA9C85C19}">
  <ds:schemaRefs>
    <ds:schemaRef ds:uri="02849efb-ee2c-4346-97f3-f500bbfa2ec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1ED432D-A938-456D-BA8E-514E21CC157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7AE0831-3F24-4890-AB86-10B528B5F986}">
  <ds:schemaRefs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  <ds:schemaRef ds:uri="02849efb-ee2c-4346-97f3-f500bbfa2ec1"/>
    <ds:schemaRef ds:uri="http://schemas.microsoft.com/office/2006/metadata/properties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3983</Words>
  <Application>Microsoft Office PowerPoint</Application>
  <PresentationFormat>Bildspel på skärmen (4:3)</PresentationFormat>
  <Paragraphs>639</Paragraphs>
  <Slides>57</Slides>
  <Notes>13</Notes>
  <HiddenSlides>5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57</vt:i4>
      </vt:variant>
    </vt:vector>
  </HeadingPairs>
  <TitlesOfParts>
    <vt:vector size="62" baseType="lpstr">
      <vt:lpstr>Arial</vt:lpstr>
      <vt:lpstr>Calibri</vt:lpstr>
      <vt:lpstr>GaramondBE</vt:lpstr>
      <vt:lpstr>Office-tema</vt:lpstr>
      <vt:lpstr>1_Office-tema</vt:lpstr>
      <vt:lpstr>Budgetupptakt          </vt:lpstr>
      <vt:lpstr>Agenda</vt:lpstr>
      <vt:lpstr>Planering och uppföljning Planera och genomföra insatser/aktiviteter mot satta mål och krav, regelverk  –  - VP, budget, aktivitetsplan, uppföljning, dialoger, avrapportering……… </vt:lpstr>
      <vt:lpstr>PowerPoint-presentation</vt:lpstr>
      <vt:lpstr>Planerings-, budget och uppföljningsprocessen</vt:lpstr>
      <vt:lpstr>Staten: Verksamheten är målet och pengarna medlen  Ekonomistyrning i staten (ESV 2021:19)</vt:lpstr>
      <vt:lpstr>Mittuniversitetets ekonomiska styrmodeller</vt:lpstr>
      <vt:lpstr>Utbildning och utveckling av ekonomimodeller</vt:lpstr>
      <vt:lpstr>Budget 2027</vt:lpstr>
      <vt:lpstr>Budgetproposition (BP) och Regleringsbrev                   20 sep    Budgetprop:  Nya förslag GU- och FO-anslag och prislappar 2027 Nya interna beräkningar prel. anslag och prislappar 2027    Regleringsbrev:  Beslutade anslag och prislappar  Eventuellt nya beräkningar interna anslag och prislappar Används i prognos och löpande redovisning Ändringar av regleringsbrev kan komma under 2027          </vt:lpstr>
      <vt:lpstr>Budget- och planeringsprocess     År 0                             </vt:lpstr>
      <vt:lpstr>PowerPoint-presentation</vt:lpstr>
      <vt:lpstr>Nyheter och organisationsförändringar</vt:lpstr>
      <vt:lpstr>Budgetramfördelning </vt:lpstr>
      <vt:lpstr>Besparing Förvaltning</vt:lpstr>
      <vt:lpstr>PowerPoint-presentation</vt:lpstr>
      <vt:lpstr>Budgetunderlag:</vt:lpstr>
      <vt:lpstr>Generella budgetvärden 2027 (bilaga 2,3,9)</vt:lpstr>
      <vt:lpstr>Lokalkostnader (bil 3a)</vt:lpstr>
      <vt:lpstr>Beräkningsmodell kontorsprocent för redovisning 2027</vt:lpstr>
      <vt:lpstr>Förenkla budgetering där det är möjligt Behov övergripande nivå:</vt:lpstr>
      <vt:lpstr>Hypergene – status indata budget </vt:lpstr>
      <vt:lpstr>Bilaga 7 Särskilda satsningar  Nuvarande satsningar som fortsätter Tillkommande?</vt:lpstr>
      <vt:lpstr>Reviderad OH-modell fr o m 2027 </vt:lpstr>
      <vt:lpstr>Ny OH-modell fr o m 2027 samt hantering i pågående/beslutade projekt</vt:lpstr>
      <vt:lpstr>Finansiering av gemensam stödverksamhet (”OH”) Jämförelse OH% 2027 med nuvarande modell och ny modell fr o m 2027 OH% beräknat utfall 2022-2025. I ny modell har utfall omräknats enligt ny modell </vt:lpstr>
      <vt:lpstr>Jämförelse OH-kostnader 2026 nuvarande OH-modell och ny modell 2027</vt:lpstr>
      <vt:lpstr>Påslag för finansiering gemensamma kostnader (OH)</vt:lpstr>
      <vt:lpstr>Definition konsulter </vt:lpstr>
      <vt:lpstr>Budgetering i Hypergene</vt:lpstr>
      <vt:lpstr>Uppgifter Hypergene</vt:lpstr>
      <vt:lpstr>Budgetering ej kända projekt (Anvisningar kap 4.1)</vt:lpstr>
      <vt:lpstr> </vt:lpstr>
      <vt:lpstr>Budgeteringsmodell Hypergene  - enskild genomgång vid behov  </vt:lpstr>
      <vt:lpstr>PowerPoint-presentation</vt:lpstr>
      <vt:lpstr>PowerPoint-presentation</vt:lpstr>
      <vt:lpstr>PowerPoint-presentation</vt:lpstr>
      <vt:lpstr>Investeringsuppgift (avskrivningar)</vt:lpstr>
      <vt:lpstr>Budget investeringar, fortsättning</vt:lpstr>
      <vt:lpstr>Kontouppgift- övriga intäkter och kostnader</vt:lpstr>
      <vt:lpstr>Separat flik för kontoinmatning per projekt (aktivitet)</vt:lpstr>
      <vt:lpstr>Personaluppgift</vt:lpstr>
      <vt:lpstr> Excelimport från Retendo för kontering personal med hemvist på avdelningen (se exempelbilder)</vt:lpstr>
      <vt:lpstr>PowerPoint-presentation</vt:lpstr>
      <vt:lpstr>PowerPoint-presentation</vt:lpstr>
      <vt:lpstr>Separat kontrollflik för avstämning konteringsprocent Ingen avstämningsdel i Importfliken som i kontoinmatningen därav sep flik  Felkontering nedan: - felkonterad person &gt;100% - Nyanställd 22 inlagd med lön januari och tjänsteomfattning i januari men ingen kontering januari utan istället i februari</vt:lpstr>
      <vt:lpstr>OBS!  Excelimport kontering personal endast för personal med hemvist på avdelningen – inte ut- och inlån  </vt:lpstr>
      <vt:lpstr>PowerPoint-presentation</vt:lpstr>
      <vt:lpstr>Avstämning budget  - se budgetbilaga 12-13</vt:lpstr>
      <vt:lpstr>Avstämning kontoklass 9, bilaga 10</vt:lpstr>
      <vt:lpstr>Avstämning, intern resultaträkning intäkter UTB</vt:lpstr>
      <vt:lpstr>Avstämning intern resultaträkning, intäkter FO</vt:lpstr>
      <vt:lpstr>Övrig punkt Löpande om pågående projekt </vt:lpstr>
      <vt:lpstr>Förbättringsområden</vt:lpstr>
      <vt:lpstr>Ekonomiska mål årets verksamhetsutfall Mål utöver ordinarie uppdrag, styrning och regelverk  </vt:lpstr>
      <vt:lpstr> Styrmodell utfall GU från och med 2025 (MIUN 2024/2692)</vt:lpstr>
      <vt:lpstr>Sidoordnad redovisning – Se deadline                 </vt:lpstr>
    </vt:vector>
  </TitlesOfParts>
  <Company>Mittuniversitetet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Burman Lena E</dc:creator>
  <cp:lastModifiedBy>Ingrid Hallberg</cp:lastModifiedBy>
  <cp:revision>2</cp:revision>
  <cp:lastPrinted>2017-09-01T08:35:59Z</cp:lastPrinted>
  <dcterms:created xsi:type="dcterms:W3CDTF">2015-07-06T11:19:00Z</dcterms:created>
  <dcterms:modified xsi:type="dcterms:W3CDTF">2026-09-06T19:47:10Z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0x0101009693778FFEFCC842A1305BF332A002CB</vt:lpwstr>
  </property>
  <property fmtid="{D5CDD505-2E9C-101B-9397-08002B2CF9AE}" pid="3" name="MSIP_Label_e7a9e035-fc31-4a12-9147-f5d37fc656b3_Enabled">
    <vt:lpwstr>true</vt:lpwstr>
  </property>
  <property fmtid="{D5CDD505-2E9C-101B-9397-08002B2CF9AE}" pid="4" name="MSIP_Label_e7a9e035-fc31-4a12-9147-f5d37fc656b3_SetDate">
    <vt:lpwstr>2025-06-10T09:00:48Z</vt:lpwstr>
  </property>
  <property fmtid="{D5CDD505-2E9C-101B-9397-08002B2CF9AE}" pid="5" name="MSIP_Label_e7a9e035-fc31-4a12-9147-f5d37fc656b3_Method">
    <vt:lpwstr>Standard</vt:lpwstr>
  </property>
  <property fmtid="{D5CDD505-2E9C-101B-9397-08002B2CF9AE}" pid="6" name="MSIP_Label_e7a9e035-fc31-4a12-9147-f5d37fc656b3_Name">
    <vt:lpwstr>Begränsad delning</vt:lpwstr>
  </property>
  <property fmtid="{D5CDD505-2E9C-101B-9397-08002B2CF9AE}" pid="7" name="MSIP_Label_e7a9e035-fc31-4a12-9147-f5d37fc656b3_SiteId">
    <vt:lpwstr>8234e57a-f0d7-4e7d-bac5-8f1a2c565e73</vt:lpwstr>
  </property>
  <property fmtid="{D5CDD505-2E9C-101B-9397-08002B2CF9AE}" pid="8" name="MSIP_Label_e7a9e035-fc31-4a12-9147-f5d37fc656b3_ActionId">
    <vt:lpwstr>ee81f305-5b06-43a7-b1a0-a2c70dd6c046</vt:lpwstr>
  </property>
  <property fmtid="{D5CDD505-2E9C-101B-9397-08002B2CF9AE}" pid="9" name="MSIP_Label_e7a9e035-fc31-4a12-9147-f5d37fc656b3_ContentBits">
    <vt:lpwstr>1</vt:lpwstr>
  </property>
  <property fmtid="{D5CDD505-2E9C-101B-9397-08002B2CF9AE}" pid="10" name="MSIP_Label_e7a9e035-fc31-4a12-9147-f5d37fc656b3_Tag">
    <vt:lpwstr>10, 3, 0, 1</vt:lpwstr>
  </property>
  <property fmtid="{D5CDD505-2E9C-101B-9397-08002B2CF9AE}" pid="11" name="ClassificationContentMarkingHeaderLocations">
    <vt:lpwstr>Office-tema:11\1_Office-tema:11</vt:lpwstr>
  </property>
  <property fmtid="{D5CDD505-2E9C-101B-9397-08002B2CF9AE}" pid="12" name="ClassificationContentMarkingHeaderText">
    <vt:lpwstr>Begränsad delning</vt:lpwstr>
  </property>
</Properties>
</file>