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56" r:id="rId4"/>
    <p:sldId id="448" r:id="rId5"/>
    <p:sldId id="260" r:id="rId6"/>
    <p:sldId id="299" r:id="rId7"/>
    <p:sldId id="287" r:id="rId8"/>
    <p:sldId id="288" r:id="rId9"/>
    <p:sldId id="289" r:id="rId10"/>
    <p:sldId id="300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301" r:id="rId19"/>
    <p:sldId id="302" r:id="rId20"/>
    <p:sldId id="303" r:id="rId21"/>
    <p:sldId id="297" r:id="rId22"/>
  </p:sldIdLst>
  <p:sldSz cx="12192000" cy="6858000"/>
  <p:notesSz cx="6797675" cy="985678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91A5"/>
    <a:srgbClr val="EE5650"/>
    <a:srgbClr val="5B9BD5"/>
    <a:srgbClr val="FF9800"/>
    <a:srgbClr val="FFFFFF"/>
    <a:srgbClr val="727272"/>
    <a:srgbClr val="000000"/>
    <a:srgbClr val="FE7302"/>
    <a:srgbClr val="4141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53" autoAdjust="0"/>
    <p:restoredTop sz="94660"/>
  </p:normalViewPr>
  <p:slideViewPr>
    <p:cSldViewPr snapToGrid="0">
      <p:cViewPr varScale="1">
        <p:scale>
          <a:sx n="67" d="100"/>
          <a:sy n="67" d="100"/>
        </p:scale>
        <p:origin x="680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6A708-20AC-471B-8278-B9F28A327FDB}" type="datetimeFigureOut">
              <a:rPr lang="sv-SE" smtClean="0"/>
              <a:pPr/>
              <a:t>2022-02-07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90D44-0DEC-4242-99C4-A123E686803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51344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6A708-20AC-471B-8278-B9F28A327FDB}" type="datetimeFigureOut">
              <a:rPr lang="sv-SE" smtClean="0"/>
              <a:pPr/>
              <a:t>2022-02-07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90D44-0DEC-4242-99C4-A123E686803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1966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6A708-20AC-471B-8278-B9F28A327FDB}" type="datetimeFigureOut">
              <a:rPr lang="sv-SE" smtClean="0"/>
              <a:pPr/>
              <a:t>2022-02-07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90D44-0DEC-4242-99C4-A123E686803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71110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 userDrawn="1"/>
        </p:nvSpPr>
        <p:spPr>
          <a:xfrm>
            <a:off x="198967" y="149226"/>
            <a:ext cx="11806767" cy="6551613"/>
          </a:xfrm>
          <a:prstGeom prst="rect">
            <a:avLst/>
          </a:prstGeom>
          <a:solidFill>
            <a:srgbClr val="FF8800"/>
          </a:solidFill>
          <a:ln>
            <a:solidFill>
              <a:srgbClr val="FF98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sv-SE" sz="1800">
              <a:solidFill>
                <a:prstClr val="white"/>
              </a:solidFill>
            </a:endParaRPr>
          </a:p>
        </p:txBody>
      </p:sp>
      <p:pic>
        <p:nvPicPr>
          <p:cNvPr id="6" name="Bildobjekt 10" descr="vit symbol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94857" y="878749"/>
            <a:ext cx="4840040" cy="511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0397" y="1243600"/>
            <a:ext cx="6240000" cy="2160000"/>
          </a:xfrm>
        </p:spPr>
        <p:txBody>
          <a:bodyPr>
            <a:normAutofit/>
          </a:bodyPr>
          <a:lstStyle>
            <a:lvl1pPr algn="l"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0399" y="3440370"/>
            <a:ext cx="6240000" cy="21600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Klicka här för att ändra format på underrubrik i bakgrunden</a:t>
            </a:r>
          </a:p>
        </p:txBody>
      </p:sp>
      <p:sp>
        <p:nvSpPr>
          <p:cNvPr id="11" name="textruta 10"/>
          <p:cNvSpPr txBox="1"/>
          <p:nvPr userDrawn="1"/>
        </p:nvSpPr>
        <p:spPr>
          <a:xfrm>
            <a:off x="7977011" y="6310841"/>
            <a:ext cx="3881967" cy="261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457200">
              <a:defRPr/>
            </a:pPr>
            <a:r>
              <a:rPr lang="sv-SE" sz="1100" dirty="0">
                <a:solidFill>
                  <a:prstClr val="white"/>
                </a:solidFill>
                <a:ea typeface="ヒラギノ角ゴ Pro W3" charset="-128"/>
              </a:rPr>
              <a:t>beslutsstöd som det borde vara</a:t>
            </a:r>
          </a:p>
        </p:txBody>
      </p:sp>
      <p:pic>
        <p:nvPicPr>
          <p:cNvPr id="13" name="Bildobjekt 12" descr="Hypergene_logo_neg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123" y="6231685"/>
            <a:ext cx="2208000" cy="317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0450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en-US" noProof="0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09600" y="1181101"/>
            <a:ext cx="10972800" cy="4826001"/>
          </a:xfrm>
        </p:spPr>
        <p:txBody>
          <a:bodyPr/>
          <a:lstStyle>
            <a:lvl1pPr>
              <a:defRPr sz="1800" b="0"/>
            </a:lvl1pPr>
            <a:lvl2pPr>
              <a:buFont typeface="Arial Unicode MS"/>
              <a:buChar char="▶"/>
              <a:defRPr sz="1600"/>
            </a:lvl2pPr>
            <a:lvl3pPr>
              <a:buFont typeface="Arial Unicode MS"/>
              <a:buChar char="▶"/>
              <a:defRPr sz="1600"/>
            </a:lvl3pPr>
            <a:lvl4pPr>
              <a:buFont typeface="Arial Unicode MS"/>
              <a:buChar char="▶"/>
              <a:defRPr sz="1600"/>
            </a:lvl4pPr>
            <a:lvl5pPr>
              <a:buFont typeface="Arial Unicode MS"/>
              <a:buChar char="▶"/>
              <a:defRPr sz="1600"/>
            </a:lvl5pPr>
          </a:lstStyle>
          <a:p>
            <a:pPr lvl="0"/>
            <a:r>
              <a:rPr lang="en-US" noProof="0"/>
              <a:t>Klicka här för att ändra format på bakgrundstexten</a:t>
            </a:r>
          </a:p>
          <a:p>
            <a:pPr lvl="1"/>
            <a:r>
              <a:rPr lang="en-US" noProof="0"/>
              <a:t>Nivå två</a:t>
            </a:r>
          </a:p>
          <a:p>
            <a:pPr lvl="2"/>
            <a:r>
              <a:rPr lang="en-US" noProof="0"/>
              <a:t>Nivå tre</a:t>
            </a:r>
          </a:p>
          <a:p>
            <a:pPr lvl="3"/>
            <a:r>
              <a:rPr lang="en-US" noProof="0"/>
              <a:t>Nivå fyra</a:t>
            </a:r>
          </a:p>
          <a:p>
            <a:pPr lvl="4"/>
            <a:r>
              <a:rPr lang="en-US" noProof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E4FEB3-93EB-8C48-9645-6B2BC61AEA56}" type="datetime1">
              <a:rPr lang="sv-S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2022-02-07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4165600" y="6021904"/>
            <a:ext cx="3860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8737600" y="6021918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782618-57D0-AD4A-B5AE-57583F0FE022}" type="slidenum">
              <a:rPr lang="sv-S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1141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8" descr="symbol_grå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38824" y="885184"/>
            <a:ext cx="4840515" cy="511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1" y="382117"/>
            <a:ext cx="7128463" cy="1143000"/>
          </a:xfrm>
        </p:spPr>
        <p:txBody>
          <a:bodyPr/>
          <a:lstStyle/>
          <a:p>
            <a:r>
              <a:rPr lang="en-US" noProof="0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09600" y="1586090"/>
            <a:ext cx="5384800" cy="440831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buSzPct val="100000"/>
              <a:buFont typeface="Arial Unicode MS"/>
              <a:buChar char="▶"/>
              <a:defRPr sz="1600"/>
            </a:lvl2pPr>
            <a:lvl3pPr>
              <a:buSzPct val="100000"/>
              <a:buFont typeface="Arial Unicode MS"/>
              <a:buChar char="▶"/>
              <a:defRPr sz="1600"/>
            </a:lvl3pPr>
            <a:lvl4pPr>
              <a:buSzPct val="100000"/>
              <a:buFont typeface="Arial Unicode MS"/>
              <a:buChar char="▶"/>
              <a:defRPr sz="1600"/>
            </a:lvl4pPr>
            <a:lvl5pPr>
              <a:buSzPct val="100000"/>
              <a:buFont typeface="Arial Unicode MS"/>
              <a:buChar char="▶"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/>
              <a:t>Klicka här för att ändra format på bakgrundstexten</a:t>
            </a:r>
          </a:p>
          <a:p>
            <a:pPr lvl="1"/>
            <a:r>
              <a:rPr lang="en-US" noProof="0"/>
              <a:t>Nivå två</a:t>
            </a:r>
          </a:p>
          <a:p>
            <a:pPr lvl="2"/>
            <a:r>
              <a:rPr lang="en-US" noProof="0"/>
              <a:t>Nivå tre</a:t>
            </a:r>
          </a:p>
          <a:p>
            <a:pPr lvl="3"/>
            <a:r>
              <a:rPr lang="en-US" noProof="0"/>
              <a:t>Nivå fyra</a:t>
            </a:r>
          </a:p>
          <a:p>
            <a:pPr lvl="4"/>
            <a:r>
              <a:rPr lang="en-US" noProof="0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A9125-97CE-624A-BC51-8FA8454CEA02}" type="datetime1">
              <a:rPr lang="sv-S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2022-02-07</a:t>
            </a:fld>
            <a:endParaRPr lang="sv-S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048034-55A1-924F-BF64-BF1FEC0BA7AE}" type="slidenum">
              <a:rPr lang="sv-S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7076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0" y="373415"/>
            <a:ext cx="10972800" cy="1143000"/>
          </a:xfrm>
        </p:spPr>
        <p:txBody>
          <a:bodyPr/>
          <a:lstStyle/>
          <a:p>
            <a:r>
              <a:rPr lang="en-US" noProof="0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09600" y="1571979"/>
            <a:ext cx="5384800" cy="4435121"/>
          </a:xfrm>
        </p:spPr>
        <p:txBody>
          <a:bodyPr/>
          <a:lstStyle>
            <a:lvl1pPr>
              <a:defRPr sz="1800"/>
            </a:lvl1pPr>
            <a:lvl2pPr>
              <a:buFont typeface="Arial Unicode MS"/>
              <a:buChar char="▶"/>
              <a:defRPr sz="1600"/>
            </a:lvl2pPr>
            <a:lvl3pPr>
              <a:buFont typeface="Arial Unicode MS"/>
              <a:buChar char="▶"/>
              <a:defRPr sz="1600"/>
            </a:lvl3pPr>
            <a:lvl4pPr>
              <a:buFont typeface="Arial Unicode MS"/>
              <a:buChar char="▶"/>
              <a:defRPr sz="1600"/>
            </a:lvl4pPr>
            <a:lvl5pPr>
              <a:buFont typeface="Arial Unicode MS"/>
              <a:buChar char="▶"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/>
              <a:t>Klicka här för att ändra format på bakgrundstexten</a:t>
            </a:r>
          </a:p>
          <a:p>
            <a:pPr lvl="1"/>
            <a:r>
              <a:rPr lang="en-US" noProof="0"/>
              <a:t>Nivå två</a:t>
            </a:r>
          </a:p>
          <a:p>
            <a:pPr lvl="2"/>
            <a:r>
              <a:rPr lang="en-US" noProof="0"/>
              <a:t>Nivå tre</a:t>
            </a:r>
          </a:p>
          <a:p>
            <a:pPr lvl="3"/>
            <a:r>
              <a:rPr lang="en-US" noProof="0"/>
              <a:t>Nivå fyra</a:t>
            </a:r>
          </a:p>
          <a:p>
            <a:pPr lvl="4"/>
            <a:r>
              <a:rPr lang="en-US" noProof="0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97600" y="1571979"/>
            <a:ext cx="5384800" cy="4435122"/>
          </a:xfrm>
        </p:spPr>
        <p:txBody>
          <a:bodyPr/>
          <a:lstStyle>
            <a:lvl1pPr>
              <a:defRPr sz="2000"/>
            </a:lvl1pPr>
            <a:lvl2pPr>
              <a:buFont typeface="Arial Unicode MS"/>
              <a:buChar char="▶"/>
              <a:defRPr sz="1600"/>
            </a:lvl2pPr>
            <a:lvl3pPr>
              <a:buFont typeface="Arial Unicode MS"/>
              <a:buChar char="▶"/>
              <a:defRPr sz="1600"/>
            </a:lvl3pPr>
            <a:lvl4pPr>
              <a:buFont typeface="Arial Unicode MS"/>
              <a:buChar char="▶"/>
              <a:defRPr sz="1600"/>
            </a:lvl4pPr>
            <a:lvl5pPr>
              <a:buFont typeface="Arial Unicode MS"/>
              <a:buChar char="▶"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/>
              <a:t>Klicka här för att ändra format på bakgrundstexten</a:t>
            </a:r>
          </a:p>
          <a:p>
            <a:pPr lvl="1"/>
            <a:r>
              <a:rPr lang="en-US" noProof="0"/>
              <a:t>Nivå två</a:t>
            </a:r>
          </a:p>
          <a:p>
            <a:pPr lvl="2"/>
            <a:r>
              <a:rPr lang="en-US" noProof="0"/>
              <a:t>Nivå tre</a:t>
            </a:r>
          </a:p>
          <a:p>
            <a:pPr lvl="3"/>
            <a:r>
              <a:rPr lang="en-US" noProof="0"/>
              <a:t>Nivå fyra</a:t>
            </a:r>
          </a:p>
          <a:p>
            <a:pPr lvl="4"/>
            <a:r>
              <a:rPr lang="en-US" noProof="0"/>
              <a:t>Nivå fem</a:t>
            </a:r>
          </a:p>
        </p:txBody>
      </p:sp>
      <p:sp>
        <p:nvSpPr>
          <p:cNvPr id="5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16AEF2-F277-E640-9406-F6ACEF083504}" type="datetime1">
              <a:rPr lang="sv-S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2022-02-07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4165600" y="6021904"/>
            <a:ext cx="3860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8737600" y="6021918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0602A5-05BF-7F46-8509-17297D4238BF}" type="slidenum">
              <a:rPr lang="sv-S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914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0" y="373415"/>
            <a:ext cx="10972800" cy="1143000"/>
          </a:xfrm>
        </p:spPr>
        <p:txBody>
          <a:bodyPr/>
          <a:lstStyle/>
          <a:p>
            <a:r>
              <a:rPr lang="en-US" noProof="0"/>
              <a:t>Klicka här för att ändra format</a:t>
            </a:r>
          </a:p>
        </p:txBody>
      </p:sp>
      <p:sp>
        <p:nvSpPr>
          <p:cNvPr id="3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5F4982-BDFA-9143-B4AE-A76817A4820C}" type="datetime1">
              <a:rPr lang="sv-S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2022-02-07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5B8C5E-A003-D141-82E9-8D0A93B74059}" type="slidenum">
              <a:rPr lang="sv-S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6291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CCB235-4DF6-E74B-99BB-39C3ECD59109}" type="datetime1">
              <a:rPr lang="sv-S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2022-02-07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659DDC-E758-D74D-B61E-001760C78A51}" type="slidenum">
              <a:rPr lang="sv-S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038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6A708-20AC-471B-8278-B9F28A327FDB}" type="datetimeFigureOut">
              <a:rPr lang="sv-SE" smtClean="0"/>
              <a:pPr/>
              <a:t>2022-02-07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90D44-0DEC-4242-99C4-A123E686803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5239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6A708-20AC-471B-8278-B9F28A327FDB}" type="datetimeFigureOut">
              <a:rPr lang="sv-SE" smtClean="0"/>
              <a:pPr/>
              <a:t>2022-02-07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90D44-0DEC-4242-99C4-A123E686803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35728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6A708-20AC-471B-8278-B9F28A327FDB}" type="datetimeFigureOut">
              <a:rPr lang="sv-SE" smtClean="0"/>
              <a:pPr/>
              <a:t>2022-02-07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90D44-0DEC-4242-99C4-A123E686803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3835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6A708-20AC-471B-8278-B9F28A327FDB}" type="datetimeFigureOut">
              <a:rPr lang="sv-SE" smtClean="0"/>
              <a:pPr/>
              <a:t>2022-02-07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90D44-0DEC-4242-99C4-A123E686803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39379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6A708-20AC-471B-8278-B9F28A327FDB}" type="datetimeFigureOut">
              <a:rPr lang="sv-SE" smtClean="0"/>
              <a:pPr/>
              <a:t>2022-02-07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90D44-0DEC-4242-99C4-A123E686803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60279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6A708-20AC-471B-8278-B9F28A327FDB}" type="datetimeFigureOut">
              <a:rPr lang="sv-SE" smtClean="0"/>
              <a:pPr/>
              <a:t>2022-02-07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90D44-0DEC-4242-99C4-A123E686803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82303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6A708-20AC-471B-8278-B9F28A327FDB}" type="datetimeFigureOut">
              <a:rPr lang="sv-SE" smtClean="0"/>
              <a:pPr/>
              <a:t>2022-02-07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90D44-0DEC-4242-99C4-A123E686803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6008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6A708-20AC-471B-8278-B9F28A327FDB}" type="datetimeFigureOut">
              <a:rPr lang="sv-SE" smtClean="0"/>
              <a:pPr/>
              <a:t>2022-02-07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90D44-0DEC-4242-99C4-A123E686803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14984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B6A708-20AC-471B-8278-B9F28A327FDB}" type="datetimeFigureOut">
              <a:rPr lang="sv-SE" smtClean="0"/>
              <a:pPr/>
              <a:t>2022-02-07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190D44-0DEC-4242-99C4-A123E686803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85264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tshållare för rubrik 1"/>
          <p:cNvSpPr>
            <a:spLocks noGrp="1"/>
          </p:cNvSpPr>
          <p:nvPr>
            <p:ph type="title"/>
          </p:nvPr>
        </p:nvSpPr>
        <p:spPr bwMode="auto">
          <a:xfrm>
            <a:off x="609600" y="79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Klicka här för att ändra format</a:t>
            </a:r>
          </a:p>
        </p:txBody>
      </p:sp>
      <p:sp>
        <p:nvSpPr>
          <p:cNvPr id="1027" name="Platshållare för text 2"/>
          <p:cNvSpPr>
            <a:spLocks noGrp="1"/>
          </p:cNvSpPr>
          <p:nvPr>
            <p:ph type="body" idx="1"/>
          </p:nvPr>
        </p:nvSpPr>
        <p:spPr bwMode="auto">
          <a:xfrm>
            <a:off x="609600" y="1173810"/>
            <a:ext cx="10972800" cy="4845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Klicka här för att ändra format på bakgrundstexten</a:t>
            </a:r>
          </a:p>
          <a:p>
            <a:pPr lvl="1"/>
            <a:r>
              <a:rPr lang="en-US" noProof="0"/>
              <a:t>Nivå två</a:t>
            </a:r>
          </a:p>
          <a:p>
            <a:pPr lvl="2"/>
            <a:r>
              <a:rPr lang="en-US" noProof="0"/>
              <a:t>Nivå tre</a:t>
            </a:r>
          </a:p>
          <a:p>
            <a:pPr lvl="3"/>
            <a:r>
              <a:rPr lang="en-US" noProof="0"/>
              <a:t>Nivå fyra</a:t>
            </a:r>
          </a:p>
          <a:p>
            <a:pPr lvl="4"/>
            <a:r>
              <a:rPr lang="en-US" noProof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09601" y="6017684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fld id="{25A4855D-278D-D142-A5B9-F61B4A94AC80}" type="datetime1">
              <a:rPr lang="sv-SE" smtClean="0">
                <a:solidFill>
                  <a:prstClr val="black">
                    <a:tint val="75000"/>
                  </a:prstClr>
                </a:solidFill>
              </a:rPr>
              <a:pPr defTabSz="457200">
                <a:defRPr/>
              </a:pPr>
              <a:t>2022-02-07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165600" y="6021904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737600" y="6021918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fld id="{BE402053-BC90-BD48-8F9B-D70C630CFCB6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 defTabSz="457200">
                <a:defRPr/>
              </a:pPr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31" name="Bildobjekt 6" descr="Hypergene_logo_rgb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99490" y="6377517"/>
            <a:ext cx="2168737" cy="31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ruta 7"/>
          <p:cNvSpPr txBox="1"/>
          <p:nvPr/>
        </p:nvSpPr>
        <p:spPr>
          <a:xfrm>
            <a:off x="7807678" y="6387041"/>
            <a:ext cx="3881967" cy="261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457200">
              <a:defRPr/>
            </a:pPr>
            <a:r>
              <a:rPr lang="sv-SE" sz="1100" dirty="0">
                <a:solidFill>
                  <a:srgbClr val="BFBFBF"/>
                </a:solidFill>
                <a:ea typeface="ヒラギノ角ゴ Pro W3" charset="-128"/>
              </a:rPr>
              <a:t>beslutsstöd som det borde vara</a:t>
            </a:r>
          </a:p>
        </p:txBody>
      </p:sp>
    </p:spTree>
    <p:extLst>
      <p:ext uri="{BB962C8B-B14F-4D97-AF65-F5344CB8AC3E}">
        <p14:creationId xmlns:p14="http://schemas.microsoft.com/office/powerpoint/2010/main" val="2454043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2800" b="1" kern="1200">
          <a:solidFill>
            <a:srgbClr val="FF9800"/>
          </a:solidFill>
          <a:latin typeface="+mj-lt"/>
          <a:ea typeface="ヒラギノ角ゴ Pro W3" charset="-128"/>
          <a:cs typeface="ヒラギノ角ゴ Pro W3" charset="-128"/>
        </a:defRPr>
      </a:lvl1pPr>
      <a:lvl2pPr algn="l" defTabSz="457200" rtl="0" fontAlgn="base">
        <a:spcBef>
          <a:spcPct val="0"/>
        </a:spcBef>
        <a:spcAft>
          <a:spcPct val="0"/>
        </a:spcAft>
        <a:defRPr sz="2800" b="1">
          <a:solidFill>
            <a:srgbClr val="FF9800"/>
          </a:solidFill>
          <a:latin typeface="Calibri" charset="0"/>
          <a:ea typeface="ヒラギノ角ゴ Pro W3" charset="-128"/>
          <a:cs typeface="ヒラギノ角ゴ Pro W3" charset="-128"/>
        </a:defRPr>
      </a:lvl2pPr>
      <a:lvl3pPr algn="l" defTabSz="457200" rtl="0" fontAlgn="base">
        <a:spcBef>
          <a:spcPct val="0"/>
        </a:spcBef>
        <a:spcAft>
          <a:spcPct val="0"/>
        </a:spcAft>
        <a:defRPr sz="2800" b="1">
          <a:solidFill>
            <a:srgbClr val="FF9800"/>
          </a:solidFill>
          <a:latin typeface="Calibri" charset="0"/>
          <a:ea typeface="ヒラギノ角ゴ Pro W3" charset="-128"/>
          <a:cs typeface="ヒラギノ角ゴ Pro W3" charset="-128"/>
        </a:defRPr>
      </a:lvl3pPr>
      <a:lvl4pPr algn="l" defTabSz="457200" rtl="0" fontAlgn="base">
        <a:spcBef>
          <a:spcPct val="0"/>
        </a:spcBef>
        <a:spcAft>
          <a:spcPct val="0"/>
        </a:spcAft>
        <a:defRPr sz="2800" b="1">
          <a:solidFill>
            <a:srgbClr val="FF9800"/>
          </a:solidFill>
          <a:latin typeface="Calibri" charset="0"/>
          <a:ea typeface="ヒラギノ角ゴ Pro W3" charset="-128"/>
          <a:cs typeface="ヒラギノ角ゴ Pro W3" charset="-128"/>
        </a:defRPr>
      </a:lvl4pPr>
      <a:lvl5pPr algn="l" defTabSz="457200" rtl="0" fontAlgn="base">
        <a:spcBef>
          <a:spcPct val="0"/>
        </a:spcBef>
        <a:spcAft>
          <a:spcPct val="0"/>
        </a:spcAft>
        <a:defRPr sz="2800" b="1">
          <a:solidFill>
            <a:srgbClr val="FF9800"/>
          </a:solidFill>
          <a:latin typeface="Calibri" charset="0"/>
          <a:ea typeface="ヒラギノ角ゴ Pro W3" charset="-128"/>
          <a:cs typeface="ヒラギノ角ゴ Pro W3" charset="-128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800" b="1">
          <a:solidFill>
            <a:srgbClr val="FF9800"/>
          </a:solidFill>
          <a:latin typeface="Calibri" charset="0"/>
          <a:ea typeface="ヒラギノ角ゴ Pro W3" charset="-128"/>
          <a:cs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800" b="1">
          <a:solidFill>
            <a:srgbClr val="FF9800"/>
          </a:solidFill>
          <a:latin typeface="Calibri" charset="0"/>
          <a:ea typeface="ヒラギノ角ゴ Pro W3" charset="-128"/>
          <a:cs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800" b="1">
          <a:solidFill>
            <a:srgbClr val="FF9800"/>
          </a:solidFill>
          <a:latin typeface="Calibri" charset="0"/>
          <a:ea typeface="ヒラギノ角ゴ Pro W3" charset="-128"/>
          <a:cs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800" b="1">
          <a:solidFill>
            <a:srgbClr val="FF9800"/>
          </a:solidFill>
          <a:latin typeface="Calibri" charset="0"/>
          <a:ea typeface="ヒラギノ角ゴ Pro W3" charset="-128"/>
          <a:cs typeface="ヒラギノ角ゴ Pro W3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Clr>
          <a:srgbClr val="FF9800"/>
        </a:buClr>
        <a:buFont typeface="Arial" charset="0"/>
        <a:buChar char="•"/>
        <a:defRPr sz="1800" kern="1200">
          <a:solidFill>
            <a:srgbClr val="7F7F7F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Clr>
          <a:srgbClr val="FF9800"/>
        </a:buClr>
        <a:buFont typeface="Arial Unicode MS"/>
        <a:buChar char="▶"/>
        <a:defRPr sz="16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Clr>
          <a:srgbClr val="FF9800"/>
        </a:buClr>
        <a:buFont typeface="Arial Unicode MS"/>
        <a:buChar char="▶"/>
        <a:defRPr sz="16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Clr>
          <a:srgbClr val="FF9800"/>
        </a:buClr>
        <a:buFont typeface="Arial Unicode MS"/>
        <a:buChar char="▶"/>
        <a:defRPr sz="16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Clr>
          <a:srgbClr val="FF9800"/>
        </a:buClr>
        <a:buFont typeface="Arial Unicode MS"/>
        <a:buChar char="▶"/>
        <a:defRPr sz="16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5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5" Type="http://schemas.openxmlformats.org/officeDocument/2006/relationships/image" Target="../media/image38.png"/><Relationship Id="rId4" Type="http://schemas.openxmlformats.org/officeDocument/2006/relationships/image" Target="../media/image5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5.pn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55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5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79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13" Type="http://schemas.openxmlformats.org/officeDocument/2006/relationships/image" Target="../media/image96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12" Type="http://schemas.openxmlformats.org/officeDocument/2006/relationships/image" Target="../media/image95.png"/><Relationship Id="rId2" Type="http://schemas.openxmlformats.org/officeDocument/2006/relationships/image" Target="../media/image85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9.png"/><Relationship Id="rId11" Type="http://schemas.openxmlformats.org/officeDocument/2006/relationships/image" Target="../media/image94.png"/><Relationship Id="rId5" Type="http://schemas.openxmlformats.org/officeDocument/2006/relationships/image" Target="../media/image88.png"/><Relationship Id="rId15" Type="http://schemas.openxmlformats.org/officeDocument/2006/relationships/image" Target="../media/image50.png"/><Relationship Id="rId10" Type="http://schemas.openxmlformats.org/officeDocument/2006/relationships/image" Target="../media/image93.png"/><Relationship Id="rId4" Type="http://schemas.openxmlformats.org/officeDocument/2006/relationships/image" Target="../media/image87.png"/><Relationship Id="rId9" Type="http://schemas.openxmlformats.org/officeDocument/2006/relationships/image" Target="../media/image92.png"/><Relationship Id="rId14" Type="http://schemas.openxmlformats.org/officeDocument/2006/relationships/image" Target="../media/image9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17" Type="http://schemas.openxmlformats.org/officeDocument/2006/relationships/image" Target="../media/image49.png"/><Relationship Id="rId2" Type="http://schemas.openxmlformats.org/officeDocument/2006/relationships/image" Target="../media/image34.png"/><Relationship Id="rId16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5" Type="http://schemas.openxmlformats.org/officeDocument/2006/relationships/image" Target="../media/image4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Relationship Id="rId14" Type="http://schemas.openxmlformats.org/officeDocument/2006/relationships/image" Target="../media/image4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0398" y="3440370"/>
            <a:ext cx="7142482" cy="2160000"/>
          </a:xfrm>
        </p:spPr>
        <p:txBody>
          <a:bodyPr>
            <a:normAutofit/>
          </a:bodyPr>
          <a:lstStyle/>
          <a:p>
            <a:r>
              <a:rPr lang="sv-SE" sz="2400" dirty="0"/>
              <a:t>Hypergene för ekonomisk uppföljning</a:t>
            </a:r>
          </a:p>
          <a:p>
            <a:r>
              <a:rPr lang="sv-SE" sz="2400"/>
              <a:t>2022-01-01</a:t>
            </a:r>
            <a:endParaRPr lang="sv-SE" sz="2400" dirty="0"/>
          </a:p>
          <a:p>
            <a:r>
              <a:rPr lang="sv-SE" sz="1200" dirty="0">
                <a:solidFill>
                  <a:schemeClr val="tx1"/>
                </a:solidFill>
              </a:rPr>
              <a:t>https://medarbetarportalen.miun.se/gemensamt/Ekonomifragor/budget-och-prognos/budgetverktyg/</a:t>
            </a:r>
          </a:p>
          <a:p>
            <a:endParaRPr lang="sv-SE" sz="1400" dirty="0">
              <a:solidFill>
                <a:schemeClr val="tx1"/>
              </a:solidFill>
            </a:endParaRPr>
          </a:p>
          <a:p>
            <a:endParaRPr lang="sv-SE" sz="2400" dirty="0"/>
          </a:p>
          <a:p>
            <a:endParaRPr lang="sv-SE" sz="2400" dirty="0"/>
          </a:p>
        </p:txBody>
      </p:sp>
      <p:pic>
        <p:nvPicPr>
          <p:cNvPr id="1026" name="Picture 2" descr="MU_logotyp_int_la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15" y="225743"/>
            <a:ext cx="2674509" cy="1269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07962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/>
          <p:cNvSpPr txBox="1">
            <a:spLocks/>
          </p:cNvSpPr>
          <p:nvPr/>
        </p:nvSpPr>
        <p:spPr>
          <a:xfrm>
            <a:off x="767540" y="99465"/>
            <a:ext cx="8229600" cy="6234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2800" b="1" dirty="0">
                <a:solidFill>
                  <a:srgbClr val="FF9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Resultaträkning – två alternativa översikter</a:t>
            </a:r>
          </a:p>
        </p:txBody>
      </p:sp>
      <p:sp>
        <p:nvSpPr>
          <p:cNvPr id="14" name="Rektangel 13"/>
          <p:cNvSpPr/>
          <p:nvPr/>
        </p:nvSpPr>
        <p:spPr>
          <a:xfrm>
            <a:off x="2138855" y="1127141"/>
            <a:ext cx="7900418" cy="1888621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 rotWithShape="1">
          <a:blip r:embed="rId2" cstate="print"/>
          <a:srcRect b="12857"/>
          <a:stretch/>
        </p:blipFill>
        <p:spPr>
          <a:xfrm>
            <a:off x="2148277" y="1143886"/>
            <a:ext cx="7875583" cy="1871036"/>
          </a:xfrm>
          <a:prstGeom prst="rect">
            <a:avLst/>
          </a:prstGeom>
        </p:spPr>
      </p:pic>
      <p:sp>
        <p:nvSpPr>
          <p:cNvPr id="38" name="Rektangel 37"/>
          <p:cNvSpPr/>
          <p:nvPr/>
        </p:nvSpPr>
        <p:spPr>
          <a:xfrm>
            <a:off x="2131605" y="3187472"/>
            <a:ext cx="7900418" cy="1888621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0" name="Bildobjekt 9"/>
          <p:cNvPicPr>
            <a:picLocks noChangeAspect="1"/>
          </p:cNvPicPr>
          <p:nvPr/>
        </p:nvPicPr>
        <p:blipFill rotWithShape="1">
          <a:blip r:embed="rId3" cstate="print"/>
          <a:srcRect b="9608"/>
          <a:stretch/>
        </p:blipFill>
        <p:spPr>
          <a:xfrm>
            <a:off x="2147648" y="3201461"/>
            <a:ext cx="7884375" cy="1871701"/>
          </a:xfrm>
          <a:prstGeom prst="rect">
            <a:avLst/>
          </a:prstGeom>
        </p:spPr>
      </p:pic>
      <p:sp>
        <p:nvSpPr>
          <p:cNvPr id="39" name="textruta 38"/>
          <p:cNvSpPr txBox="1"/>
          <p:nvPr/>
        </p:nvSpPr>
        <p:spPr>
          <a:xfrm>
            <a:off x="202859" y="2237230"/>
            <a:ext cx="167032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dirty="0">
                <a:solidFill>
                  <a:srgbClr val="4791A5"/>
                </a:solidFill>
              </a:rPr>
              <a:t>Välj mått för att ändra 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visning i tabellerna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på dessa flikar</a:t>
            </a:r>
          </a:p>
          <a:p>
            <a:pPr algn="ctr"/>
            <a:endParaRPr lang="sv-SE" sz="1200" dirty="0">
              <a:solidFill>
                <a:srgbClr val="4791A5"/>
              </a:solidFill>
            </a:endParaRPr>
          </a:p>
          <a:p>
            <a:pPr algn="ctr"/>
            <a:r>
              <a:rPr lang="sv-SE" sz="1200" dirty="0">
                <a:solidFill>
                  <a:srgbClr val="4791A5"/>
                </a:solidFill>
              </a:rPr>
              <a:t>”Utfall ack” t o m ”April”.</a:t>
            </a:r>
          </a:p>
          <a:p>
            <a:pPr algn="ctr"/>
            <a:r>
              <a:rPr lang="sv-SE" sz="1200" dirty="0">
                <a:solidFill>
                  <a:srgbClr val="4791A5"/>
                </a:solidFill>
              </a:rPr>
              <a:t>För ”Utfall ack” alt.</a:t>
            </a:r>
          </a:p>
          <a:p>
            <a:pPr algn="ctr"/>
            <a:r>
              <a:rPr lang="sv-SE" sz="1200" dirty="0">
                <a:solidFill>
                  <a:srgbClr val="4791A5"/>
                </a:solidFill>
              </a:rPr>
              <a:t>”Budget ack” för helår</a:t>
            </a:r>
          </a:p>
          <a:p>
            <a:pPr algn="ctr"/>
            <a:r>
              <a:rPr lang="sv-SE" sz="1200" dirty="0">
                <a:solidFill>
                  <a:srgbClr val="4791A5"/>
                </a:solidFill>
              </a:rPr>
              <a:t>anges ”Dec” istället </a:t>
            </a:r>
          </a:p>
          <a:p>
            <a:pPr algn="ctr"/>
            <a:r>
              <a:rPr lang="sv-SE" sz="1200" dirty="0">
                <a:solidFill>
                  <a:srgbClr val="4791A5"/>
                </a:solidFill>
              </a:rPr>
              <a:t>För ”April” som Period</a:t>
            </a:r>
          </a:p>
          <a:p>
            <a:pPr algn="ctr"/>
            <a:endParaRPr lang="sv-SE" sz="1200" dirty="0">
              <a:solidFill>
                <a:srgbClr val="4791A5"/>
              </a:solidFill>
            </a:endParaRPr>
          </a:p>
        </p:txBody>
      </p:sp>
      <p:sp>
        <p:nvSpPr>
          <p:cNvPr id="40" name="Rektangel med rundade hörn 39"/>
          <p:cNvSpPr/>
          <p:nvPr/>
        </p:nvSpPr>
        <p:spPr>
          <a:xfrm>
            <a:off x="127685" y="1142999"/>
            <a:ext cx="1841728" cy="2980593"/>
          </a:xfrm>
          <a:prstGeom prst="roundRect">
            <a:avLst/>
          </a:prstGeom>
          <a:noFill/>
          <a:ln w="28575">
            <a:solidFill>
              <a:srgbClr val="41414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1" name="Oval 244"/>
          <p:cNvSpPr/>
          <p:nvPr/>
        </p:nvSpPr>
        <p:spPr bwMode="auto">
          <a:xfrm>
            <a:off x="351089" y="966928"/>
            <a:ext cx="360040" cy="360040"/>
          </a:xfrm>
          <a:prstGeom prst="ellipse">
            <a:avLst/>
          </a:prstGeom>
          <a:solidFill>
            <a:srgbClr val="FF9800"/>
          </a:solidFill>
          <a:ln w="19050" cap="flat" cmpd="sng" algn="ctr">
            <a:solidFill>
              <a:srgbClr val="41414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latin typeface="Arial" charset="0"/>
              </a:rPr>
              <a:t>!</a:t>
            </a:r>
          </a:p>
        </p:txBody>
      </p:sp>
      <p:cxnSp>
        <p:nvCxnSpPr>
          <p:cNvPr id="42" name="Rak 41"/>
          <p:cNvCxnSpPr/>
          <p:nvPr/>
        </p:nvCxnSpPr>
        <p:spPr>
          <a:xfrm>
            <a:off x="1879047" y="1736494"/>
            <a:ext cx="587827" cy="0"/>
          </a:xfrm>
          <a:prstGeom prst="line">
            <a:avLst/>
          </a:prstGeom>
          <a:ln w="57150">
            <a:solidFill>
              <a:srgbClr val="FF98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ak 42"/>
          <p:cNvCxnSpPr/>
          <p:nvPr/>
        </p:nvCxnSpPr>
        <p:spPr>
          <a:xfrm>
            <a:off x="1873185" y="3796824"/>
            <a:ext cx="587827" cy="0"/>
          </a:xfrm>
          <a:prstGeom prst="line">
            <a:avLst/>
          </a:prstGeom>
          <a:ln w="57150">
            <a:solidFill>
              <a:srgbClr val="FF98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Bildobjekt 1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3148" y="1556141"/>
            <a:ext cx="1028700" cy="542925"/>
          </a:xfrm>
          <a:prstGeom prst="rect">
            <a:avLst/>
          </a:prstGeom>
        </p:spPr>
      </p:pic>
      <p:sp>
        <p:nvSpPr>
          <p:cNvPr id="44" name="Rektangulär 43"/>
          <p:cNvSpPr/>
          <p:nvPr/>
        </p:nvSpPr>
        <p:spPr>
          <a:xfrm>
            <a:off x="3464168" y="5528346"/>
            <a:ext cx="5187462" cy="986153"/>
          </a:xfrm>
          <a:prstGeom prst="wedgeRectCallout">
            <a:avLst>
              <a:gd name="adj1" fmla="val -39615"/>
              <a:gd name="adj2" fmla="val -76821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9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>
                <a:solidFill>
                  <a:srgbClr val="FE7302"/>
                </a:solidFill>
              </a:rPr>
              <a:t>Även dessa flikar visar en resultaträkningsuppställning för det valda måttet. Den övre med visning </a:t>
            </a:r>
            <a:r>
              <a:rPr lang="sv-SE" sz="1200" b="1" dirty="0">
                <a:solidFill>
                  <a:srgbClr val="FE7302"/>
                </a:solidFill>
              </a:rPr>
              <a:t>per period </a:t>
            </a:r>
            <a:r>
              <a:rPr lang="sv-SE" sz="1200" dirty="0">
                <a:solidFill>
                  <a:srgbClr val="FE7302"/>
                </a:solidFill>
              </a:rPr>
              <a:t>och den undre med visning </a:t>
            </a:r>
            <a:r>
              <a:rPr lang="sv-SE" sz="1200" b="1" dirty="0">
                <a:solidFill>
                  <a:srgbClr val="FE7302"/>
                </a:solidFill>
              </a:rPr>
              <a:t>per verksamhet </a:t>
            </a:r>
          </a:p>
          <a:p>
            <a:pPr algn="ctr"/>
            <a:endParaRPr lang="sv-SE" sz="600" dirty="0">
              <a:solidFill>
                <a:srgbClr val="FE7302"/>
              </a:solidFill>
            </a:endParaRPr>
          </a:p>
          <a:p>
            <a:pPr algn="ctr"/>
            <a:r>
              <a:rPr lang="sv-SE" sz="1200" dirty="0">
                <a:solidFill>
                  <a:srgbClr val="FE7302"/>
                </a:solidFill>
              </a:rPr>
              <a:t>Urvalen är även i dessa flikar delvis förvalda alternativt görs aktivt av användaren i de generella väljarna för rapporten eller genom att klicka på rader i övriga flikar</a:t>
            </a:r>
          </a:p>
        </p:txBody>
      </p:sp>
      <p:sp>
        <p:nvSpPr>
          <p:cNvPr id="45" name="Rektangulär 44"/>
          <p:cNvSpPr/>
          <p:nvPr/>
        </p:nvSpPr>
        <p:spPr>
          <a:xfrm>
            <a:off x="9932616" y="2194328"/>
            <a:ext cx="2092008" cy="499994"/>
          </a:xfrm>
          <a:prstGeom prst="wedgeRectCallout">
            <a:avLst>
              <a:gd name="adj1" fmla="val -92743"/>
              <a:gd name="adj2" fmla="val -34881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9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>
                <a:solidFill>
                  <a:srgbClr val="FE7302"/>
                </a:solidFill>
              </a:rPr>
              <a:t>Kontexten över tabellen</a:t>
            </a:r>
            <a:br>
              <a:rPr lang="sv-SE" sz="1200" dirty="0">
                <a:solidFill>
                  <a:srgbClr val="FE7302"/>
                </a:solidFill>
              </a:rPr>
            </a:br>
            <a:r>
              <a:rPr lang="sv-SE" sz="1200" dirty="0">
                <a:solidFill>
                  <a:srgbClr val="FE7302"/>
                </a:solidFill>
              </a:rPr>
              <a:t>visar vad som presenteras</a:t>
            </a:r>
          </a:p>
        </p:txBody>
      </p:sp>
      <p:pic>
        <p:nvPicPr>
          <p:cNvPr id="19" name="Bildobjekt 18"/>
          <p:cNvPicPr>
            <a:picLocks noChangeAspect="1"/>
          </p:cNvPicPr>
          <p:nvPr/>
        </p:nvPicPr>
        <p:blipFill rotWithShape="1">
          <a:blip r:embed="rId5" cstate="print"/>
          <a:srcRect t="53713" r="13662" b="24696"/>
          <a:stretch/>
        </p:blipFill>
        <p:spPr>
          <a:xfrm>
            <a:off x="10652955" y="557470"/>
            <a:ext cx="871704" cy="197427"/>
          </a:xfrm>
          <a:prstGeom prst="rect">
            <a:avLst/>
          </a:prstGeom>
        </p:spPr>
      </p:pic>
      <p:cxnSp>
        <p:nvCxnSpPr>
          <p:cNvPr id="18" name="Rak pil 17"/>
          <p:cNvCxnSpPr/>
          <p:nvPr/>
        </p:nvCxnSpPr>
        <p:spPr>
          <a:xfrm flipH="1">
            <a:off x="4229100" y="736909"/>
            <a:ext cx="60960" cy="5051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ak pil 21"/>
          <p:cNvCxnSpPr/>
          <p:nvPr/>
        </p:nvCxnSpPr>
        <p:spPr>
          <a:xfrm>
            <a:off x="4459502" y="736909"/>
            <a:ext cx="653518" cy="25701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Rak pil 2"/>
          <p:cNvCxnSpPr/>
          <p:nvPr/>
        </p:nvCxnSpPr>
        <p:spPr>
          <a:xfrm flipV="1">
            <a:off x="1224874" y="2345849"/>
            <a:ext cx="1998386" cy="9958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ak pil 5"/>
          <p:cNvCxnSpPr/>
          <p:nvPr/>
        </p:nvCxnSpPr>
        <p:spPr>
          <a:xfrm>
            <a:off x="1286007" y="3341689"/>
            <a:ext cx="1937253" cy="8817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Bildobjekt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63806" y="819358"/>
            <a:ext cx="933333" cy="1028571"/>
          </a:xfrm>
          <a:prstGeom prst="rect">
            <a:avLst/>
          </a:prstGeom>
        </p:spPr>
      </p:pic>
      <p:pic>
        <p:nvPicPr>
          <p:cNvPr id="4" name="Bildobjekt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05015" y="2819866"/>
            <a:ext cx="980369" cy="1080407"/>
          </a:xfrm>
          <a:prstGeom prst="rect">
            <a:avLst/>
          </a:prstGeom>
        </p:spPr>
      </p:pic>
      <p:pic>
        <p:nvPicPr>
          <p:cNvPr id="8" name="Bildobjekt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5273" y="99465"/>
            <a:ext cx="2149351" cy="45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2805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13"/>
          <p:cNvSpPr/>
          <p:nvPr/>
        </p:nvSpPr>
        <p:spPr>
          <a:xfrm>
            <a:off x="2138855" y="1127141"/>
            <a:ext cx="7900418" cy="2085381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9" name="Bildobjekt 18"/>
          <p:cNvPicPr>
            <a:picLocks noChangeAspect="1"/>
          </p:cNvPicPr>
          <p:nvPr/>
        </p:nvPicPr>
        <p:blipFill rotWithShape="1">
          <a:blip r:embed="rId2" cstate="print"/>
          <a:srcRect l="355" t="13695" r="10012"/>
          <a:stretch/>
        </p:blipFill>
        <p:spPr>
          <a:xfrm>
            <a:off x="2151252" y="1133894"/>
            <a:ext cx="7888021" cy="2056698"/>
          </a:xfrm>
          <a:prstGeom prst="rect">
            <a:avLst/>
          </a:prstGeom>
        </p:spPr>
      </p:pic>
      <p:sp>
        <p:nvSpPr>
          <p:cNvPr id="3" name="Rektangel 2"/>
          <p:cNvSpPr/>
          <p:nvPr/>
        </p:nvSpPr>
        <p:spPr>
          <a:xfrm>
            <a:off x="2172960" y="2779651"/>
            <a:ext cx="7469804" cy="192149"/>
          </a:xfrm>
          <a:prstGeom prst="rect">
            <a:avLst/>
          </a:prstGeom>
          <a:solidFill>
            <a:srgbClr val="5B9BD5">
              <a:alpha val="3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7"/>
          <p:cNvSpPr/>
          <p:nvPr/>
        </p:nvSpPr>
        <p:spPr>
          <a:xfrm>
            <a:off x="3626427" y="2779651"/>
            <a:ext cx="322118" cy="1609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 rotWithShape="1">
          <a:blip r:embed="rId3" cstate="print"/>
          <a:srcRect r="10036" b="4601"/>
          <a:stretch/>
        </p:blipFill>
        <p:spPr>
          <a:xfrm>
            <a:off x="4533824" y="3449258"/>
            <a:ext cx="5505449" cy="1810786"/>
          </a:xfrm>
          <a:prstGeom prst="rect">
            <a:avLst/>
          </a:prstGeom>
        </p:spPr>
      </p:pic>
      <p:sp>
        <p:nvSpPr>
          <p:cNvPr id="22" name="Rektangel 21"/>
          <p:cNvSpPr/>
          <p:nvPr/>
        </p:nvSpPr>
        <p:spPr>
          <a:xfrm>
            <a:off x="6221952" y="4145973"/>
            <a:ext cx="1851783" cy="176646"/>
          </a:xfrm>
          <a:prstGeom prst="rect">
            <a:avLst/>
          </a:prstGeom>
          <a:solidFill>
            <a:srgbClr val="5B9BD5">
              <a:alpha val="3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8" name="Rektangel 27"/>
          <p:cNvSpPr/>
          <p:nvPr/>
        </p:nvSpPr>
        <p:spPr>
          <a:xfrm>
            <a:off x="4564034" y="3449266"/>
            <a:ext cx="5482883" cy="1810778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6" name="Vinklad  5"/>
          <p:cNvCxnSpPr>
            <a:stCxn id="8" idx="2"/>
            <a:endCxn id="22" idx="1"/>
          </p:cNvCxnSpPr>
          <p:nvPr/>
        </p:nvCxnSpPr>
        <p:spPr>
          <a:xfrm rot="16200000" flipH="1">
            <a:off x="4357884" y="2370228"/>
            <a:ext cx="1293670" cy="2434466"/>
          </a:xfrm>
          <a:prstGeom prst="bentConnector2">
            <a:avLst/>
          </a:prstGeom>
          <a:ln w="19050">
            <a:solidFill>
              <a:srgbClr val="4791A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ubrik 1"/>
          <p:cNvSpPr txBox="1">
            <a:spLocks/>
          </p:cNvSpPr>
          <p:nvPr/>
        </p:nvSpPr>
        <p:spPr>
          <a:xfrm>
            <a:off x="477980" y="114300"/>
            <a:ext cx="8229600" cy="6234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2800" b="1" dirty="0">
                <a:solidFill>
                  <a:srgbClr val="FF9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Resultaträkning – koddelsflikar</a:t>
            </a:r>
          </a:p>
        </p:txBody>
      </p:sp>
      <p:sp>
        <p:nvSpPr>
          <p:cNvPr id="40" name="Rektangel med rundade hörn 39"/>
          <p:cNvSpPr/>
          <p:nvPr/>
        </p:nvSpPr>
        <p:spPr>
          <a:xfrm>
            <a:off x="2122746" y="3470564"/>
            <a:ext cx="2251826" cy="232825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14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5" name="Rektangulär 44"/>
          <p:cNvSpPr/>
          <p:nvPr/>
        </p:nvSpPr>
        <p:spPr>
          <a:xfrm>
            <a:off x="10179735" y="4133369"/>
            <a:ext cx="1907762" cy="499994"/>
          </a:xfrm>
          <a:prstGeom prst="wedgeRectCallout">
            <a:avLst>
              <a:gd name="adj1" fmla="val -58140"/>
              <a:gd name="adj2" fmla="val -30309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9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>
                <a:solidFill>
                  <a:srgbClr val="FE7302"/>
                </a:solidFill>
              </a:rPr>
              <a:t>Kontexten över tabellen</a:t>
            </a:r>
            <a:br>
              <a:rPr lang="sv-SE" sz="1200" dirty="0">
                <a:solidFill>
                  <a:srgbClr val="FE7302"/>
                </a:solidFill>
              </a:rPr>
            </a:br>
            <a:r>
              <a:rPr lang="sv-SE" sz="1200" dirty="0">
                <a:solidFill>
                  <a:srgbClr val="FE7302"/>
                </a:solidFill>
              </a:rPr>
              <a:t>visar vad som presenteras</a:t>
            </a:r>
          </a:p>
        </p:txBody>
      </p:sp>
      <p:sp>
        <p:nvSpPr>
          <p:cNvPr id="41" name="Oval 244"/>
          <p:cNvSpPr/>
          <p:nvPr/>
        </p:nvSpPr>
        <p:spPr bwMode="auto">
          <a:xfrm>
            <a:off x="2346151" y="3273720"/>
            <a:ext cx="360040" cy="360040"/>
          </a:xfrm>
          <a:prstGeom prst="ellipse">
            <a:avLst/>
          </a:prstGeom>
          <a:solidFill>
            <a:srgbClr val="FF9800"/>
          </a:solidFill>
          <a:ln w="19050" cap="flat" cmpd="sng" algn="ctr">
            <a:solidFill>
              <a:srgbClr val="41414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latin typeface="Arial" charset="0"/>
              </a:rPr>
              <a:t>!</a:t>
            </a:r>
          </a:p>
        </p:txBody>
      </p:sp>
      <p:sp>
        <p:nvSpPr>
          <p:cNvPr id="39" name="textruta 38"/>
          <p:cNvSpPr txBox="1"/>
          <p:nvPr/>
        </p:nvSpPr>
        <p:spPr>
          <a:xfrm>
            <a:off x="2082754" y="3567273"/>
            <a:ext cx="2333382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dirty="0">
                <a:solidFill>
                  <a:srgbClr val="4791A5"/>
                </a:solidFill>
              </a:rPr>
              <a:t>Genom att klicka på en rad (på 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grupperingsnivå eller lägsta nivå) 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i någon av flikarna så slår valet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igenom på övriga flikar</a:t>
            </a:r>
            <a:br>
              <a:rPr lang="sv-SE" sz="1200" dirty="0">
                <a:solidFill>
                  <a:srgbClr val="4791A5"/>
                </a:solidFill>
              </a:rPr>
            </a:br>
            <a:br>
              <a:rPr lang="sv-SE" sz="8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Från översiktsflikarna väljs konto eller kontogrupp och på koddels- flikarna görs skärningen på 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den koddel fliken avser</a:t>
            </a:r>
          </a:p>
          <a:p>
            <a:pPr algn="ctr"/>
            <a:endParaRPr lang="sv-SE" sz="1200" dirty="0">
              <a:solidFill>
                <a:srgbClr val="4791A5"/>
              </a:solidFill>
            </a:endParaRPr>
          </a:p>
          <a:p>
            <a:pPr algn="ctr"/>
            <a:r>
              <a:rPr lang="sv-SE" sz="1200" dirty="0">
                <a:solidFill>
                  <a:srgbClr val="4791A5"/>
                </a:solidFill>
              </a:rPr>
              <a:t>I ex. ovan är urvalet ”520 Övrig drift” i flik ”Resultaträkning”</a:t>
            </a:r>
          </a:p>
          <a:p>
            <a:pPr algn="ctr"/>
            <a:endParaRPr lang="sv-SE" sz="1200" dirty="0">
              <a:solidFill>
                <a:srgbClr val="4791A5"/>
              </a:solidFill>
            </a:endParaRPr>
          </a:p>
        </p:txBody>
      </p:sp>
      <p:pic>
        <p:nvPicPr>
          <p:cNvPr id="31" name="Bildobjekt 30"/>
          <p:cNvPicPr>
            <a:picLocks noChangeAspect="1"/>
          </p:cNvPicPr>
          <p:nvPr/>
        </p:nvPicPr>
        <p:blipFill rotWithShape="1">
          <a:blip r:embed="rId4" cstate="print"/>
          <a:srcRect t="53713" r="13662" b="24696"/>
          <a:stretch/>
        </p:blipFill>
        <p:spPr>
          <a:xfrm>
            <a:off x="10634895" y="524785"/>
            <a:ext cx="871704" cy="197427"/>
          </a:xfrm>
          <a:prstGeom prst="rect">
            <a:avLst/>
          </a:prstGeom>
        </p:spPr>
      </p:pic>
      <p:cxnSp>
        <p:nvCxnSpPr>
          <p:cNvPr id="7" name="Rak pil 6"/>
          <p:cNvCxnSpPr/>
          <p:nvPr/>
        </p:nvCxnSpPr>
        <p:spPr>
          <a:xfrm flipV="1">
            <a:off x="4183688" y="1965960"/>
            <a:ext cx="212592" cy="3430039"/>
          </a:xfrm>
          <a:prstGeom prst="straightConnector1">
            <a:avLst/>
          </a:prstGeom>
          <a:ln w="9525">
            <a:solidFill>
              <a:srgbClr val="4791A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Bildobjekt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3998" y="94240"/>
            <a:ext cx="2033499" cy="430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356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13"/>
          <p:cNvSpPr/>
          <p:nvPr/>
        </p:nvSpPr>
        <p:spPr>
          <a:xfrm>
            <a:off x="919648" y="815411"/>
            <a:ext cx="5709745" cy="159261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ubrik 1"/>
          <p:cNvSpPr txBox="1">
            <a:spLocks/>
          </p:cNvSpPr>
          <p:nvPr/>
        </p:nvSpPr>
        <p:spPr>
          <a:xfrm>
            <a:off x="477980" y="114300"/>
            <a:ext cx="8229600" cy="6234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2800" b="1" dirty="0">
                <a:solidFill>
                  <a:srgbClr val="FF9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Resultaträkning – koddelsflikar forts.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30039" y="825802"/>
            <a:ext cx="5664718" cy="1573533"/>
          </a:xfrm>
          <a:prstGeom prst="rect">
            <a:avLst/>
          </a:prstGeom>
        </p:spPr>
      </p:pic>
      <p:sp>
        <p:nvSpPr>
          <p:cNvPr id="23" name="Rektangel 22"/>
          <p:cNvSpPr/>
          <p:nvPr/>
        </p:nvSpPr>
        <p:spPr>
          <a:xfrm>
            <a:off x="919648" y="3907518"/>
            <a:ext cx="5709745" cy="1583924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3" cstate="print"/>
          <a:srcRect r="9980"/>
          <a:stretch/>
        </p:blipFill>
        <p:spPr>
          <a:xfrm>
            <a:off x="930039" y="3916210"/>
            <a:ext cx="5678582" cy="1566539"/>
          </a:xfrm>
          <a:prstGeom prst="rect">
            <a:avLst/>
          </a:prstGeom>
        </p:spPr>
      </p:pic>
      <p:sp>
        <p:nvSpPr>
          <p:cNvPr id="24" name="Rektangel 23"/>
          <p:cNvSpPr/>
          <p:nvPr/>
        </p:nvSpPr>
        <p:spPr>
          <a:xfrm>
            <a:off x="919648" y="2480053"/>
            <a:ext cx="5709745" cy="1333414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30039" y="2490444"/>
            <a:ext cx="5678705" cy="1321768"/>
          </a:xfrm>
          <a:prstGeom prst="rect">
            <a:avLst/>
          </a:prstGeom>
        </p:spPr>
      </p:pic>
      <p:sp>
        <p:nvSpPr>
          <p:cNvPr id="25" name="Rektangel 24"/>
          <p:cNvSpPr/>
          <p:nvPr/>
        </p:nvSpPr>
        <p:spPr>
          <a:xfrm>
            <a:off x="919647" y="5561781"/>
            <a:ext cx="5709745" cy="1193987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0" name="Bildobjekt 9"/>
          <p:cNvPicPr>
            <a:picLocks noChangeAspect="1"/>
          </p:cNvPicPr>
          <p:nvPr/>
        </p:nvPicPr>
        <p:blipFill rotWithShape="1">
          <a:blip r:embed="rId5" cstate="print"/>
          <a:srcRect r="-683" b="732"/>
          <a:stretch/>
        </p:blipFill>
        <p:spPr>
          <a:xfrm>
            <a:off x="930039" y="5573870"/>
            <a:ext cx="5709982" cy="1181898"/>
          </a:xfrm>
          <a:prstGeom prst="rect">
            <a:avLst/>
          </a:prstGeom>
        </p:spPr>
      </p:pic>
      <p:sp>
        <p:nvSpPr>
          <p:cNvPr id="26" name="Rektangulär 25"/>
          <p:cNvSpPr/>
          <p:nvPr/>
        </p:nvSpPr>
        <p:spPr>
          <a:xfrm>
            <a:off x="6934070" y="815412"/>
            <a:ext cx="2116412" cy="1109550"/>
          </a:xfrm>
          <a:prstGeom prst="wedgeRectCallout">
            <a:avLst>
              <a:gd name="adj1" fmla="val -64076"/>
              <a:gd name="adj2" fmla="val -33119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9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>
                <a:solidFill>
                  <a:srgbClr val="FE7302"/>
                </a:solidFill>
              </a:rPr>
              <a:t>På fliken </a:t>
            </a:r>
            <a:r>
              <a:rPr lang="sv-SE" sz="1200" b="1" dirty="0">
                <a:solidFill>
                  <a:srgbClr val="FE7302"/>
                </a:solidFill>
              </a:rPr>
              <a:t>Verksamhet</a:t>
            </a:r>
            <a:r>
              <a:rPr lang="sv-SE" sz="1200" dirty="0">
                <a:solidFill>
                  <a:srgbClr val="FE7302"/>
                </a:solidFill>
              </a:rPr>
              <a:t> visas resultatet av aktiva val (mått och koddelar) per verksamhet </a:t>
            </a:r>
          </a:p>
          <a:p>
            <a:pPr algn="ctr"/>
            <a:endParaRPr lang="sv-SE" sz="500" dirty="0">
              <a:solidFill>
                <a:srgbClr val="FE7302"/>
              </a:solidFill>
            </a:endParaRPr>
          </a:p>
          <a:p>
            <a:pPr algn="ctr"/>
            <a:r>
              <a:rPr lang="sv-SE" sz="1200" dirty="0">
                <a:solidFill>
                  <a:srgbClr val="FE7302"/>
                </a:solidFill>
              </a:rPr>
              <a:t>Här kan man även göra val av verksamhet för övriga flikar</a:t>
            </a:r>
          </a:p>
        </p:txBody>
      </p:sp>
      <p:sp>
        <p:nvSpPr>
          <p:cNvPr id="27" name="Rektangulär 26"/>
          <p:cNvSpPr/>
          <p:nvPr/>
        </p:nvSpPr>
        <p:spPr>
          <a:xfrm>
            <a:off x="6934071" y="3926601"/>
            <a:ext cx="2116411" cy="447973"/>
          </a:xfrm>
          <a:prstGeom prst="wedgeRectCallout">
            <a:avLst>
              <a:gd name="adj1" fmla="val -63825"/>
              <a:gd name="adj2" fmla="val -32629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9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>
                <a:solidFill>
                  <a:srgbClr val="FE7302"/>
                </a:solidFill>
              </a:rPr>
              <a:t>På fliken</a:t>
            </a:r>
            <a:r>
              <a:rPr lang="sv-SE" sz="1200" b="1" dirty="0">
                <a:solidFill>
                  <a:srgbClr val="FE7302"/>
                </a:solidFill>
              </a:rPr>
              <a:t> Aktivitet </a:t>
            </a:r>
            <a:r>
              <a:rPr lang="sv-SE" sz="1200" dirty="0">
                <a:solidFill>
                  <a:srgbClr val="FE7302"/>
                </a:solidFill>
              </a:rPr>
              <a:t>visas och väljs istället aktivitet</a:t>
            </a:r>
          </a:p>
        </p:txBody>
      </p:sp>
      <p:sp>
        <p:nvSpPr>
          <p:cNvPr id="29" name="Rektangulär 28"/>
          <p:cNvSpPr/>
          <p:nvPr/>
        </p:nvSpPr>
        <p:spPr>
          <a:xfrm>
            <a:off x="6934071" y="2524403"/>
            <a:ext cx="2116411" cy="447973"/>
          </a:xfrm>
          <a:prstGeom prst="wedgeRectCallout">
            <a:avLst>
              <a:gd name="adj1" fmla="val -63826"/>
              <a:gd name="adj2" fmla="val -30309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9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>
                <a:solidFill>
                  <a:srgbClr val="FE7302"/>
                </a:solidFill>
              </a:rPr>
              <a:t>På fliken </a:t>
            </a:r>
            <a:r>
              <a:rPr lang="sv-SE" sz="1200" b="1" dirty="0">
                <a:solidFill>
                  <a:srgbClr val="FE7302"/>
                </a:solidFill>
              </a:rPr>
              <a:t>Motpart</a:t>
            </a:r>
            <a:r>
              <a:rPr lang="sv-SE" sz="1200" dirty="0">
                <a:solidFill>
                  <a:srgbClr val="FE7302"/>
                </a:solidFill>
              </a:rPr>
              <a:t> visas och väljs istället motpart</a:t>
            </a:r>
          </a:p>
        </p:txBody>
      </p:sp>
      <p:sp>
        <p:nvSpPr>
          <p:cNvPr id="30" name="Rektangulär 29"/>
          <p:cNvSpPr/>
          <p:nvPr/>
        </p:nvSpPr>
        <p:spPr>
          <a:xfrm>
            <a:off x="6934071" y="5561781"/>
            <a:ext cx="2137961" cy="447973"/>
          </a:xfrm>
          <a:prstGeom prst="wedgeRectCallout">
            <a:avLst>
              <a:gd name="adj1" fmla="val -64963"/>
              <a:gd name="adj2" fmla="val -27990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9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>
                <a:solidFill>
                  <a:srgbClr val="FE7302"/>
                </a:solidFill>
              </a:rPr>
              <a:t>På fliken </a:t>
            </a:r>
            <a:r>
              <a:rPr lang="sv-SE" sz="1200" b="1" dirty="0">
                <a:solidFill>
                  <a:srgbClr val="FE7302"/>
                </a:solidFill>
              </a:rPr>
              <a:t>Anläggning</a:t>
            </a:r>
            <a:r>
              <a:rPr lang="sv-SE" sz="1200" dirty="0">
                <a:solidFill>
                  <a:srgbClr val="FE7302"/>
                </a:solidFill>
              </a:rPr>
              <a:t> visas och väljs istället anläggningar</a:t>
            </a:r>
          </a:p>
        </p:txBody>
      </p:sp>
      <p:pic>
        <p:nvPicPr>
          <p:cNvPr id="18" name="Bildobjekt 17"/>
          <p:cNvPicPr>
            <a:picLocks noChangeAspect="1"/>
          </p:cNvPicPr>
          <p:nvPr/>
        </p:nvPicPr>
        <p:blipFill rotWithShape="1">
          <a:blip r:embed="rId6" cstate="print"/>
          <a:srcRect t="53713" r="13662" b="24696"/>
          <a:stretch/>
        </p:blipFill>
        <p:spPr>
          <a:xfrm>
            <a:off x="10636330" y="557373"/>
            <a:ext cx="871704" cy="197427"/>
          </a:xfrm>
          <a:prstGeom prst="rect">
            <a:avLst/>
          </a:prstGeom>
        </p:spPr>
      </p:pic>
      <p:pic>
        <p:nvPicPr>
          <p:cNvPr id="2" name="Bildobjekt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36365" y="114300"/>
            <a:ext cx="1871634" cy="39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7928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/>
          <p:cNvSpPr txBox="1">
            <a:spLocks/>
          </p:cNvSpPr>
          <p:nvPr/>
        </p:nvSpPr>
        <p:spPr>
          <a:xfrm>
            <a:off x="477980" y="114300"/>
            <a:ext cx="8229600" cy="6234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2800" b="1" dirty="0">
                <a:solidFill>
                  <a:srgbClr val="FF9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Resultaträkning – transaktionsfliken</a:t>
            </a:r>
          </a:p>
        </p:txBody>
      </p:sp>
      <p:sp>
        <p:nvSpPr>
          <p:cNvPr id="14" name="Rektangel 13"/>
          <p:cNvSpPr/>
          <p:nvPr/>
        </p:nvSpPr>
        <p:spPr>
          <a:xfrm>
            <a:off x="2138855" y="1127141"/>
            <a:ext cx="7900418" cy="1990132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9" name="textruta 38"/>
          <p:cNvSpPr txBox="1"/>
          <p:nvPr/>
        </p:nvSpPr>
        <p:spPr>
          <a:xfrm>
            <a:off x="220670" y="1625707"/>
            <a:ext cx="1688475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1200" dirty="0">
                <a:solidFill>
                  <a:srgbClr val="4791A5"/>
                </a:solidFill>
              </a:rPr>
              <a:t>Avgränsa visningen med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datumintervall…</a:t>
            </a:r>
          </a:p>
          <a:p>
            <a:pPr algn="ctr"/>
            <a:endParaRPr lang="sv-SE" sz="1200" dirty="0">
              <a:solidFill>
                <a:srgbClr val="4791A5"/>
              </a:solidFill>
            </a:endParaRPr>
          </a:p>
          <a:p>
            <a:pPr algn="ctr"/>
            <a:endParaRPr lang="sv-SE" sz="1200" dirty="0">
              <a:solidFill>
                <a:srgbClr val="4791A5"/>
              </a:solidFill>
            </a:endParaRPr>
          </a:p>
          <a:p>
            <a:pPr algn="ctr"/>
            <a:r>
              <a:rPr lang="sv-SE" sz="1200" dirty="0">
                <a:solidFill>
                  <a:srgbClr val="4791A5"/>
                </a:solidFill>
              </a:rPr>
              <a:t>… eller Text 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(sökning i fältet Text) </a:t>
            </a:r>
          </a:p>
          <a:p>
            <a:pPr algn="ctr"/>
            <a:endParaRPr lang="sv-SE" sz="1200" dirty="0">
              <a:solidFill>
                <a:srgbClr val="4791A5"/>
              </a:solidFill>
            </a:endParaRPr>
          </a:p>
          <a:p>
            <a:pPr algn="ctr"/>
            <a:endParaRPr lang="sv-SE" sz="1200" dirty="0">
              <a:solidFill>
                <a:srgbClr val="4791A5"/>
              </a:solidFill>
            </a:endParaRPr>
          </a:p>
          <a:p>
            <a:pPr algn="ctr"/>
            <a:r>
              <a:rPr lang="sv-SE" sz="1200" dirty="0">
                <a:solidFill>
                  <a:srgbClr val="4791A5"/>
                </a:solidFill>
              </a:rPr>
              <a:t>… eller </a:t>
            </a:r>
            <a:r>
              <a:rPr lang="sv-SE" sz="1200" dirty="0" err="1">
                <a:solidFill>
                  <a:srgbClr val="4791A5"/>
                </a:solidFill>
              </a:rPr>
              <a:t>Vernr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(sökning i fältet 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Verifikationsnr)</a:t>
            </a:r>
          </a:p>
        </p:txBody>
      </p:sp>
      <p:sp>
        <p:nvSpPr>
          <p:cNvPr id="40" name="Rektangel med rundade hörn 39"/>
          <p:cNvSpPr/>
          <p:nvPr/>
        </p:nvSpPr>
        <p:spPr>
          <a:xfrm>
            <a:off x="127685" y="1142999"/>
            <a:ext cx="1841728" cy="2701637"/>
          </a:xfrm>
          <a:prstGeom prst="roundRect">
            <a:avLst/>
          </a:prstGeom>
          <a:noFill/>
          <a:ln w="28575">
            <a:solidFill>
              <a:srgbClr val="41414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1" name="Oval 244"/>
          <p:cNvSpPr/>
          <p:nvPr/>
        </p:nvSpPr>
        <p:spPr bwMode="auto">
          <a:xfrm>
            <a:off x="351089" y="966928"/>
            <a:ext cx="360040" cy="360040"/>
          </a:xfrm>
          <a:prstGeom prst="ellipse">
            <a:avLst/>
          </a:prstGeom>
          <a:solidFill>
            <a:srgbClr val="FF9800"/>
          </a:solidFill>
          <a:ln w="19050" cap="flat" cmpd="sng" algn="ctr">
            <a:solidFill>
              <a:srgbClr val="41414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latin typeface="Arial" charset="0"/>
              </a:rPr>
              <a:t>!</a:t>
            </a: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6016" y="1132608"/>
            <a:ext cx="7893257" cy="1989293"/>
          </a:xfrm>
          <a:prstGeom prst="rect">
            <a:avLst/>
          </a:prstGeom>
        </p:spPr>
      </p:pic>
      <p:pic>
        <p:nvPicPr>
          <p:cNvPr id="3" name="Bildobjekt 2"/>
          <p:cNvPicPr>
            <a:picLocks noChangeAspect="1"/>
          </p:cNvPicPr>
          <p:nvPr/>
        </p:nvPicPr>
        <p:blipFill rotWithShape="1">
          <a:blip r:embed="rId3" cstate="print"/>
          <a:srcRect l="33759" t="5555"/>
          <a:stretch/>
        </p:blipFill>
        <p:spPr>
          <a:xfrm>
            <a:off x="270293" y="1382819"/>
            <a:ext cx="1596303" cy="242888"/>
          </a:xfrm>
          <a:prstGeom prst="rect">
            <a:avLst/>
          </a:prstGeom>
        </p:spPr>
      </p:pic>
      <p:cxnSp>
        <p:nvCxnSpPr>
          <p:cNvPr id="42" name="Rak 41"/>
          <p:cNvCxnSpPr/>
          <p:nvPr/>
        </p:nvCxnSpPr>
        <p:spPr>
          <a:xfrm>
            <a:off x="1879047" y="1684539"/>
            <a:ext cx="587827" cy="0"/>
          </a:xfrm>
          <a:prstGeom prst="line">
            <a:avLst/>
          </a:prstGeom>
          <a:ln w="57150">
            <a:solidFill>
              <a:srgbClr val="FF98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Bildobjekt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7680" y="2062018"/>
            <a:ext cx="1314450" cy="304800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1799" y="2822790"/>
            <a:ext cx="1323975" cy="276225"/>
          </a:xfrm>
          <a:prstGeom prst="rect">
            <a:avLst/>
          </a:prstGeom>
        </p:spPr>
      </p:pic>
      <p:pic>
        <p:nvPicPr>
          <p:cNvPr id="22" name="Bildobjekt 2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19169" y="1462916"/>
            <a:ext cx="1053031" cy="244181"/>
          </a:xfrm>
          <a:prstGeom prst="rect">
            <a:avLst/>
          </a:prstGeom>
        </p:spPr>
      </p:pic>
      <p:sp>
        <p:nvSpPr>
          <p:cNvPr id="23" name="Rektangel 22"/>
          <p:cNvSpPr/>
          <p:nvPr/>
        </p:nvSpPr>
        <p:spPr>
          <a:xfrm>
            <a:off x="2138855" y="3325429"/>
            <a:ext cx="4992114" cy="3272798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52178" y="3344823"/>
            <a:ext cx="4978791" cy="3253404"/>
          </a:xfrm>
          <a:prstGeom prst="rect">
            <a:avLst/>
          </a:prstGeom>
        </p:spPr>
      </p:pic>
      <p:cxnSp>
        <p:nvCxnSpPr>
          <p:cNvPr id="25" name="Rak 24"/>
          <p:cNvCxnSpPr/>
          <p:nvPr/>
        </p:nvCxnSpPr>
        <p:spPr>
          <a:xfrm flipV="1">
            <a:off x="2686074" y="3626427"/>
            <a:ext cx="379244" cy="8140"/>
          </a:xfrm>
          <a:prstGeom prst="line">
            <a:avLst/>
          </a:prstGeom>
          <a:ln w="57150">
            <a:solidFill>
              <a:srgbClr val="FF98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ktangel med rundade hörn 26"/>
          <p:cNvSpPr/>
          <p:nvPr/>
        </p:nvSpPr>
        <p:spPr>
          <a:xfrm>
            <a:off x="109906" y="4924242"/>
            <a:ext cx="1841728" cy="1663595"/>
          </a:xfrm>
          <a:prstGeom prst="roundRect">
            <a:avLst/>
          </a:prstGeom>
          <a:noFill/>
          <a:ln w="28575">
            <a:solidFill>
              <a:srgbClr val="41414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8" name="Oval 244"/>
          <p:cNvSpPr/>
          <p:nvPr/>
        </p:nvSpPr>
        <p:spPr bwMode="auto">
          <a:xfrm>
            <a:off x="333310" y="4748171"/>
            <a:ext cx="360040" cy="360040"/>
          </a:xfrm>
          <a:prstGeom prst="ellipse">
            <a:avLst/>
          </a:prstGeom>
          <a:solidFill>
            <a:srgbClr val="FF9800"/>
          </a:solidFill>
          <a:ln w="19050" cap="flat" cmpd="sng" algn="ctr">
            <a:solidFill>
              <a:srgbClr val="41414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latin typeface="Arial" charset="0"/>
              </a:rPr>
              <a:t>!</a:t>
            </a:r>
          </a:p>
        </p:txBody>
      </p:sp>
      <p:sp>
        <p:nvSpPr>
          <p:cNvPr id="29" name="textruta 28"/>
          <p:cNvSpPr txBox="1"/>
          <p:nvPr/>
        </p:nvSpPr>
        <p:spPr>
          <a:xfrm>
            <a:off x="170056" y="5126430"/>
            <a:ext cx="172143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>
                <a:solidFill>
                  <a:srgbClr val="4791A5"/>
                </a:solidFill>
              </a:rPr>
              <a:t>Det finns möjlighet att</a:t>
            </a:r>
          </a:p>
          <a:p>
            <a:r>
              <a:rPr lang="sv-SE" sz="1200" dirty="0">
                <a:solidFill>
                  <a:srgbClr val="4791A5"/>
                </a:solidFill>
              </a:rPr>
              <a:t>Konfigurera visningen på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olika sätt: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rgbClr val="4791A5"/>
                </a:solidFill>
              </a:rPr>
              <a:t>Visa/dölj kolumner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rgbClr val="4791A5"/>
                </a:solidFill>
              </a:rPr>
              <a:t>Grupperingar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rgbClr val="4791A5"/>
                </a:solidFill>
              </a:rPr>
              <a:t>Sorteringar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rgbClr val="4791A5"/>
                </a:solidFill>
              </a:rPr>
              <a:t>etc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 rotWithShape="1">
          <a:blip r:embed="rId7" cstate="print"/>
          <a:srcRect b="31585"/>
          <a:stretch/>
        </p:blipFill>
        <p:spPr>
          <a:xfrm>
            <a:off x="7664865" y="3592225"/>
            <a:ext cx="3473858" cy="2226690"/>
          </a:xfrm>
          <a:prstGeom prst="rect">
            <a:avLst/>
          </a:prstGeom>
        </p:spPr>
      </p:pic>
      <p:cxnSp>
        <p:nvCxnSpPr>
          <p:cNvPr id="26" name="Rak 25"/>
          <p:cNvCxnSpPr/>
          <p:nvPr/>
        </p:nvCxnSpPr>
        <p:spPr>
          <a:xfrm>
            <a:off x="1870204" y="5213986"/>
            <a:ext cx="1195114" cy="10888"/>
          </a:xfrm>
          <a:prstGeom prst="line">
            <a:avLst/>
          </a:prstGeom>
          <a:ln w="57150">
            <a:solidFill>
              <a:srgbClr val="FF98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ak 34"/>
          <p:cNvCxnSpPr/>
          <p:nvPr/>
        </p:nvCxnSpPr>
        <p:spPr>
          <a:xfrm>
            <a:off x="8047844" y="2493817"/>
            <a:ext cx="5111" cy="1012842"/>
          </a:xfrm>
          <a:prstGeom prst="line">
            <a:avLst/>
          </a:prstGeom>
          <a:ln w="57150">
            <a:solidFill>
              <a:srgbClr val="FF98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ktangel med rundade hörn 45"/>
          <p:cNvSpPr/>
          <p:nvPr/>
        </p:nvSpPr>
        <p:spPr>
          <a:xfrm>
            <a:off x="7543628" y="3325429"/>
            <a:ext cx="3678553" cy="3272798"/>
          </a:xfrm>
          <a:prstGeom prst="roundRect">
            <a:avLst/>
          </a:prstGeom>
          <a:noFill/>
          <a:ln w="28575">
            <a:solidFill>
              <a:srgbClr val="41414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7" name="Oval 244"/>
          <p:cNvSpPr/>
          <p:nvPr/>
        </p:nvSpPr>
        <p:spPr bwMode="auto">
          <a:xfrm>
            <a:off x="10369984" y="3138498"/>
            <a:ext cx="360040" cy="360040"/>
          </a:xfrm>
          <a:prstGeom prst="ellipse">
            <a:avLst/>
          </a:prstGeom>
          <a:solidFill>
            <a:srgbClr val="FF9800"/>
          </a:solidFill>
          <a:ln w="19050" cap="flat" cmpd="sng" algn="ctr">
            <a:solidFill>
              <a:srgbClr val="41414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latin typeface="Arial" charset="0"/>
              </a:rPr>
              <a:t>!</a:t>
            </a:r>
          </a:p>
        </p:txBody>
      </p:sp>
      <p:sp>
        <p:nvSpPr>
          <p:cNvPr id="44" name="Rektangulär 43"/>
          <p:cNvSpPr/>
          <p:nvPr/>
        </p:nvSpPr>
        <p:spPr>
          <a:xfrm>
            <a:off x="8844740" y="1001820"/>
            <a:ext cx="3004359" cy="650295"/>
          </a:xfrm>
          <a:prstGeom prst="wedgeRectCallout">
            <a:avLst>
              <a:gd name="adj1" fmla="val -59309"/>
              <a:gd name="adj2" fmla="val -10706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9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>
                <a:solidFill>
                  <a:srgbClr val="FE7302"/>
                </a:solidFill>
              </a:rPr>
              <a:t>På </a:t>
            </a:r>
            <a:r>
              <a:rPr lang="sv-SE" sz="1200" b="1" dirty="0">
                <a:solidFill>
                  <a:srgbClr val="FE7302"/>
                </a:solidFill>
              </a:rPr>
              <a:t>Transaktionsfliken</a:t>
            </a:r>
            <a:r>
              <a:rPr lang="sv-SE" sz="1200" dirty="0">
                <a:solidFill>
                  <a:srgbClr val="FE7302"/>
                </a:solidFill>
              </a:rPr>
              <a:t> visas detaljinformation baserat på huvudboksposter (visar enbart ekonomiskt utfall och ej budget)</a:t>
            </a:r>
          </a:p>
        </p:txBody>
      </p:sp>
      <p:sp>
        <p:nvSpPr>
          <p:cNvPr id="48" name="textruta 47"/>
          <p:cNvSpPr txBox="1"/>
          <p:nvPr/>
        </p:nvSpPr>
        <p:spPr>
          <a:xfrm>
            <a:off x="7649615" y="5901286"/>
            <a:ext cx="3469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1200" dirty="0">
                <a:solidFill>
                  <a:srgbClr val="4791A5"/>
                </a:solidFill>
              </a:rPr>
              <a:t>Det finns möjlighet att filtrera kolumnerna i tabellen 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efter eget önskemål </a:t>
            </a:r>
          </a:p>
        </p:txBody>
      </p:sp>
      <p:pic>
        <p:nvPicPr>
          <p:cNvPr id="49" name="Bildobjekt 48"/>
          <p:cNvPicPr>
            <a:picLocks noChangeAspect="1"/>
          </p:cNvPicPr>
          <p:nvPr/>
        </p:nvPicPr>
        <p:blipFill rotWithShape="1">
          <a:blip r:embed="rId8" cstate="print"/>
          <a:srcRect t="53713" r="13662" b="24696"/>
          <a:stretch/>
        </p:blipFill>
        <p:spPr>
          <a:xfrm>
            <a:off x="10446278" y="585222"/>
            <a:ext cx="871704" cy="197427"/>
          </a:xfrm>
          <a:prstGeom prst="rect">
            <a:avLst/>
          </a:prstGeom>
        </p:spPr>
      </p:pic>
      <p:pic>
        <p:nvPicPr>
          <p:cNvPr id="9" name="Bildobjekt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10590" y="104914"/>
            <a:ext cx="2163950" cy="45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4348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/>
          <p:cNvSpPr txBox="1">
            <a:spLocks/>
          </p:cNvSpPr>
          <p:nvPr/>
        </p:nvSpPr>
        <p:spPr>
          <a:xfrm>
            <a:off x="477980" y="114300"/>
            <a:ext cx="8229600" cy="11340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2800" b="1" dirty="0">
                <a:solidFill>
                  <a:srgbClr val="FF9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Resultaträkning – kommentarer</a:t>
            </a:r>
          </a:p>
        </p:txBody>
      </p:sp>
      <p:pic>
        <p:nvPicPr>
          <p:cNvPr id="30" name="Bildobjekt 29"/>
          <p:cNvPicPr>
            <a:picLocks noChangeAspect="1"/>
          </p:cNvPicPr>
          <p:nvPr/>
        </p:nvPicPr>
        <p:blipFill rotWithShape="1">
          <a:blip r:embed="rId2" cstate="print"/>
          <a:srcRect t="53713" r="13662" b="24696"/>
          <a:stretch/>
        </p:blipFill>
        <p:spPr>
          <a:xfrm>
            <a:off x="10446888" y="636103"/>
            <a:ext cx="871704" cy="197427"/>
          </a:xfrm>
          <a:prstGeom prst="rect">
            <a:avLst/>
          </a:prstGeom>
        </p:spPr>
      </p:pic>
      <p:pic>
        <p:nvPicPr>
          <p:cNvPr id="2" name="Bildobjekt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6798" y="145332"/>
            <a:ext cx="2317951" cy="490771"/>
          </a:xfrm>
          <a:prstGeom prst="rect">
            <a:avLst/>
          </a:prstGeom>
        </p:spPr>
      </p:pic>
      <p:pic>
        <p:nvPicPr>
          <p:cNvPr id="3" name="Bildobjekt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6550" y="1312800"/>
            <a:ext cx="6427929" cy="5545200"/>
          </a:xfrm>
          <a:prstGeom prst="rect">
            <a:avLst/>
          </a:prstGeom>
        </p:spPr>
      </p:pic>
      <p:sp>
        <p:nvSpPr>
          <p:cNvPr id="10" name="Rektangulär 9"/>
          <p:cNvSpPr/>
          <p:nvPr/>
        </p:nvSpPr>
        <p:spPr>
          <a:xfrm>
            <a:off x="3447300" y="4341830"/>
            <a:ext cx="7498473" cy="1529581"/>
          </a:xfrm>
          <a:prstGeom prst="wedgeRectCallout">
            <a:avLst>
              <a:gd name="adj1" fmla="val -40448"/>
              <a:gd name="adj2" fmla="val -103383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9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>
                <a:solidFill>
                  <a:srgbClr val="FE7302"/>
                </a:solidFill>
              </a:rPr>
              <a:t>I </a:t>
            </a:r>
            <a:r>
              <a:rPr lang="sv-SE" sz="1200" b="1" dirty="0">
                <a:solidFill>
                  <a:srgbClr val="FE7302"/>
                </a:solidFill>
              </a:rPr>
              <a:t>Kommentarsfliken</a:t>
            </a:r>
            <a:r>
              <a:rPr lang="sv-SE" sz="1200" dirty="0">
                <a:solidFill>
                  <a:srgbClr val="FE7302"/>
                </a:solidFill>
              </a:rPr>
              <a:t> finns möjlighet att kommentera resultatet. Se inledande </a:t>
            </a:r>
            <a:r>
              <a:rPr lang="sv-SE" sz="1200" u="sng" dirty="0">
                <a:solidFill>
                  <a:srgbClr val="FE7302"/>
                </a:solidFill>
              </a:rPr>
              <a:t>instruktioner</a:t>
            </a:r>
          </a:p>
          <a:p>
            <a:pPr algn="ctr"/>
            <a:r>
              <a:rPr lang="sv-SE" sz="1200" dirty="0">
                <a:solidFill>
                  <a:srgbClr val="FE7302"/>
                </a:solidFill>
              </a:rPr>
              <a:t>Kommentaren lagras för valt år, vald period och orgenhet tillsammans med det datum kommentaren sparades samt av vilken användare framgår under </a:t>
            </a:r>
          </a:p>
          <a:p>
            <a:pPr algn="ctr"/>
            <a:endParaRPr lang="sv-SE" sz="1200" dirty="0">
              <a:solidFill>
                <a:srgbClr val="FE7302"/>
              </a:solidFill>
            </a:endParaRPr>
          </a:p>
          <a:p>
            <a:pPr algn="ctr"/>
            <a:r>
              <a:rPr lang="sv-SE" sz="1200" dirty="0">
                <a:solidFill>
                  <a:srgbClr val="FE7302"/>
                </a:solidFill>
              </a:rPr>
              <a:t>För </a:t>
            </a:r>
            <a:r>
              <a:rPr lang="sv-SE" sz="1200" u="sng" dirty="0">
                <a:solidFill>
                  <a:srgbClr val="FE7302"/>
                </a:solidFill>
              </a:rPr>
              <a:t>utskriftsversion</a:t>
            </a:r>
            <a:r>
              <a:rPr lang="sv-SE" sz="1200" dirty="0">
                <a:solidFill>
                  <a:srgbClr val="FE7302"/>
                </a:solidFill>
              </a:rPr>
              <a:t> klicka i nedre del av bild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3049" y="5058527"/>
            <a:ext cx="422359" cy="360925"/>
          </a:xfrm>
          <a:prstGeom prst="rect">
            <a:avLst/>
          </a:prstGeom>
        </p:spPr>
      </p:pic>
      <p:cxnSp>
        <p:nvCxnSpPr>
          <p:cNvPr id="7" name="Rak pil 6"/>
          <p:cNvCxnSpPr/>
          <p:nvPr/>
        </p:nvCxnSpPr>
        <p:spPr>
          <a:xfrm flipH="1" flipV="1">
            <a:off x="5911516" y="3795281"/>
            <a:ext cx="2414337" cy="13113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pil 10"/>
          <p:cNvCxnSpPr/>
          <p:nvPr/>
        </p:nvCxnSpPr>
        <p:spPr>
          <a:xfrm flipH="1">
            <a:off x="3384884" y="5622758"/>
            <a:ext cx="3056021" cy="4973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llips 11"/>
          <p:cNvSpPr/>
          <p:nvPr/>
        </p:nvSpPr>
        <p:spPr>
          <a:xfrm>
            <a:off x="477980" y="2358189"/>
            <a:ext cx="5208946" cy="834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18" name="Rak pil 17"/>
          <p:cNvCxnSpPr/>
          <p:nvPr/>
        </p:nvCxnSpPr>
        <p:spPr>
          <a:xfrm flipH="1" flipV="1">
            <a:off x="5622758" y="2772422"/>
            <a:ext cx="4002505" cy="18274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42108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/>
          <p:cNvSpPr txBox="1">
            <a:spLocks/>
          </p:cNvSpPr>
          <p:nvPr/>
        </p:nvSpPr>
        <p:spPr>
          <a:xfrm>
            <a:off x="477980" y="114300"/>
            <a:ext cx="8229600" cy="6234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2800" b="1" dirty="0">
                <a:solidFill>
                  <a:srgbClr val="FF9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Projektöversikt (summerad)</a:t>
            </a:r>
          </a:p>
        </p:txBody>
      </p:sp>
      <p:sp>
        <p:nvSpPr>
          <p:cNvPr id="13" name="Rektangel 12"/>
          <p:cNvSpPr/>
          <p:nvPr/>
        </p:nvSpPr>
        <p:spPr>
          <a:xfrm>
            <a:off x="2124351" y="1004075"/>
            <a:ext cx="8767425" cy="5356331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textruta 23"/>
          <p:cNvSpPr txBox="1"/>
          <p:nvPr/>
        </p:nvSpPr>
        <p:spPr>
          <a:xfrm>
            <a:off x="104690" y="2880375"/>
            <a:ext cx="192360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1200" dirty="0">
                <a:solidFill>
                  <a:srgbClr val="4791A5"/>
                </a:solidFill>
              </a:rPr>
              <a:t>Flerval möjliga </a:t>
            </a:r>
          </a:p>
          <a:p>
            <a:pPr algn="ctr"/>
            <a:r>
              <a:rPr lang="sv-SE" sz="1200" dirty="0">
                <a:solidFill>
                  <a:srgbClr val="4791A5"/>
                </a:solidFill>
              </a:rPr>
              <a:t>(bocka i aktuella aktiviteter)</a:t>
            </a:r>
          </a:p>
          <a:p>
            <a:pPr algn="ctr"/>
            <a:endParaRPr lang="sv-SE" sz="1200" dirty="0">
              <a:solidFill>
                <a:srgbClr val="4791A5"/>
              </a:solidFill>
            </a:endParaRPr>
          </a:p>
          <a:p>
            <a:pPr algn="ctr"/>
            <a:r>
              <a:rPr lang="sv-SE" sz="1200" dirty="0">
                <a:solidFill>
                  <a:srgbClr val="4791A5"/>
                </a:solidFill>
              </a:rPr>
              <a:t>Listan på valbara 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aktiviteter är baserad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på valt år, orgenhet 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samt verksamhet</a:t>
            </a:r>
          </a:p>
        </p:txBody>
      </p:sp>
      <p:sp>
        <p:nvSpPr>
          <p:cNvPr id="26" name="Rektangel med rundade hörn 25"/>
          <p:cNvSpPr/>
          <p:nvPr/>
        </p:nvSpPr>
        <p:spPr>
          <a:xfrm>
            <a:off x="178845" y="2524075"/>
            <a:ext cx="1841728" cy="2196785"/>
          </a:xfrm>
          <a:prstGeom prst="roundRect">
            <a:avLst/>
          </a:prstGeom>
          <a:noFill/>
          <a:ln w="28575">
            <a:solidFill>
              <a:srgbClr val="41414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7" name="Oval 244"/>
          <p:cNvSpPr/>
          <p:nvPr/>
        </p:nvSpPr>
        <p:spPr bwMode="auto">
          <a:xfrm>
            <a:off x="477980" y="2342185"/>
            <a:ext cx="360040" cy="360040"/>
          </a:xfrm>
          <a:prstGeom prst="ellipse">
            <a:avLst/>
          </a:prstGeom>
          <a:solidFill>
            <a:srgbClr val="FF9800"/>
          </a:solidFill>
          <a:ln w="19050" cap="flat" cmpd="sng" algn="ctr">
            <a:solidFill>
              <a:srgbClr val="41414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latin typeface="Arial" charset="0"/>
              </a:rPr>
              <a:t>!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0738" y="211162"/>
            <a:ext cx="2364072" cy="485399"/>
          </a:xfrm>
          <a:prstGeom prst="rect">
            <a:avLst/>
          </a:prstGeom>
        </p:spPr>
      </p:pic>
      <p:sp>
        <p:nvSpPr>
          <p:cNvPr id="12" name="Ellips 11"/>
          <p:cNvSpPr/>
          <p:nvPr/>
        </p:nvSpPr>
        <p:spPr>
          <a:xfrm>
            <a:off x="9441159" y="452464"/>
            <a:ext cx="1352062" cy="310309"/>
          </a:xfrm>
          <a:prstGeom prst="ellipse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4" name="Bildobjekt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6629" y="827758"/>
            <a:ext cx="8943068" cy="5589417"/>
          </a:xfrm>
          <a:prstGeom prst="rect">
            <a:avLst/>
          </a:prstGeom>
        </p:spPr>
      </p:pic>
      <p:pic>
        <p:nvPicPr>
          <p:cNvPr id="21" name="Bildobjekt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6736" y="3920577"/>
            <a:ext cx="3863430" cy="1535872"/>
          </a:xfrm>
          <a:prstGeom prst="rect">
            <a:avLst/>
          </a:prstGeom>
        </p:spPr>
      </p:pic>
      <p:pic>
        <p:nvPicPr>
          <p:cNvPr id="22" name="Bildobjekt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1866654" y="3294971"/>
            <a:ext cx="1204791" cy="48838"/>
          </a:xfrm>
          <a:prstGeom prst="rect">
            <a:avLst/>
          </a:prstGeom>
        </p:spPr>
      </p:pic>
      <p:pic>
        <p:nvPicPr>
          <p:cNvPr id="23" name="Bildobjekt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77139" y="3510513"/>
            <a:ext cx="2280102" cy="963251"/>
          </a:xfrm>
          <a:prstGeom prst="rect">
            <a:avLst/>
          </a:prstGeom>
        </p:spPr>
      </p:pic>
      <p:sp>
        <p:nvSpPr>
          <p:cNvPr id="2" name="Rektangel 1"/>
          <p:cNvSpPr/>
          <p:nvPr/>
        </p:nvSpPr>
        <p:spPr>
          <a:xfrm>
            <a:off x="9382539" y="1208598"/>
            <a:ext cx="508884" cy="103367"/>
          </a:xfrm>
          <a:prstGeom prst="rect">
            <a:avLst/>
          </a:prstGeom>
          <a:solidFill>
            <a:srgbClr val="FE8826"/>
          </a:solidFill>
          <a:ln>
            <a:solidFill>
              <a:srgbClr val="FE88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137434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/>
          <p:cNvSpPr txBox="1">
            <a:spLocks/>
          </p:cNvSpPr>
          <p:nvPr/>
        </p:nvSpPr>
        <p:spPr>
          <a:xfrm>
            <a:off x="477980" y="114300"/>
            <a:ext cx="8229600" cy="6234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2800" b="1" dirty="0">
                <a:solidFill>
                  <a:srgbClr val="FF9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Projektöversikt - per projekt, ämne, aktivitet</a:t>
            </a:r>
          </a:p>
        </p:txBody>
      </p:sp>
      <p:sp>
        <p:nvSpPr>
          <p:cNvPr id="13" name="Rektangel 12"/>
          <p:cNvSpPr/>
          <p:nvPr/>
        </p:nvSpPr>
        <p:spPr>
          <a:xfrm>
            <a:off x="2138855" y="1127141"/>
            <a:ext cx="7900418" cy="4826303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9247" y="1116750"/>
            <a:ext cx="7885322" cy="3638130"/>
          </a:xfrm>
          <a:prstGeom prst="rect">
            <a:avLst/>
          </a:prstGeom>
        </p:spPr>
      </p:pic>
      <p:sp>
        <p:nvSpPr>
          <p:cNvPr id="21" name="textruta 20"/>
          <p:cNvSpPr txBox="1"/>
          <p:nvPr/>
        </p:nvSpPr>
        <p:spPr>
          <a:xfrm>
            <a:off x="157150" y="2467888"/>
            <a:ext cx="178933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1200" dirty="0">
                <a:solidFill>
                  <a:srgbClr val="4791A5"/>
                </a:solidFill>
              </a:rPr>
              <a:t>Samma aktiviteter valda 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som på förra bilden, men 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här är vänsterkolumnen 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dold för att ge en bättre 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överblick</a:t>
            </a:r>
          </a:p>
        </p:txBody>
      </p:sp>
      <p:cxnSp>
        <p:nvCxnSpPr>
          <p:cNvPr id="24" name="Rak 23"/>
          <p:cNvCxnSpPr/>
          <p:nvPr/>
        </p:nvCxnSpPr>
        <p:spPr>
          <a:xfrm>
            <a:off x="1729041" y="1692799"/>
            <a:ext cx="587827" cy="0"/>
          </a:xfrm>
          <a:prstGeom prst="line">
            <a:avLst/>
          </a:prstGeom>
          <a:ln w="57150">
            <a:solidFill>
              <a:srgbClr val="FF98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Bildobjekt 24"/>
          <p:cNvPicPr>
            <a:picLocks noChangeAspect="1"/>
          </p:cNvPicPr>
          <p:nvPr/>
        </p:nvPicPr>
        <p:blipFill rotWithShape="1">
          <a:blip r:embed="rId3" cstate="print"/>
          <a:srcRect r="12624" b="2271"/>
          <a:stretch/>
        </p:blipFill>
        <p:spPr>
          <a:xfrm>
            <a:off x="491519" y="1736181"/>
            <a:ext cx="1081934" cy="260639"/>
          </a:xfrm>
          <a:prstGeom prst="rect">
            <a:avLst/>
          </a:prstGeom>
        </p:spPr>
      </p:pic>
      <p:sp>
        <p:nvSpPr>
          <p:cNvPr id="19" name="Rektangel med rundade hörn 18"/>
          <p:cNvSpPr/>
          <p:nvPr/>
        </p:nvSpPr>
        <p:spPr>
          <a:xfrm>
            <a:off x="124755" y="1460815"/>
            <a:ext cx="1841728" cy="2135239"/>
          </a:xfrm>
          <a:prstGeom prst="roundRect">
            <a:avLst/>
          </a:prstGeom>
          <a:noFill/>
          <a:ln w="28575">
            <a:solidFill>
              <a:srgbClr val="41414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Oval 244"/>
          <p:cNvSpPr/>
          <p:nvPr/>
        </p:nvSpPr>
        <p:spPr bwMode="auto">
          <a:xfrm>
            <a:off x="348159" y="1289310"/>
            <a:ext cx="360040" cy="360040"/>
          </a:xfrm>
          <a:prstGeom prst="ellipse">
            <a:avLst/>
          </a:prstGeom>
          <a:solidFill>
            <a:srgbClr val="FF9800"/>
          </a:solidFill>
          <a:ln w="19050" cap="flat" cmpd="sng" algn="ctr">
            <a:solidFill>
              <a:srgbClr val="41414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latin typeface="Arial" charset="0"/>
              </a:rPr>
              <a:t>!</a:t>
            </a:r>
          </a:p>
        </p:txBody>
      </p:sp>
      <p:sp>
        <p:nvSpPr>
          <p:cNvPr id="6" name="Rektangel 5"/>
          <p:cNvSpPr/>
          <p:nvPr/>
        </p:nvSpPr>
        <p:spPr>
          <a:xfrm>
            <a:off x="3813464" y="2484763"/>
            <a:ext cx="3013363" cy="1806682"/>
          </a:xfrm>
          <a:prstGeom prst="rect">
            <a:avLst/>
          </a:prstGeom>
          <a:noFill/>
          <a:ln>
            <a:solidFill>
              <a:srgbClr val="4791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Rektangel 25"/>
          <p:cNvSpPr/>
          <p:nvPr/>
        </p:nvSpPr>
        <p:spPr>
          <a:xfrm>
            <a:off x="6882452" y="2484763"/>
            <a:ext cx="3013363" cy="1806682"/>
          </a:xfrm>
          <a:prstGeom prst="rect">
            <a:avLst/>
          </a:prstGeom>
          <a:noFill/>
          <a:ln>
            <a:solidFill>
              <a:srgbClr val="4791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7" name="textruta 26"/>
          <p:cNvSpPr txBox="1"/>
          <p:nvPr/>
        </p:nvSpPr>
        <p:spPr>
          <a:xfrm>
            <a:off x="5371727" y="4137556"/>
            <a:ext cx="1392754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sv-SE" sz="1400" dirty="0">
                <a:solidFill>
                  <a:srgbClr val="4791A5"/>
                </a:solidFill>
              </a:rPr>
              <a:t>Aktivitet 121122</a:t>
            </a:r>
          </a:p>
        </p:txBody>
      </p:sp>
      <p:sp>
        <p:nvSpPr>
          <p:cNvPr id="28" name="textruta 27"/>
          <p:cNvSpPr txBox="1"/>
          <p:nvPr/>
        </p:nvSpPr>
        <p:spPr>
          <a:xfrm>
            <a:off x="8447433" y="4137555"/>
            <a:ext cx="1392754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sv-SE" sz="1400" dirty="0">
                <a:solidFill>
                  <a:srgbClr val="4791A5"/>
                </a:solidFill>
              </a:rPr>
              <a:t>Aktivitet 121123</a:t>
            </a:r>
          </a:p>
        </p:txBody>
      </p:sp>
      <p:pic>
        <p:nvPicPr>
          <p:cNvPr id="29" name="Bildobjekt 28"/>
          <p:cNvPicPr>
            <a:picLocks noChangeAspect="1"/>
          </p:cNvPicPr>
          <p:nvPr/>
        </p:nvPicPr>
        <p:blipFill rotWithShape="1">
          <a:blip r:embed="rId4" cstate="print"/>
          <a:srcRect l="4527" t="-6899"/>
          <a:stretch/>
        </p:blipFill>
        <p:spPr>
          <a:xfrm>
            <a:off x="187035" y="2046094"/>
            <a:ext cx="1709627" cy="397106"/>
          </a:xfrm>
          <a:prstGeom prst="rect">
            <a:avLst/>
          </a:prstGeom>
        </p:spPr>
      </p:pic>
      <p:sp>
        <p:nvSpPr>
          <p:cNvPr id="30" name="Rektangulär 29"/>
          <p:cNvSpPr/>
          <p:nvPr/>
        </p:nvSpPr>
        <p:spPr>
          <a:xfrm>
            <a:off x="9010213" y="5564116"/>
            <a:ext cx="2960120" cy="778656"/>
          </a:xfrm>
          <a:prstGeom prst="wedgeRectCallout">
            <a:avLst>
              <a:gd name="adj1" fmla="val -40378"/>
              <a:gd name="adj2" fmla="val -99110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9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>
                <a:solidFill>
                  <a:srgbClr val="FE7302"/>
                </a:solidFill>
              </a:rPr>
              <a:t>I denna flik visas samma sak som på föregående flik, men uppdelad per vald/valda aktiviteter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30753" y="6272925"/>
            <a:ext cx="718644" cy="269492"/>
          </a:xfrm>
          <a:prstGeom prst="rect">
            <a:avLst/>
          </a:prstGeom>
        </p:spPr>
      </p:pic>
      <p:sp>
        <p:nvSpPr>
          <p:cNvPr id="31" name="textruta 30"/>
          <p:cNvSpPr txBox="1"/>
          <p:nvPr/>
        </p:nvSpPr>
        <p:spPr>
          <a:xfrm>
            <a:off x="3655029" y="6253783"/>
            <a:ext cx="49698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1200" dirty="0">
                <a:solidFill>
                  <a:srgbClr val="4791A5"/>
                </a:solidFill>
              </a:rPr>
              <a:t>Transaktionsfliken visar detaljposter från utfallsdata baserade på gjorda urval</a:t>
            </a:r>
          </a:p>
        </p:txBody>
      </p:sp>
      <p:pic>
        <p:nvPicPr>
          <p:cNvPr id="22" name="Bildobjekt 21"/>
          <p:cNvPicPr>
            <a:picLocks noChangeAspect="1"/>
          </p:cNvPicPr>
          <p:nvPr/>
        </p:nvPicPr>
        <p:blipFill rotWithShape="1">
          <a:blip r:embed="rId6" cstate="print"/>
          <a:srcRect t="81923" r="6431" b="-105"/>
          <a:stretch/>
        </p:blipFill>
        <p:spPr>
          <a:xfrm>
            <a:off x="10060091" y="969593"/>
            <a:ext cx="944711" cy="166254"/>
          </a:xfrm>
          <a:prstGeom prst="rect">
            <a:avLst/>
          </a:prstGeom>
        </p:spPr>
      </p:pic>
      <p:pic>
        <p:nvPicPr>
          <p:cNvPr id="3" name="Bildobjekt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98558" y="102520"/>
            <a:ext cx="2771775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6288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6233" y="446726"/>
            <a:ext cx="10730948" cy="1595272"/>
          </a:xfrm>
        </p:spPr>
        <p:txBody>
          <a:bodyPr>
            <a:normAutofit/>
          </a:bodyPr>
          <a:lstStyle/>
          <a:p>
            <a:r>
              <a:rPr lang="sv-SE" sz="2800" b="1" dirty="0">
                <a:solidFill>
                  <a:srgbClr val="FF9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Spara ekonomirapport (mallar)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726233" y="1746012"/>
            <a:ext cx="10515600" cy="4809339"/>
          </a:xfrm>
        </p:spPr>
        <p:txBody>
          <a:bodyPr>
            <a:normAutofit/>
          </a:bodyPr>
          <a:lstStyle/>
          <a:p>
            <a:r>
              <a:rPr lang="sv-SE" sz="2000" dirty="0">
                <a:solidFill>
                  <a:srgbClr val="4791A5"/>
                </a:solidFill>
              </a:rPr>
              <a:t>Rapporter som valts med olika kombinationer av </a:t>
            </a:r>
            <a:r>
              <a:rPr lang="sv-SE" sz="2000" dirty="0" err="1">
                <a:solidFill>
                  <a:srgbClr val="4791A5"/>
                </a:solidFill>
              </a:rPr>
              <a:t>org</a:t>
            </a:r>
            <a:r>
              <a:rPr lang="sv-SE" sz="2000" dirty="0">
                <a:solidFill>
                  <a:srgbClr val="4791A5"/>
                </a:solidFill>
              </a:rPr>
              <a:t> enhet, verksamhet  </a:t>
            </a:r>
            <a:r>
              <a:rPr lang="sv-SE" sz="2000" dirty="0" err="1">
                <a:solidFill>
                  <a:srgbClr val="4791A5"/>
                </a:solidFill>
              </a:rPr>
              <a:t>etc</a:t>
            </a:r>
            <a:r>
              <a:rPr lang="sv-SE" sz="2000" dirty="0">
                <a:solidFill>
                  <a:srgbClr val="4791A5"/>
                </a:solidFill>
              </a:rPr>
              <a:t>  </a:t>
            </a:r>
          </a:p>
          <a:p>
            <a:pPr marL="0" indent="0">
              <a:buNone/>
            </a:pPr>
            <a:r>
              <a:rPr lang="sv-SE" sz="2000" dirty="0">
                <a:solidFill>
                  <a:srgbClr val="4791A5"/>
                </a:solidFill>
              </a:rPr>
              <a:t>    som är vanligt förekommande för uppföljning kan sparas med unikt namn under </a:t>
            </a:r>
            <a:r>
              <a:rPr lang="sv-SE" sz="2000" b="1" dirty="0">
                <a:solidFill>
                  <a:srgbClr val="4791A5"/>
                </a:solidFill>
              </a:rPr>
              <a:t>”Förval”</a:t>
            </a:r>
          </a:p>
          <a:p>
            <a:pPr marL="0" indent="0">
              <a:buNone/>
            </a:pPr>
            <a:r>
              <a:rPr lang="sv-SE" sz="2000" b="1" dirty="0">
                <a:solidFill>
                  <a:srgbClr val="4791A5"/>
                </a:solidFill>
              </a:rPr>
              <a:t>    När man öppnar Hypergene kan man välja byggd rapportmodell under ”Förval”</a:t>
            </a: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952" y="3117762"/>
            <a:ext cx="8041667" cy="1285795"/>
          </a:xfrm>
          <a:prstGeom prst="rect">
            <a:avLst/>
          </a:prstGeom>
        </p:spPr>
      </p:pic>
      <p:sp>
        <p:nvSpPr>
          <p:cNvPr id="6" name="Ellips 5"/>
          <p:cNvSpPr/>
          <p:nvPr/>
        </p:nvSpPr>
        <p:spPr>
          <a:xfrm>
            <a:off x="7424419" y="3425834"/>
            <a:ext cx="1463040" cy="45848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7297" y="2812688"/>
            <a:ext cx="2339057" cy="3082562"/>
          </a:xfrm>
          <a:prstGeom prst="rect">
            <a:avLst/>
          </a:prstGeom>
        </p:spPr>
      </p:pic>
      <p:cxnSp>
        <p:nvCxnSpPr>
          <p:cNvPr id="8" name="Rak koppling 7"/>
          <p:cNvCxnSpPr/>
          <p:nvPr/>
        </p:nvCxnSpPr>
        <p:spPr>
          <a:xfrm>
            <a:off x="8887459" y="3710367"/>
            <a:ext cx="356159" cy="0"/>
          </a:xfrm>
          <a:prstGeom prst="line">
            <a:avLst/>
          </a:prstGeom>
          <a:ln w="28575">
            <a:solidFill>
              <a:srgbClr val="FE882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Bildobjekt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83530" y="77643"/>
            <a:ext cx="2209800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0217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2551" y="927495"/>
            <a:ext cx="10730948" cy="987304"/>
          </a:xfrm>
        </p:spPr>
        <p:txBody>
          <a:bodyPr>
            <a:normAutofit/>
          </a:bodyPr>
          <a:lstStyle/>
          <a:p>
            <a:r>
              <a:rPr lang="sv-SE" sz="2800" b="1" dirty="0">
                <a:solidFill>
                  <a:srgbClr val="FF9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Sparade ekonomirapporter (mallar)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74700" y="1881809"/>
            <a:ext cx="10515600" cy="5390984"/>
          </a:xfrm>
        </p:spPr>
        <p:txBody>
          <a:bodyPr>
            <a:normAutofit/>
          </a:bodyPr>
          <a:lstStyle/>
          <a:p>
            <a:r>
              <a:rPr lang="sv-SE" sz="2000" dirty="0">
                <a:solidFill>
                  <a:srgbClr val="4791A5"/>
                </a:solidFill>
              </a:rPr>
              <a:t>Originalrapporter samt egna, sparade rapporter under ”lägg till förval” kan väljas som  bokmärke till höger i menyrad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r>
              <a:rPr lang="sv-SE" sz="2000" dirty="0">
                <a:solidFill>
                  <a:srgbClr val="4791A5"/>
                </a:solidFill>
              </a:rPr>
              <a:t>Klicka på aktuellt bokmärke för val av rapport</a:t>
            </a:r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882" y="2689657"/>
            <a:ext cx="10567842" cy="2569745"/>
          </a:xfrm>
          <a:prstGeom prst="rect">
            <a:avLst/>
          </a:prstGeom>
        </p:spPr>
      </p:pic>
      <p:pic>
        <p:nvPicPr>
          <p:cNvPr id="8" name="Bildobjekt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0599" y="1894469"/>
            <a:ext cx="342900" cy="304800"/>
          </a:xfrm>
          <a:prstGeom prst="rect">
            <a:avLst/>
          </a:prstGeom>
        </p:spPr>
      </p:pic>
      <p:cxnSp>
        <p:nvCxnSpPr>
          <p:cNvPr id="10" name="Rak pil 9"/>
          <p:cNvCxnSpPr>
            <a:endCxn id="15" idx="0"/>
          </p:cNvCxnSpPr>
          <p:nvPr/>
        </p:nvCxnSpPr>
        <p:spPr>
          <a:xfrm>
            <a:off x="10920788" y="2246507"/>
            <a:ext cx="110147" cy="42722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Rektangel 11"/>
          <p:cNvSpPr/>
          <p:nvPr/>
        </p:nvSpPr>
        <p:spPr>
          <a:xfrm>
            <a:off x="9525662" y="2962896"/>
            <a:ext cx="691763" cy="119270"/>
          </a:xfrm>
          <a:prstGeom prst="rect">
            <a:avLst/>
          </a:prstGeom>
          <a:solidFill>
            <a:srgbClr val="FE8826"/>
          </a:solidFill>
          <a:ln>
            <a:solidFill>
              <a:srgbClr val="FE88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Ellips 14"/>
          <p:cNvSpPr/>
          <p:nvPr/>
        </p:nvSpPr>
        <p:spPr>
          <a:xfrm>
            <a:off x="10671522" y="2673732"/>
            <a:ext cx="718826" cy="23318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Ellips 15"/>
          <p:cNvSpPr/>
          <p:nvPr/>
        </p:nvSpPr>
        <p:spPr>
          <a:xfrm>
            <a:off x="674701" y="5095631"/>
            <a:ext cx="748584" cy="17969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18" name="Rak pil 17"/>
          <p:cNvCxnSpPr/>
          <p:nvPr/>
        </p:nvCxnSpPr>
        <p:spPr>
          <a:xfrm flipH="1" flipV="1">
            <a:off x="1217017" y="5259402"/>
            <a:ext cx="516834" cy="5089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Bildobjekt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15888" y="117416"/>
            <a:ext cx="2209800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3797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94866" y="799330"/>
            <a:ext cx="10006071" cy="737212"/>
          </a:xfrm>
        </p:spPr>
        <p:txBody>
          <a:bodyPr>
            <a:normAutofit/>
          </a:bodyPr>
          <a:lstStyle/>
          <a:p>
            <a:r>
              <a:rPr lang="sv-SE" sz="2800" b="1" dirty="0">
                <a:solidFill>
                  <a:srgbClr val="FF9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Kombination av flera avdelningar alt. institutioner</a:t>
            </a:r>
            <a:endParaRPr lang="sv-SE" sz="4000" b="1" dirty="0">
              <a:solidFill>
                <a:srgbClr val="FF98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94866" y="1074151"/>
            <a:ext cx="10515600" cy="5390984"/>
          </a:xfrm>
        </p:spPr>
        <p:txBody>
          <a:bodyPr>
            <a:normAutofit/>
          </a:bodyPr>
          <a:lstStyle/>
          <a:p>
            <a:endParaRPr lang="sv-SE" b="1" dirty="0"/>
          </a:p>
          <a:p>
            <a:pPr marL="0" indent="0">
              <a:buNone/>
            </a:pPr>
            <a:r>
              <a:rPr lang="sv-SE" sz="2000" dirty="0">
                <a:solidFill>
                  <a:srgbClr val="4791A5"/>
                </a:solidFill>
              </a:rPr>
              <a:t>Möjlighet till </a:t>
            </a:r>
            <a:r>
              <a:rPr lang="sv-SE" sz="2000" dirty="0" err="1">
                <a:solidFill>
                  <a:srgbClr val="4791A5"/>
                </a:solidFill>
              </a:rPr>
              <a:t>flerval</a:t>
            </a:r>
            <a:r>
              <a:rPr lang="sv-SE" sz="2000" dirty="0">
                <a:solidFill>
                  <a:srgbClr val="4791A5"/>
                </a:solidFill>
              </a:rPr>
              <a:t> av olika </a:t>
            </a:r>
            <a:r>
              <a:rPr lang="sv-SE" sz="2000" dirty="0" err="1">
                <a:solidFill>
                  <a:srgbClr val="4791A5"/>
                </a:solidFill>
              </a:rPr>
              <a:t>org</a:t>
            </a:r>
            <a:r>
              <a:rPr lang="sv-SE" sz="2000" dirty="0">
                <a:solidFill>
                  <a:srgbClr val="4791A5"/>
                </a:solidFill>
              </a:rPr>
              <a:t> samt olika år och period kan väljas</a:t>
            </a:r>
          </a:p>
          <a:p>
            <a:pPr marL="0" indent="0">
              <a:buNone/>
            </a:pPr>
            <a:r>
              <a:rPr lang="sv-SE" sz="2000" b="1" dirty="0">
                <a:solidFill>
                  <a:srgbClr val="4791A5"/>
                </a:solidFill>
              </a:rPr>
              <a:t>OBS! Vid val av </a:t>
            </a:r>
            <a:r>
              <a:rPr lang="sv-SE" sz="2000" b="1" dirty="0" err="1">
                <a:solidFill>
                  <a:srgbClr val="4791A5"/>
                </a:solidFill>
              </a:rPr>
              <a:t>org</a:t>
            </a:r>
            <a:r>
              <a:rPr lang="sv-SE" sz="2000" b="1" dirty="0">
                <a:solidFill>
                  <a:srgbClr val="4791A5"/>
                </a:solidFill>
              </a:rPr>
              <a:t> kom ihåg att klicka ur det </a:t>
            </a:r>
            <a:r>
              <a:rPr lang="sv-SE" sz="2000" b="1" dirty="0" err="1">
                <a:solidFill>
                  <a:srgbClr val="4791A5"/>
                </a:solidFill>
              </a:rPr>
              <a:t>org</a:t>
            </a:r>
            <a:r>
              <a:rPr lang="sv-SE" sz="2000" b="1" dirty="0">
                <a:solidFill>
                  <a:srgbClr val="4791A5"/>
                </a:solidFill>
              </a:rPr>
              <a:t> som är startvärde</a:t>
            </a:r>
          </a:p>
          <a:p>
            <a:pPr marL="0" indent="0">
              <a:buNone/>
            </a:pPr>
            <a:r>
              <a:rPr lang="sv-SE" dirty="0">
                <a:solidFill>
                  <a:srgbClr val="FF0000"/>
                </a:solidFill>
              </a:rPr>
              <a:t>     </a:t>
            </a:r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317" y="2806809"/>
            <a:ext cx="8788925" cy="3513251"/>
          </a:xfrm>
          <a:prstGeom prst="rect">
            <a:avLst/>
          </a:prstGeom>
        </p:spPr>
      </p:pic>
      <p:sp>
        <p:nvSpPr>
          <p:cNvPr id="6" name="Rektangel 5"/>
          <p:cNvSpPr/>
          <p:nvPr/>
        </p:nvSpPr>
        <p:spPr>
          <a:xfrm>
            <a:off x="8062623" y="2743199"/>
            <a:ext cx="508883" cy="127221"/>
          </a:xfrm>
          <a:prstGeom prst="rect">
            <a:avLst/>
          </a:prstGeom>
          <a:solidFill>
            <a:schemeClr val="accent2"/>
          </a:solidFill>
          <a:ln>
            <a:solidFill>
              <a:srgbClr val="FE88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Ellips 6"/>
          <p:cNvSpPr/>
          <p:nvPr/>
        </p:nvSpPr>
        <p:spPr>
          <a:xfrm>
            <a:off x="1264117" y="3873083"/>
            <a:ext cx="2814762" cy="469127"/>
          </a:xfrm>
          <a:prstGeom prst="ellipse">
            <a:avLst/>
          </a:prstGeom>
          <a:noFill/>
          <a:ln>
            <a:solidFill>
              <a:srgbClr val="EE56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0242" y="256405"/>
            <a:ext cx="2209800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756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innehåll 2"/>
          <p:cNvSpPr txBox="1">
            <a:spLocks/>
          </p:cNvSpPr>
          <p:nvPr/>
        </p:nvSpPr>
        <p:spPr>
          <a:xfrm>
            <a:off x="1182848" y="1107347"/>
            <a:ext cx="5927755" cy="5257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 defTabSz="457200" fontAlgn="base">
              <a:spcBef>
                <a:spcPct val="20000"/>
              </a:spcBef>
              <a:spcAft>
                <a:spcPct val="0"/>
              </a:spcAft>
              <a:buClr>
                <a:srgbClr val="FF9800"/>
              </a:buClr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7F7F7F"/>
                </a:solidFill>
                <a:ea typeface="ヒラギノ角ゴ Pro W3" charset="-128"/>
                <a:cs typeface="ヒラギノ角ゴ Pro W3" charset="-128"/>
              </a:rPr>
              <a:t>Inloggning till Hypergene</a:t>
            </a:r>
          </a:p>
          <a:p>
            <a:pPr algn="l" defTabSz="457200" fontAlgn="base">
              <a:spcBef>
                <a:spcPct val="20000"/>
              </a:spcBef>
              <a:spcAft>
                <a:spcPct val="0"/>
              </a:spcAft>
              <a:buClr>
                <a:srgbClr val="FF9800"/>
              </a:buClr>
            </a:pPr>
            <a:endParaRPr lang="sv-SE" sz="2000" dirty="0">
              <a:solidFill>
                <a:srgbClr val="7F7F7F"/>
              </a:solidFill>
              <a:ea typeface="ヒラギノ角ゴ Pro W3" charset="-128"/>
              <a:cs typeface="ヒラギノ角ゴ Pro W3" charset="-128"/>
            </a:endParaRPr>
          </a:p>
          <a:p>
            <a:pPr marL="285750" indent="-285750" algn="l" defTabSz="457200" fontAlgn="base">
              <a:spcBef>
                <a:spcPct val="20000"/>
              </a:spcBef>
              <a:spcAft>
                <a:spcPct val="0"/>
              </a:spcAft>
              <a:buClr>
                <a:srgbClr val="FF9800"/>
              </a:buClr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7F7F7F"/>
                </a:solidFill>
                <a:ea typeface="ヒラギノ角ゴ Pro W3" charset="-128"/>
                <a:cs typeface="ヒラギノ角ゴ Pro W3" charset="-128"/>
              </a:rPr>
              <a:t>Varför Hypergene? Vad hittar jag där?</a:t>
            </a:r>
          </a:p>
          <a:p>
            <a:pPr marL="285750" indent="-285750" algn="l" defTabSz="457200" fontAlgn="base">
              <a:spcBef>
                <a:spcPct val="20000"/>
              </a:spcBef>
              <a:spcAft>
                <a:spcPct val="0"/>
              </a:spcAft>
              <a:buClr>
                <a:srgbClr val="FF9800"/>
              </a:buClr>
              <a:buFont typeface="Arial" panose="020B0604020202020204" pitchFamily="34" charset="0"/>
              <a:buChar char="•"/>
            </a:pPr>
            <a:endParaRPr lang="sv-SE" sz="2000" dirty="0">
              <a:solidFill>
                <a:srgbClr val="7F7F7F"/>
              </a:solidFill>
              <a:ea typeface="ヒラギノ角ゴ Pro W3" charset="-128"/>
              <a:cs typeface="ヒラギノ角ゴ Pro W3" charset="-128"/>
            </a:endParaRPr>
          </a:p>
          <a:p>
            <a:pPr marL="285750" indent="-285750" algn="l" defTabSz="457200" fontAlgn="base">
              <a:spcBef>
                <a:spcPct val="20000"/>
              </a:spcBef>
              <a:spcAft>
                <a:spcPct val="0"/>
              </a:spcAft>
              <a:buClr>
                <a:srgbClr val="FF9800"/>
              </a:buClr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7F7F7F"/>
                </a:solidFill>
                <a:ea typeface="ヒラギノ角ゴ Pro W3" charset="-128"/>
                <a:cs typeface="ヒラギノ角ゴ Pro W3" charset="-128"/>
              </a:rPr>
              <a:t>Portalsida</a:t>
            </a:r>
          </a:p>
          <a:p>
            <a:pPr algn="l" defTabSz="457200" fontAlgn="base">
              <a:spcBef>
                <a:spcPct val="20000"/>
              </a:spcBef>
              <a:spcAft>
                <a:spcPct val="0"/>
              </a:spcAft>
              <a:buClr>
                <a:srgbClr val="FF9800"/>
              </a:buClr>
            </a:pPr>
            <a:endParaRPr lang="sv-SE" sz="2000" dirty="0">
              <a:solidFill>
                <a:srgbClr val="7F7F7F"/>
              </a:solidFill>
              <a:ea typeface="ヒラギノ角ゴ Pro W3" charset="-128"/>
              <a:cs typeface="ヒラギノ角ゴ Pro W3" charset="-128"/>
            </a:endParaRPr>
          </a:p>
          <a:p>
            <a:pPr marL="285750" indent="-285750" algn="l" defTabSz="457200" fontAlgn="base">
              <a:spcBef>
                <a:spcPct val="20000"/>
              </a:spcBef>
              <a:spcAft>
                <a:spcPct val="0"/>
              </a:spcAft>
              <a:buClr>
                <a:srgbClr val="FF9800"/>
              </a:buClr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7F7F7F"/>
                </a:solidFill>
                <a:ea typeface="ヒラギノ角ゴ Pro W3" charset="-128"/>
                <a:cs typeface="ヒラギノ角ゴ Pro W3" charset="-128"/>
              </a:rPr>
              <a:t>Ekonomirapporter för analys samt budget- </a:t>
            </a:r>
            <a:br>
              <a:rPr lang="sv-SE" sz="2000" dirty="0">
                <a:solidFill>
                  <a:srgbClr val="7F7F7F"/>
                </a:solidFill>
                <a:ea typeface="ヒラギノ角ゴ Pro W3" charset="-128"/>
                <a:cs typeface="ヒラギノ角ゴ Pro W3" charset="-128"/>
              </a:rPr>
            </a:br>
            <a:r>
              <a:rPr lang="sv-SE" sz="2000" dirty="0">
                <a:solidFill>
                  <a:srgbClr val="7F7F7F"/>
                </a:solidFill>
                <a:ea typeface="ヒラギノ角ゴ Pro W3" charset="-128"/>
                <a:cs typeface="ヒラギノ角ゴ Pro W3" charset="-128"/>
              </a:rPr>
              <a:t>och prognosuppföljning</a:t>
            </a:r>
          </a:p>
          <a:p>
            <a:pPr marL="742950" lvl="1" indent="-285750" algn="l" defTabSz="457200" fontAlgn="base">
              <a:spcBef>
                <a:spcPct val="20000"/>
              </a:spcBef>
              <a:spcAft>
                <a:spcPct val="0"/>
              </a:spcAft>
              <a:buClr>
                <a:srgbClr val="FF9800"/>
              </a:buClr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rgbClr val="7F7F7F"/>
                </a:solidFill>
                <a:ea typeface="ヒラギノ角ゴ Pro W3" charset="-128"/>
                <a:cs typeface="ヒラギノ角ゴ Pro W3" charset="-128"/>
              </a:rPr>
              <a:t>Rapport - Diagram</a:t>
            </a:r>
          </a:p>
          <a:p>
            <a:pPr marL="742950" lvl="1" indent="-285750" algn="l" defTabSz="457200" fontAlgn="base">
              <a:spcBef>
                <a:spcPct val="20000"/>
              </a:spcBef>
              <a:spcAft>
                <a:spcPct val="0"/>
              </a:spcAft>
              <a:buClr>
                <a:srgbClr val="FF9800"/>
              </a:buClr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rgbClr val="7F7F7F"/>
                </a:solidFill>
                <a:ea typeface="ヒラギノ角ゴ Pro W3" charset="-128"/>
                <a:cs typeface="ヒラギノ角ゴ Pro W3" charset="-128"/>
              </a:rPr>
              <a:t>Rapport – Resultaträkning </a:t>
            </a:r>
          </a:p>
          <a:p>
            <a:pPr marL="742950" lvl="1" indent="-285750" algn="l" defTabSz="457200" fontAlgn="base">
              <a:spcBef>
                <a:spcPct val="20000"/>
              </a:spcBef>
              <a:spcAft>
                <a:spcPct val="0"/>
              </a:spcAft>
              <a:buClr>
                <a:srgbClr val="FF9800"/>
              </a:buClr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rgbClr val="7F7F7F"/>
                </a:solidFill>
                <a:ea typeface="ヒラギノ角ゴ Pro W3" charset="-128"/>
                <a:cs typeface="ヒラギノ角ゴ Pro W3" charset="-128"/>
              </a:rPr>
              <a:t>Rapport – </a:t>
            </a:r>
            <a:r>
              <a:rPr lang="sv-SE" sz="1800" dirty="0" err="1">
                <a:solidFill>
                  <a:srgbClr val="7F7F7F"/>
                </a:solidFill>
                <a:ea typeface="ヒラギノ角ゴ Pro W3" charset="-128"/>
                <a:cs typeface="ヒラギノ角ゴ Pro W3" charset="-128"/>
              </a:rPr>
              <a:t>Aktivitetsöverikt</a:t>
            </a:r>
            <a:endParaRPr lang="sv-SE" sz="1800" dirty="0">
              <a:solidFill>
                <a:srgbClr val="7F7F7F"/>
              </a:solidFill>
              <a:ea typeface="ヒラギノ角ゴ Pro W3" charset="-128"/>
              <a:cs typeface="ヒラギノ角ゴ Pro W3" charset="-128"/>
            </a:endParaRPr>
          </a:p>
          <a:p>
            <a:pPr lvl="1" algn="l" defTabSz="457200" fontAlgn="base">
              <a:spcBef>
                <a:spcPct val="20000"/>
              </a:spcBef>
              <a:spcAft>
                <a:spcPct val="0"/>
              </a:spcAft>
              <a:buClr>
                <a:srgbClr val="FF9800"/>
              </a:buClr>
            </a:pPr>
            <a:endParaRPr lang="sv-SE" sz="1800" dirty="0">
              <a:solidFill>
                <a:srgbClr val="7F7F7F"/>
              </a:solidFill>
              <a:ea typeface="ヒラギノ角ゴ Pro W3" charset="-128"/>
              <a:cs typeface="ヒラギノ角ゴ Pro W3" charset="-128"/>
            </a:endParaRPr>
          </a:p>
          <a:p>
            <a:pPr marL="285750" indent="-285750" algn="l" defTabSz="457200" fontAlgn="base">
              <a:spcBef>
                <a:spcPct val="20000"/>
              </a:spcBef>
              <a:spcAft>
                <a:spcPct val="0"/>
              </a:spcAft>
              <a:buClr>
                <a:srgbClr val="FF9800"/>
              </a:buClr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7F7F7F"/>
                </a:solidFill>
                <a:ea typeface="ヒラギノ角ゴ Pro W3" charset="-128"/>
                <a:cs typeface="ヒラギノ角ゴ Pro W3" charset="-128"/>
              </a:rPr>
              <a:t>Övrigt</a:t>
            </a:r>
            <a:endParaRPr lang="sv-SE" dirty="0">
              <a:solidFill>
                <a:srgbClr val="7F7F7F"/>
              </a:solidFill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4" name="Rubrik 1"/>
          <p:cNvSpPr txBox="1">
            <a:spLocks/>
          </p:cNvSpPr>
          <p:nvPr/>
        </p:nvSpPr>
        <p:spPr>
          <a:xfrm>
            <a:off x="477980" y="114300"/>
            <a:ext cx="8229600" cy="6234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2800" b="1" dirty="0">
                <a:solidFill>
                  <a:srgbClr val="FF9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Innehåll</a:t>
            </a:r>
          </a:p>
        </p:txBody>
      </p:sp>
      <p:pic>
        <p:nvPicPr>
          <p:cNvPr id="9" name="Bildobjekt 8" descr="hypergene_imac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77010" y="2130135"/>
            <a:ext cx="4580791" cy="2412746"/>
          </a:xfrm>
          <a:prstGeom prst="rect">
            <a:avLst/>
          </a:prstGeom>
          <a:effectLst/>
        </p:spPr>
      </p:pic>
      <p:pic>
        <p:nvPicPr>
          <p:cNvPr id="10" name="Bildobjekt 9" descr="Hypergene_symbol_rgb.eps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6283" y="4617960"/>
            <a:ext cx="148077" cy="148077"/>
          </a:xfrm>
          <a:prstGeom prst="rect">
            <a:avLst/>
          </a:prstGeom>
        </p:spPr>
      </p:pic>
      <p:sp>
        <p:nvSpPr>
          <p:cNvPr id="11" name="textruta 10"/>
          <p:cNvSpPr txBox="1"/>
          <p:nvPr/>
        </p:nvSpPr>
        <p:spPr>
          <a:xfrm>
            <a:off x="7524945" y="4542881"/>
            <a:ext cx="384913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rgbClr val="FE7302"/>
                </a:solidFill>
              </a:rPr>
              <a:t>Ny version av Hypergene (uppgradering planerad under 2015)</a:t>
            </a:r>
          </a:p>
        </p:txBody>
      </p:sp>
    </p:spTree>
    <p:extLst>
      <p:ext uri="{BB962C8B-B14F-4D97-AF65-F5344CB8AC3E}">
        <p14:creationId xmlns:p14="http://schemas.microsoft.com/office/powerpoint/2010/main" val="34537789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innehåll 2"/>
          <p:cNvSpPr txBox="1">
            <a:spLocks/>
          </p:cNvSpPr>
          <p:nvPr/>
        </p:nvSpPr>
        <p:spPr>
          <a:xfrm>
            <a:off x="1814945" y="1208809"/>
            <a:ext cx="8686800" cy="515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 defTabSz="457200" fontAlgn="base">
              <a:spcBef>
                <a:spcPct val="20000"/>
              </a:spcBef>
              <a:spcAft>
                <a:spcPct val="0"/>
              </a:spcAft>
              <a:buClr>
                <a:srgbClr val="FF9800"/>
              </a:buClr>
              <a:buFont typeface="Arial" panose="020B0604020202020204" pitchFamily="34" charset="0"/>
              <a:buChar char="•"/>
            </a:pPr>
            <a:r>
              <a:rPr lang="sv-SE" sz="2000" b="1" dirty="0">
                <a:solidFill>
                  <a:srgbClr val="7F7F7F"/>
                </a:solidFill>
                <a:ea typeface="ヒラギノ角ゴ Pro W3" charset="-128"/>
                <a:cs typeface="ヒラギノ角ゴ Pro W3" charset="-128"/>
              </a:rPr>
              <a:t>Integrationer från ekonomi- och personalsystemen går varje natt, dvs visar data som den såg ut dagen innan</a:t>
            </a:r>
          </a:p>
          <a:p>
            <a:pPr marL="285750" indent="-285750" algn="l" defTabSz="457200" fontAlgn="base">
              <a:spcBef>
                <a:spcPct val="20000"/>
              </a:spcBef>
              <a:spcAft>
                <a:spcPct val="0"/>
              </a:spcAft>
              <a:buClr>
                <a:srgbClr val="FF9800"/>
              </a:buClr>
              <a:buFont typeface="Arial" panose="020B0604020202020204" pitchFamily="34" charset="0"/>
              <a:buChar char="•"/>
            </a:pPr>
            <a:endParaRPr lang="sv-SE" sz="1200" b="1" dirty="0">
              <a:solidFill>
                <a:srgbClr val="7F7F7F"/>
              </a:solidFill>
              <a:ea typeface="ヒラギノ角ゴ Pro W3" charset="-128"/>
              <a:cs typeface="ヒラギノ角ゴ Pro W3" charset="-128"/>
            </a:endParaRPr>
          </a:p>
          <a:p>
            <a:pPr marL="285750" indent="-285750" algn="l" defTabSz="457200" fontAlgn="base">
              <a:spcBef>
                <a:spcPct val="20000"/>
              </a:spcBef>
              <a:spcAft>
                <a:spcPct val="0"/>
              </a:spcAft>
              <a:buClr>
                <a:srgbClr val="FF9800"/>
              </a:buClr>
              <a:buFont typeface="Arial" panose="020B0604020202020204" pitchFamily="34" charset="0"/>
              <a:buChar char="•"/>
            </a:pPr>
            <a:r>
              <a:rPr lang="sv-SE" sz="2000" b="1" dirty="0">
                <a:solidFill>
                  <a:srgbClr val="7F7F7F"/>
                </a:solidFill>
                <a:ea typeface="ヒラギノ角ゴ Pro W3" charset="-128"/>
                <a:cs typeface="ヒラギノ角ゴ Pro W3" charset="-128"/>
              </a:rPr>
              <a:t>Kontaktpersoner för Hypergene är avdelningens ekonom </a:t>
            </a:r>
          </a:p>
          <a:p>
            <a:pPr marL="285750" indent="-285750" algn="l" defTabSz="457200" fontAlgn="base">
              <a:spcBef>
                <a:spcPct val="20000"/>
              </a:spcBef>
              <a:spcAft>
                <a:spcPct val="0"/>
              </a:spcAft>
              <a:buClr>
                <a:srgbClr val="FF9800"/>
              </a:buClr>
              <a:buFont typeface="Arial" panose="020B0604020202020204" pitchFamily="34" charset="0"/>
              <a:buChar char="•"/>
            </a:pPr>
            <a:endParaRPr lang="sv-SE" sz="1200" b="1" dirty="0">
              <a:solidFill>
                <a:srgbClr val="7F7F7F"/>
              </a:solidFill>
              <a:ea typeface="ヒラギノ角ゴ Pro W3" charset="-128"/>
              <a:cs typeface="ヒラギノ角ゴ Pro W3" charset="-128"/>
            </a:endParaRPr>
          </a:p>
          <a:p>
            <a:pPr marL="285750" indent="-285750" algn="l" defTabSz="457200" fontAlgn="base">
              <a:spcBef>
                <a:spcPct val="20000"/>
              </a:spcBef>
              <a:spcAft>
                <a:spcPct val="0"/>
              </a:spcAft>
              <a:buClr>
                <a:srgbClr val="FF9800"/>
              </a:buClr>
              <a:buFont typeface="Arial" panose="020B0604020202020204" pitchFamily="34" charset="0"/>
              <a:buChar char="•"/>
            </a:pPr>
            <a:r>
              <a:rPr lang="sv-SE" sz="2000" b="1" dirty="0">
                <a:solidFill>
                  <a:srgbClr val="7F7F7F"/>
                </a:solidFill>
                <a:ea typeface="ヒラギノ角ゴ Pro W3" charset="-128"/>
                <a:cs typeface="ヒラギノ角ゴ Pro W3" charset="-128"/>
              </a:rPr>
              <a:t>Generella tips:</a:t>
            </a:r>
          </a:p>
          <a:p>
            <a:pPr algn="l" defTabSz="457200" fontAlgn="base">
              <a:spcBef>
                <a:spcPct val="20000"/>
              </a:spcBef>
              <a:spcAft>
                <a:spcPct val="0"/>
              </a:spcAft>
              <a:buClr>
                <a:srgbClr val="FF9800"/>
              </a:buClr>
            </a:pPr>
            <a:endParaRPr lang="sv-SE" dirty="0">
              <a:solidFill>
                <a:srgbClr val="7F7F7F"/>
              </a:solidFill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4" name="Rubrik 1"/>
          <p:cNvSpPr txBox="1">
            <a:spLocks/>
          </p:cNvSpPr>
          <p:nvPr/>
        </p:nvSpPr>
        <p:spPr>
          <a:xfrm>
            <a:off x="445111" y="484255"/>
            <a:ext cx="8229600" cy="6234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2800" b="1" dirty="0">
                <a:solidFill>
                  <a:srgbClr val="FF9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Övrigt</a:t>
            </a:r>
          </a:p>
        </p:txBody>
      </p:sp>
      <p:sp>
        <p:nvSpPr>
          <p:cNvPr id="10" name="Rektangulär 9"/>
          <p:cNvSpPr/>
          <p:nvPr/>
        </p:nvSpPr>
        <p:spPr>
          <a:xfrm>
            <a:off x="3332009" y="3058611"/>
            <a:ext cx="3168796" cy="207594"/>
          </a:xfrm>
          <a:prstGeom prst="wedgeRectCallout">
            <a:avLst>
              <a:gd name="adj1" fmla="val -7195"/>
              <a:gd name="adj2" fmla="val -9439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400" dirty="0">
                <a:solidFill>
                  <a:srgbClr val="FF9800"/>
                </a:solidFill>
              </a:rPr>
              <a:t>Ladda om sidan och nollställ gjorda val </a:t>
            </a:r>
          </a:p>
        </p:txBody>
      </p:sp>
      <p:sp>
        <p:nvSpPr>
          <p:cNvPr id="11" name="Rektangulär 10"/>
          <p:cNvSpPr/>
          <p:nvPr/>
        </p:nvSpPr>
        <p:spPr>
          <a:xfrm>
            <a:off x="3332009" y="3483150"/>
            <a:ext cx="3168796" cy="207594"/>
          </a:xfrm>
          <a:prstGeom prst="wedgeRectCallout">
            <a:avLst>
              <a:gd name="adj1" fmla="val -7195"/>
              <a:gd name="adj2" fmla="val -9439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400" dirty="0">
                <a:solidFill>
                  <a:srgbClr val="FF9800"/>
                </a:solidFill>
              </a:rPr>
              <a:t>Stäng aktuell rapport</a:t>
            </a:r>
          </a:p>
        </p:txBody>
      </p:sp>
      <p:sp>
        <p:nvSpPr>
          <p:cNvPr id="16" name="Rektangel med rundade hörn 15"/>
          <p:cNvSpPr/>
          <p:nvPr/>
        </p:nvSpPr>
        <p:spPr>
          <a:xfrm>
            <a:off x="7118630" y="3072502"/>
            <a:ext cx="197428" cy="166256"/>
          </a:xfrm>
          <a:prstGeom prst="roundRect">
            <a:avLst/>
          </a:prstGeom>
          <a:noFill/>
          <a:ln w="19050">
            <a:solidFill>
              <a:srgbClr val="FF9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Rektangulär 16"/>
          <p:cNvSpPr/>
          <p:nvPr/>
        </p:nvSpPr>
        <p:spPr>
          <a:xfrm>
            <a:off x="7644238" y="3069967"/>
            <a:ext cx="3168796" cy="207594"/>
          </a:xfrm>
          <a:prstGeom prst="wedgeRectCallout">
            <a:avLst>
              <a:gd name="adj1" fmla="val -7195"/>
              <a:gd name="adj2" fmla="val -9439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400" dirty="0">
                <a:solidFill>
                  <a:srgbClr val="FF9800"/>
                </a:solidFill>
              </a:rPr>
              <a:t>Uppgift finns tilldelad</a:t>
            </a:r>
          </a:p>
        </p:txBody>
      </p:sp>
      <p:cxnSp>
        <p:nvCxnSpPr>
          <p:cNvPr id="19" name="Rak 18"/>
          <p:cNvCxnSpPr/>
          <p:nvPr/>
        </p:nvCxnSpPr>
        <p:spPr>
          <a:xfrm>
            <a:off x="6307282" y="2919846"/>
            <a:ext cx="22414" cy="2399577"/>
          </a:xfrm>
          <a:prstGeom prst="line">
            <a:avLst/>
          </a:prstGeom>
          <a:ln>
            <a:solidFill>
              <a:srgbClr val="4791A5">
                <a:alpha val="45098"/>
              </a:srgb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19"/>
          <p:cNvCxnSpPr/>
          <p:nvPr/>
        </p:nvCxnSpPr>
        <p:spPr>
          <a:xfrm>
            <a:off x="2079484" y="3373647"/>
            <a:ext cx="8079573" cy="29617"/>
          </a:xfrm>
          <a:prstGeom prst="line">
            <a:avLst/>
          </a:prstGeom>
          <a:ln>
            <a:solidFill>
              <a:srgbClr val="4791A5">
                <a:alpha val="45098"/>
              </a:srgb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ktangulär 25"/>
          <p:cNvSpPr/>
          <p:nvPr/>
        </p:nvSpPr>
        <p:spPr>
          <a:xfrm>
            <a:off x="7644238" y="3514041"/>
            <a:ext cx="3168796" cy="207594"/>
          </a:xfrm>
          <a:prstGeom prst="wedgeRectCallout">
            <a:avLst>
              <a:gd name="adj1" fmla="val -7195"/>
              <a:gd name="adj2" fmla="val -9439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400" dirty="0">
                <a:solidFill>
                  <a:srgbClr val="FF9800"/>
                </a:solidFill>
              </a:rPr>
              <a:t> Visa/dölj sidomeny</a:t>
            </a:r>
          </a:p>
        </p:txBody>
      </p:sp>
      <p:cxnSp>
        <p:nvCxnSpPr>
          <p:cNvPr id="21" name="Rak 20"/>
          <p:cNvCxnSpPr/>
          <p:nvPr/>
        </p:nvCxnSpPr>
        <p:spPr>
          <a:xfrm>
            <a:off x="2012076" y="3849172"/>
            <a:ext cx="8079573" cy="29617"/>
          </a:xfrm>
          <a:prstGeom prst="line">
            <a:avLst/>
          </a:prstGeom>
          <a:ln>
            <a:solidFill>
              <a:srgbClr val="4791A5">
                <a:alpha val="45098"/>
              </a:srgb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ktangulär 27"/>
          <p:cNvSpPr/>
          <p:nvPr/>
        </p:nvSpPr>
        <p:spPr>
          <a:xfrm>
            <a:off x="3332009" y="3985377"/>
            <a:ext cx="3168796" cy="207594"/>
          </a:xfrm>
          <a:prstGeom prst="wedgeRectCallout">
            <a:avLst>
              <a:gd name="adj1" fmla="val -7195"/>
              <a:gd name="adj2" fmla="val -9439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400" dirty="0">
                <a:solidFill>
                  <a:srgbClr val="FF9800"/>
                </a:solidFill>
              </a:rPr>
              <a:t>Exportera tabell/diagram till PDF</a:t>
            </a:r>
          </a:p>
        </p:txBody>
      </p:sp>
      <p:cxnSp>
        <p:nvCxnSpPr>
          <p:cNvPr id="29" name="Rak 28"/>
          <p:cNvCxnSpPr/>
          <p:nvPr/>
        </p:nvCxnSpPr>
        <p:spPr>
          <a:xfrm>
            <a:off x="2012076" y="4315064"/>
            <a:ext cx="8079573" cy="29617"/>
          </a:xfrm>
          <a:prstGeom prst="line">
            <a:avLst/>
          </a:prstGeom>
          <a:ln>
            <a:solidFill>
              <a:srgbClr val="4791A5">
                <a:alpha val="45098"/>
              </a:srgb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ktangulär 31"/>
          <p:cNvSpPr/>
          <p:nvPr/>
        </p:nvSpPr>
        <p:spPr>
          <a:xfrm>
            <a:off x="3332009" y="4449507"/>
            <a:ext cx="3168796" cy="207594"/>
          </a:xfrm>
          <a:prstGeom prst="wedgeRectCallout">
            <a:avLst>
              <a:gd name="adj1" fmla="val -7195"/>
              <a:gd name="adj2" fmla="val -9439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400" dirty="0">
                <a:solidFill>
                  <a:srgbClr val="FF9800"/>
                </a:solidFill>
              </a:rPr>
              <a:t>Exportera tabell/diagram till Excel</a:t>
            </a:r>
          </a:p>
        </p:txBody>
      </p:sp>
      <p:sp>
        <p:nvSpPr>
          <p:cNvPr id="35" name="Rektangulär 34"/>
          <p:cNvSpPr/>
          <p:nvPr/>
        </p:nvSpPr>
        <p:spPr>
          <a:xfrm>
            <a:off x="7644238" y="4002694"/>
            <a:ext cx="3168796" cy="207594"/>
          </a:xfrm>
          <a:prstGeom prst="wedgeRectCallout">
            <a:avLst>
              <a:gd name="adj1" fmla="val -7195"/>
              <a:gd name="adj2" fmla="val -9439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sv-SE" sz="1400" dirty="0">
              <a:solidFill>
                <a:srgbClr val="FF9800"/>
              </a:solidFill>
            </a:endParaRP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4469" y="4466774"/>
            <a:ext cx="6039460" cy="199395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2104" y="3031578"/>
            <a:ext cx="419100" cy="314325"/>
          </a:xfrm>
          <a:prstGeom prst="rect">
            <a:avLst/>
          </a:prstGeom>
        </p:spPr>
      </p:pic>
      <p:pic>
        <p:nvPicPr>
          <p:cNvPr id="18" name="Bildobjekt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7205" y="3567051"/>
            <a:ext cx="1371539" cy="197847"/>
          </a:xfrm>
          <a:prstGeom prst="rect">
            <a:avLst/>
          </a:prstGeom>
        </p:spPr>
      </p:pic>
      <p:pic>
        <p:nvPicPr>
          <p:cNvPr id="22" name="Bildobjekt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5737" y="3929317"/>
            <a:ext cx="547829" cy="245821"/>
          </a:xfrm>
          <a:prstGeom prst="rect">
            <a:avLst/>
          </a:prstGeom>
        </p:spPr>
      </p:pic>
      <p:pic>
        <p:nvPicPr>
          <p:cNvPr id="36" name="Bildobjekt 3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8767" y="3952770"/>
            <a:ext cx="239888" cy="205619"/>
          </a:xfrm>
          <a:prstGeom prst="rect">
            <a:avLst/>
          </a:prstGeom>
        </p:spPr>
      </p:pic>
      <p:pic>
        <p:nvPicPr>
          <p:cNvPr id="37" name="Bildobjekt 3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28325" y="4431207"/>
            <a:ext cx="517497" cy="232583"/>
          </a:xfrm>
          <a:prstGeom prst="rect">
            <a:avLst/>
          </a:prstGeom>
        </p:spPr>
      </p:pic>
      <p:pic>
        <p:nvPicPr>
          <p:cNvPr id="38" name="Bildobjekt 3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22169" y="4466774"/>
            <a:ext cx="236419" cy="197016"/>
          </a:xfrm>
          <a:prstGeom prst="rect">
            <a:avLst/>
          </a:prstGeom>
        </p:spPr>
      </p:pic>
      <p:pic>
        <p:nvPicPr>
          <p:cNvPr id="39" name="Bildobjekt 3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37842" y="3551601"/>
            <a:ext cx="262765" cy="218971"/>
          </a:xfrm>
          <a:prstGeom prst="rect">
            <a:avLst/>
          </a:prstGeom>
        </p:spPr>
      </p:pic>
      <p:pic>
        <p:nvPicPr>
          <p:cNvPr id="40" name="Bildobjekt 3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00805" y="4022123"/>
            <a:ext cx="2391766" cy="249448"/>
          </a:xfrm>
          <a:prstGeom prst="rect">
            <a:avLst/>
          </a:prstGeom>
        </p:spPr>
      </p:pic>
      <p:sp>
        <p:nvSpPr>
          <p:cNvPr id="41" name="Rektangel 40"/>
          <p:cNvSpPr/>
          <p:nvPr/>
        </p:nvSpPr>
        <p:spPr>
          <a:xfrm>
            <a:off x="8925665" y="3944062"/>
            <a:ext cx="238066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dirty="0">
                <a:solidFill>
                  <a:srgbClr val="FF9800"/>
                </a:solidFill>
              </a:rPr>
              <a:t>Visar aktuell komplett period</a:t>
            </a:r>
            <a:endParaRPr lang="sv-SE" sz="1400" dirty="0"/>
          </a:p>
        </p:txBody>
      </p:sp>
      <p:cxnSp>
        <p:nvCxnSpPr>
          <p:cNvPr id="43" name="Rak 42"/>
          <p:cNvCxnSpPr/>
          <p:nvPr/>
        </p:nvCxnSpPr>
        <p:spPr>
          <a:xfrm>
            <a:off x="2036425" y="4806440"/>
            <a:ext cx="8079573" cy="29617"/>
          </a:xfrm>
          <a:prstGeom prst="line">
            <a:avLst/>
          </a:prstGeom>
          <a:ln>
            <a:solidFill>
              <a:srgbClr val="4791A5">
                <a:alpha val="45098"/>
              </a:srgb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Bildobjekt 4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86567" y="2969892"/>
            <a:ext cx="1933575" cy="371475"/>
          </a:xfrm>
          <a:prstGeom prst="rect">
            <a:avLst/>
          </a:prstGeom>
        </p:spPr>
      </p:pic>
      <p:pic>
        <p:nvPicPr>
          <p:cNvPr id="46" name="Bildobjekt 4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45811" y="3504363"/>
            <a:ext cx="1415089" cy="243710"/>
          </a:xfrm>
          <a:prstGeom prst="rect">
            <a:avLst/>
          </a:prstGeom>
        </p:spPr>
      </p:pic>
      <p:pic>
        <p:nvPicPr>
          <p:cNvPr id="47" name="Bildobjekt 4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75837" y="3533122"/>
            <a:ext cx="219475" cy="188992"/>
          </a:xfrm>
          <a:prstGeom prst="rect">
            <a:avLst/>
          </a:prstGeom>
        </p:spPr>
      </p:pic>
      <p:pic>
        <p:nvPicPr>
          <p:cNvPr id="30" name="Bildobjekt 29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138082" y="4965391"/>
            <a:ext cx="957230" cy="278265"/>
          </a:xfrm>
          <a:prstGeom prst="rect">
            <a:avLst/>
          </a:prstGeom>
        </p:spPr>
      </p:pic>
      <p:pic>
        <p:nvPicPr>
          <p:cNvPr id="31" name="Bildobjekt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29449" y="4995238"/>
            <a:ext cx="232746" cy="193955"/>
          </a:xfrm>
          <a:prstGeom prst="rect">
            <a:avLst/>
          </a:prstGeom>
        </p:spPr>
      </p:pic>
      <p:sp>
        <p:nvSpPr>
          <p:cNvPr id="3" name="Rektangel 2"/>
          <p:cNvSpPr/>
          <p:nvPr/>
        </p:nvSpPr>
        <p:spPr>
          <a:xfrm>
            <a:off x="3339226" y="4916397"/>
            <a:ext cx="24413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dirty="0">
                <a:solidFill>
                  <a:srgbClr val="FF9800"/>
                </a:solidFill>
              </a:rPr>
              <a:t>Konfigurera tabellvisning ex i aktivitetsflik</a:t>
            </a:r>
          </a:p>
        </p:txBody>
      </p:sp>
      <p:sp>
        <p:nvSpPr>
          <p:cNvPr id="2" name="Rektangel 1"/>
          <p:cNvSpPr/>
          <p:nvPr/>
        </p:nvSpPr>
        <p:spPr>
          <a:xfrm>
            <a:off x="6856381" y="5035304"/>
            <a:ext cx="394627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400" dirty="0">
                <a:solidFill>
                  <a:srgbClr val="FE8826"/>
                </a:solidFill>
              </a:rPr>
              <a:t>Symbol ”återställ utgångsläge” till höger i menyrad</a:t>
            </a: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07489" y="5035304"/>
            <a:ext cx="314325" cy="276225"/>
          </a:xfrm>
          <a:prstGeom prst="rect">
            <a:avLst/>
          </a:prstGeom>
        </p:spPr>
      </p:pic>
      <p:pic>
        <p:nvPicPr>
          <p:cNvPr id="9" name="Bildobjekt 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697754" y="122959"/>
            <a:ext cx="2209800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513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B1096EC4-4C5B-4206-BF95-D6B9985253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3524" y="85726"/>
            <a:ext cx="2514297" cy="3691559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E5EB5C4B-1C22-4996-9CEA-FA0E6F18ED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251" y="85726"/>
            <a:ext cx="6927026" cy="4431846"/>
          </a:xfrm>
          <a:prstGeom prst="rect">
            <a:avLst/>
          </a:prstGeom>
        </p:spPr>
      </p:pic>
      <p:pic>
        <p:nvPicPr>
          <p:cNvPr id="13" name="Bildobjekt 12">
            <a:extLst>
              <a:ext uri="{FF2B5EF4-FFF2-40B4-BE49-F238E27FC236}">
                <a16:creationId xmlns:a16="http://schemas.microsoft.com/office/drawing/2014/main" id="{8B7158AC-6F39-40B9-8954-5CD4FA6272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0112" y="2586650"/>
            <a:ext cx="3835038" cy="4119114"/>
          </a:xfrm>
          <a:prstGeom prst="rect">
            <a:avLst/>
          </a:prstGeom>
        </p:spPr>
      </p:pic>
      <p:cxnSp>
        <p:nvCxnSpPr>
          <p:cNvPr id="15" name="Rak pilkoppling 14">
            <a:extLst>
              <a:ext uri="{FF2B5EF4-FFF2-40B4-BE49-F238E27FC236}">
                <a16:creationId xmlns:a16="http://schemas.microsoft.com/office/drawing/2014/main" id="{1E9AD4CA-BEB0-4E87-AD84-616467E3756E}"/>
              </a:ext>
            </a:extLst>
          </p:cNvPr>
          <p:cNvCxnSpPr/>
          <p:nvPr/>
        </p:nvCxnSpPr>
        <p:spPr>
          <a:xfrm>
            <a:off x="2910429" y="3913976"/>
            <a:ext cx="339365" cy="254523"/>
          </a:xfrm>
          <a:prstGeom prst="straightConnector1">
            <a:avLst/>
          </a:prstGeom>
          <a:ln w="57150">
            <a:solidFill>
              <a:srgbClr val="FF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ktangel: rundade hörn 16">
            <a:extLst>
              <a:ext uri="{FF2B5EF4-FFF2-40B4-BE49-F238E27FC236}">
                <a16:creationId xmlns:a16="http://schemas.microsoft.com/office/drawing/2014/main" id="{7CD305EF-E40E-45BD-9D24-F9F995F4B2EB}"/>
              </a:ext>
            </a:extLst>
          </p:cNvPr>
          <p:cNvSpPr/>
          <p:nvPr/>
        </p:nvSpPr>
        <p:spPr>
          <a:xfrm>
            <a:off x="3163772" y="5600700"/>
            <a:ext cx="3618027" cy="1105064"/>
          </a:xfrm>
          <a:prstGeom prst="roundRect">
            <a:avLst/>
          </a:prstGeom>
          <a:noFill/>
          <a:ln w="1905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Rektangel: rundade hörn 17">
            <a:extLst>
              <a:ext uri="{FF2B5EF4-FFF2-40B4-BE49-F238E27FC236}">
                <a16:creationId xmlns:a16="http://schemas.microsoft.com/office/drawing/2014/main" id="{206233D5-23B2-447C-B721-D02B7327DEC2}"/>
              </a:ext>
            </a:extLst>
          </p:cNvPr>
          <p:cNvSpPr/>
          <p:nvPr/>
        </p:nvSpPr>
        <p:spPr>
          <a:xfrm>
            <a:off x="9249077" y="3365449"/>
            <a:ext cx="728802" cy="292548"/>
          </a:xfrm>
          <a:prstGeom prst="roundRect">
            <a:avLst/>
          </a:prstGeom>
          <a:noFill/>
          <a:ln w="285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Rektangel: rundade hörn 18">
            <a:extLst>
              <a:ext uri="{FF2B5EF4-FFF2-40B4-BE49-F238E27FC236}">
                <a16:creationId xmlns:a16="http://schemas.microsoft.com/office/drawing/2014/main" id="{364263C6-ABC7-41CA-91F9-43AAE845A9EB}"/>
              </a:ext>
            </a:extLst>
          </p:cNvPr>
          <p:cNvSpPr/>
          <p:nvPr/>
        </p:nvSpPr>
        <p:spPr>
          <a:xfrm>
            <a:off x="528690" y="2586650"/>
            <a:ext cx="2309760" cy="1930922"/>
          </a:xfrm>
          <a:prstGeom prst="roundRect">
            <a:avLst/>
          </a:prstGeom>
          <a:noFill/>
          <a:ln w="285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5797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ruta 20"/>
          <p:cNvSpPr txBox="1"/>
          <p:nvPr/>
        </p:nvSpPr>
        <p:spPr>
          <a:xfrm>
            <a:off x="6890969" y="5191357"/>
            <a:ext cx="131754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rgbClr val="727272"/>
                </a:solidFill>
              </a:rPr>
              <a:t>Analys, </a:t>
            </a:r>
          </a:p>
          <a:p>
            <a:r>
              <a:rPr lang="sv-SE" sz="1400" dirty="0">
                <a:solidFill>
                  <a:srgbClr val="727272"/>
                </a:solidFill>
              </a:rPr>
              <a:t>inmatning, </a:t>
            </a:r>
          </a:p>
          <a:p>
            <a:r>
              <a:rPr lang="sv-SE" sz="1400" dirty="0">
                <a:solidFill>
                  <a:srgbClr val="727272"/>
                </a:solidFill>
              </a:rPr>
              <a:t>godkännande </a:t>
            </a:r>
          </a:p>
          <a:p>
            <a:r>
              <a:rPr lang="sv-SE" sz="1400" dirty="0">
                <a:solidFill>
                  <a:srgbClr val="727272"/>
                </a:solidFill>
              </a:rPr>
              <a:t>och uppföljning</a:t>
            </a:r>
          </a:p>
        </p:txBody>
      </p:sp>
      <p:sp>
        <p:nvSpPr>
          <p:cNvPr id="7" name="Platshållare för innehåll 2"/>
          <p:cNvSpPr txBox="1">
            <a:spLocks/>
          </p:cNvSpPr>
          <p:nvPr/>
        </p:nvSpPr>
        <p:spPr>
          <a:xfrm>
            <a:off x="1814945" y="1208809"/>
            <a:ext cx="8686800" cy="515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 defTabSz="457200" fontAlgn="base">
              <a:spcBef>
                <a:spcPct val="20000"/>
              </a:spcBef>
              <a:spcAft>
                <a:spcPct val="0"/>
              </a:spcAft>
              <a:buClr>
                <a:srgbClr val="FF9800"/>
              </a:buClr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7F7F7F"/>
                </a:solidFill>
                <a:ea typeface="ヒラギノ角ゴ Pro W3" charset="-128"/>
                <a:cs typeface="ヒラギノ角ゴ Pro W3" charset="-128"/>
              </a:rPr>
              <a:t>Hypergene används för </a:t>
            </a:r>
            <a:r>
              <a:rPr lang="sv-SE" sz="2000" b="1" dirty="0">
                <a:solidFill>
                  <a:srgbClr val="7F7F7F"/>
                </a:solidFill>
                <a:ea typeface="ヒラギノ角ゴ Pro W3" charset="-128"/>
                <a:cs typeface="ヒラギノ角ゴ Pro W3" charset="-128"/>
              </a:rPr>
              <a:t>ekonomisk uppföljning</a:t>
            </a:r>
            <a:r>
              <a:rPr lang="sv-SE" sz="2000" dirty="0">
                <a:solidFill>
                  <a:srgbClr val="7F7F7F"/>
                </a:solidFill>
                <a:ea typeface="ヒラギノ角ゴ Pro W3" charset="-128"/>
                <a:cs typeface="ヒラギノ角ゴ Pro W3" charset="-128"/>
              </a:rPr>
              <a:t>. Ekonomisk utfallsdata laddas från ekonomisystemet varje natt</a:t>
            </a:r>
          </a:p>
          <a:p>
            <a:pPr marL="285750" indent="-285750" algn="l" defTabSz="457200" fontAlgn="base">
              <a:spcBef>
                <a:spcPct val="20000"/>
              </a:spcBef>
              <a:spcAft>
                <a:spcPct val="0"/>
              </a:spcAft>
              <a:buClr>
                <a:srgbClr val="FF9800"/>
              </a:buClr>
              <a:buFont typeface="Arial" panose="020B0604020202020204" pitchFamily="34" charset="0"/>
              <a:buChar char="•"/>
            </a:pPr>
            <a:endParaRPr lang="sv-SE" sz="1200" dirty="0">
              <a:solidFill>
                <a:srgbClr val="7F7F7F"/>
              </a:solidFill>
              <a:ea typeface="ヒラギノ角ゴ Pro W3" charset="-128"/>
              <a:cs typeface="ヒラギノ角ゴ Pro W3" charset="-128"/>
            </a:endParaRPr>
          </a:p>
          <a:p>
            <a:pPr marL="285750" indent="-285750" algn="l" defTabSz="457200" fontAlgn="base">
              <a:spcBef>
                <a:spcPct val="20000"/>
              </a:spcBef>
              <a:spcAft>
                <a:spcPct val="0"/>
              </a:spcAft>
              <a:buClr>
                <a:srgbClr val="FF9800"/>
              </a:buClr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7F7F7F"/>
                </a:solidFill>
                <a:ea typeface="ヒラギノ角ゴ Pro W3" charset="-128"/>
                <a:cs typeface="ヒラギノ角ゴ Pro W3" charset="-128"/>
              </a:rPr>
              <a:t>Hypergene används för </a:t>
            </a:r>
            <a:r>
              <a:rPr lang="sv-SE" sz="2000" b="1" dirty="0">
                <a:solidFill>
                  <a:srgbClr val="7F7F7F"/>
                </a:solidFill>
                <a:ea typeface="ヒラギノ角ゴ Pro W3" charset="-128"/>
                <a:cs typeface="ヒラギノ角ゴ Pro W3" charset="-128"/>
              </a:rPr>
              <a:t>budget- och prognosläggning</a:t>
            </a:r>
            <a:r>
              <a:rPr lang="sv-SE" sz="2000" dirty="0">
                <a:solidFill>
                  <a:srgbClr val="7F7F7F"/>
                </a:solidFill>
                <a:ea typeface="ヒラギノ角ゴ Pro W3" charset="-128"/>
                <a:cs typeface="ヒラギノ角ゴ Pro W3" charset="-128"/>
              </a:rPr>
              <a:t>, där vissa startvärden laddas från personalsystemet</a:t>
            </a:r>
            <a:endParaRPr lang="sv-SE" sz="1200" dirty="0">
              <a:solidFill>
                <a:srgbClr val="7F7F7F"/>
              </a:solidFill>
              <a:ea typeface="ヒラギノ角ゴ Pro W3" charset="-128"/>
              <a:cs typeface="ヒラギノ角ゴ Pro W3" charset="-128"/>
            </a:endParaRPr>
          </a:p>
          <a:p>
            <a:pPr marL="285750" indent="-285750" algn="l" defTabSz="457200" fontAlgn="base">
              <a:spcBef>
                <a:spcPct val="20000"/>
              </a:spcBef>
              <a:spcAft>
                <a:spcPct val="0"/>
              </a:spcAft>
              <a:buClr>
                <a:srgbClr val="FF9800"/>
              </a:buClr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7F7F7F"/>
                </a:solidFill>
                <a:ea typeface="ヒラギノ角ゴ Pro W3" charset="-128"/>
                <a:cs typeface="ヒラギノ角ゴ Pro W3" charset="-128"/>
              </a:rPr>
              <a:t>Hypergene används för </a:t>
            </a:r>
            <a:r>
              <a:rPr lang="sv-SE" sz="2000" b="1" dirty="0">
                <a:solidFill>
                  <a:srgbClr val="7F7F7F"/>
                </a:solidFill>
                <a:ea typeface="ヒラギノ角ゴ Pro W3" charset="-128"/>
                <a:cs typeface="ヒラギノ角ゴ Pro W3" charset="-128"/>
              </a:rPr>
              <a:t>budget- och prognosgodkännande </a:t>
            </a:r>
            <a:r>
              <a:rPr lang="sv-SE" sz="2000" dirty="0">
                <a:solidFill>
                  <a:srgbClr val="7F7F7F"/>
                </a:solidFill>
                <a:ea typeface="ヒラギノ角ゴ Pro W3" charset="-128"/>
                <a:cs typeface="ヒラギノ角ゴ Pro W3" charset="-128"/>
              </a:rPr>
              <a:t>på olika organisatoriska nivåer hos Mittuniversitetet och visas aggregerat på valfri nivå</a:t>
            </a:r>
          </a:p>
          <a:p>
            <a:pPr marL="285750" indent="-285750" algn="l" defTabSz="457200" fontAlgn="base">
              <a:spcBef>
                <a:spcPct val="20000"/>
              </a:spcBef>
              <a:spcAft>
                <a:spcPct val="0"/>
              </a:spcAft>
              <a:buClr>
                <a:srgbClr val="FF9800"/>
              </a:buClr>
              <a:buFont typeface="Arial" panose="020B0604020202020204" pitchFamily="34" charset="0"/>
              <a:buChar char="•"/>
            </a:pPr>
            <a:endParaRPr lang="sv-SE" sz="1200" dirty="0">
              <a:solidFill>
                <a:srgbClr val="7F7F7F"/>
              </a:solidFill>
              <a:ea typeface="ヒラギノ角ゴ Pro W3" charset="-128"/>
              <a:cs typeface="ヒラギノ角ゴ Pro W3" charset="-128"/>
            </a:endParaRPr>
          </a:p>
          <a:p>
            <a:pPr marL="285750" indent="-285750" algn="l" defTabSz="457200" fontAlgn="base">
              <a:spcBef>
                <a:spcPct val="20000"/>
              </a:spcBef>
              <a:spcAft>
                <a:spcPct val="0"/>
              </a:spcAft>
              <a:buClr>
                <a:srgbClr val="FF9800"/>
              </a:buClr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7F7F7F"/>
                </a:solidFill>
                <a:ea typeface="ヒラギノ角ゴ Pro W3" charset="-128"/>
                <a:cs typeface="ヒラギノ角ゴ Pro W3" charset="-128"/>
              </a:rPr>
              <a:t>Hypergene används för </a:t>
            </a:r>
            <a:r>
              <a:rPr lang="sv-SE" sz="2000" b="1" dirty="0">
                <a:solidFill>
                  <a:srgbClr val="7F7F7F"/>
                </a:solidFill>
                <a:ea typeface="ヒラギノ角ゴ Pro W3" charset="-128"/>
                <a:cs typeface="ヒラギノ角ゴ Pro W3" charset="-128"/>
              </a:rPr>
              <a:t>budget- och prognosuppföljning </a:t>
            </a:r>
            <a:r>
              <a:rPr lang="sv-SE" sz="2000" dirty="0">
                <a:solidFill>
                  <a:srgbClr val="7F7F7F"/>
                </a:solidFill>
                <a:ea typeface="ヒラギノ角ゴ Pro W3" charset="-128"/>
                <a:cs typeface="ヒラギノ角ゴ Pro W3" charset="-128"/>
              </a:rPr>
              <a:t>där det ekonomiska utfallet ställs mot budget/prognos</a:t>
            </a:r>
          </a:p>
          <a:p>
            <a:pPr marL="285750" indent="-285750" algn="l" defTabSz="457200" fontAlgn="base">
              <a:spcBef>
                <a:spcPct val="20000"/>
              </a:spcBef>
              <a:spcAft>
                <a:spcPct val="0"/>
              </a:spcAft>
              <a:buClr>
                <a:srgbClr val="FF9800"/>
              </a:buClr>
              <a:buFont typeface="Arial" panose="020B0604020202020204" pitchFamily="34" charset="0"/>
              <a:buChar char="•"/>
            </a:pPr>
            <a:endParaRPr lang="sv-SE" sz="1200" dirty="0">
              <a:solidFill>
                <a:srgbClr val="7F7F7F"/>
              </a:solidFill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4" name="Rubrik 1"/>
          <p:cNvSpPr txBox="1">
            <a:spLocks/>
          </p:cNvSpPr>
          <p:nvPr/>
        </p:nvSpPr>
        <p:spPr>
          <a:xfrm>
            <a:off x="477980" y="114300"/>
            <a:ext cx="8229600" cy="6234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2800" b="1" dirty="0">
                <a:solidFill>
                  <a:srgbClr val="FF9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Varför Hypergene? Vad hittar jag där?</a:t>
            </a:r>
          </a:p>
        </p:txBody>
      </p:sp>
      <p:sp>
        <p:nvSpPr>
          <p:cNvPr id="20" name="Rektangel med rundade hörn 19"/>
          <p:cNvSpPr/>
          <p:nvPr/>
        </p:nvSpPr>
        <p:spPr>
          <a:xfrm>
            <a:off x="6765539" y="5182565"/>
            <a:ext cx="1617525" cy="954108"/>
          </a:xfrm>
          <a:prstGeom prst="roundRect">
            <a:avLst/>
          </a:prstGeom>
          <a:noFill/>
          <a:ln w="19050">
            <a:solidFill>
              <a:srgbClr val="72727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FFC000"/>
              </a:solidFill>
            </a:endParaRP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2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9099" y="5277427"/>
            <a:ext cx="722486" cy="722486"/>
          </a:xfrm>
          <a:prstGeom prst="rect">
            <a:avLst/>
          </a:prstGeom>
        </p:spPr>
      </p:pic>
      <p:pic>
        <p:nvPicPr>
          <p:cNvPr id="11" name="Bildobjekt 10" descr="iMac_Hypergene14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25" t="11187" r="23184" b="9990"/>
          <a:stretch/>
        </p:blipFill>
        <p:spPr>
          <a:xfrm>
            <a:off x="5036170" y="5142157"/>
            <a:ext cx="1440513" cy="1205268"/>
          </a:xfrm>
          <a:prstGeom prst="rect">
            <a:avLst/>
          </a:prstGeom>
        </p:spPr>
      </p:pic>
      <p:pic>
        <p:nvPicPr>
          <p:cNvPr id="12" name="Bildobjekt 11" descr="Hypergene_symbol_rgb.eps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0852" y="6369200"/>
            <a:ext cx="148077" cy="148077"/>
          </a:xfrm>
          <a:prstGeom prst="rect">
            <a:avLst/>
          </a:prstGeom>
        </p:spPr>
      </p:pic>
      <p:pic>
        <p:nvPicPr>
          <p:cNvPr id="2" name="Bildobjekt 1"/>
          <p:cNvPicPr>
            <a:picLocks noChangeAspect="1"/>
          </p:cNvPicPr>
          <p:nvPr/>
        </p:nvPicPr>
        <p:blipFill rotWithShape="1">
          <a:blip r:embed="rId5" cstate="print"/>
          <a:srcRect b="2928"/>
          <a:stretch/>
        </p:blipFill>
        <p:spPr>
          <a:xfrm>
            <a:off x="5104097" y="5219658"/>
            <a:ext cx="1288458" cy="761686"/>
          </a:xfrm>
          <a:prstGeom prst="rect">
            <a:avLst/>
          </a:prstGeom>
        </p:spPr>
      </p:pic>
      <p:sp>
        <p:nvSpPr>
          <p:cNvPr id="3" name="textruta 2"/>
          <p:cNvSpPr txBox="1"/>
          <p:nvPr/>
        </p:nvSpPr>
        <p:spPr>
          <a:xfrm>
            <a:off x="5409514" y="6294121"/>
            <a:ext cx="81144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rgbClr val="FE7302"/>
                </a:solidFill>
              </a:rPr>
              <a:t>Hypergene</a:t>
            </a:r>
          </a:p>
        </p:txBody>
      </p:sp>
      <p:sp>
        <p:nvSpPr>
          <p:cNvPr id="15" name="Rektangel med rundade hörn 14"/>
          <p:cNvSpPr/>
          <p:nvPr/>
        </p:nvSpPr>
        <p:spPr>
          <a:xfrm>
            <a:off x="3143127" y="5180350"/>
            <a:ext cx="1617525" cy="954108"/>
          </a:xfrm>
          <a:prstGeom prst="roundRect">
            <a:avLst/>
          </a:prstGeom>
          <a:noFill/>
          <a:ln w="19050">
            <a:solidFill>
              <a:srgbClr val="72727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FFC000"/>
              </a:solidFill>
            </a:endParaRPr>
          </a:p>
        </p:txBody>
      </p:sp>
      <p:sp>
        <p:nvSpPr>
          <p:cNvPr id="5" name="Höger 4"/>
          <p:cNvSpPr/>
          <p:nvPr/>
        </p:nvSpPr>
        <p:spPr>
          <a:xfrm>
            <a:off x="4615959" y="5521568"/>
            <a:ext cx="553915" cy="351692"/>
          </a:xfrm>
          <a:prstGeom prst="rightArrow">
            <a:avLst/>
          </a:prstGeom>
          <a:solidFill>
            <a:srgbClr val="FF98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Höger 16"/>
          <p:cNvSpPr/>
          <p:nvPr/>
        </p:nvSpPr>
        <p:spPr>
          <a:xfrm flipH="1">
            <a:off x="6325155" y="5345721"/>
            <a:ext cx="553915" cy="351692"/>
          </a:xfrm>
          <a:prstGeom prst="rightArrow">
            <a:avLst/>
          </a:prstGeom>
          <a:solidFill>
            <a:srgbClr val="FF98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Höger 18"/>
          <p:cNvSpPr/>
          <p:nvPr/>
        </p:nvSpPr>
        <p:spPr>
          <a:xfrm>
            <a:off x="6329716" y="5647630"/>
            <a:ext cx="553915" cy="351692"/>
          </a:xfrm>
          <a:prstGeom prst="rightArrow">
            <a:avLst/>
          </a:prstGeom>
          <a:solidFill>
            <a:srgbClr val="FF98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6" name="Bildobjekt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39533" y="5345721"/>
            <a:ext cx="1283527" cy="667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047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ktangel med rundade hörn 22"/>
          <p:cNvSpPr/>
          <p:nvPr/>
        </p:nvSpPr>
        <p:spPr>
          <a:xfrm>
            <a:off x="2904814" y="370061"/>
            <a:ext cx="9233279" cy="60207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14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ubrik 1"/>
          <p:cNvSpPr txBox="1">
            <a:spLocks/>
          </p:cNvSpPr>
          <p:nvPr/>
        </p:nvSpPr>
        <p:spPr>
          <a:xfrm>
            <a:off x="477980" y="114300"/>
            <a:ext cx="8229600" cy="6234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2800" b="1" dirty="0">
                <a:solidFill>
                  <a:srgbClr val="FF9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Portalsida</a:t>
            </a:r>
          </a:p>
        </p:txBody>
      </p:sp>
      <p:sp>
        <p:nvSpPr>
          <p:cNvPr id="9" name="Rektangel 8"/>
          <p:cNvSpPr/>
          <p:nvPr/>
        </p:nvSpPr>
        <p:spPr>
          <a:xfrm>
            <a:off x="10489613" y="1665178"/>
            <a:ext cx="618267" cy="42882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ktangel 9"/>
          <p:cNvSpPr/>
          <p:nvPr/>
        </p:nvSpPr>
        <p:spPr>
          <a:xfrm>
            <a:off x="3158835" y="5808518"/>
            <a:ext cx="7650302" cy="130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Oval 244"/>
          <p:cNvSpPr/>
          <p:nvPr/>
        </p:nvSpPr>
        <p:spPr bwMode="auto">
          <a:xfrm>
            <a:off x="3260449" y="153985"/>
            <a:ext cx="360040" cy="360040"/>
          </a:xfrm>
          <a:prstGeom prst="ellipse">
            <a:avLst/>
          </a:prstGeom>
          <a:solidFill>
            <a:srgbClr val="FF9800"/>
          </a:solidFill>
          <a:ln w="19050" cap="flat" cmpd="sng" algn="ctr">
            <a:solidFill>
              <a:srgbClr val="41414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latin typeface="Arial" charset="0"/>
              </a:rPr>
              <a:t>!</a:t>
            </a:r>
          </a:p>
        </p:txBody>
      </p:sp>
      <p:sp>
        <p:nvSpPr>
          <p:cNvPr id="35" name="Rektangel 34"/>
          <p:cNvSpPr/>
          <p:nvPr/>
        </p:nvSpPr>
        <p:spPr>
          <a:xfrm>
            <a:off x="3684443" y="532533"/>
            <a:ext cx="1666875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6" name="Rektangel 35"/>
          <p:cNvSpPr/>
          <p:nvPr/>
        </p:nvSpPr>
        <p:spPr>
          <a:xfrm>
            <a:off x="3169226" y="469650"/>
            <a:ext cx="45719" cy="4294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9" name="textruta 38"/>
          <p:cNvSpPr txBox="1"/>
          <p:nvPr/>
        </p:nvSpPr>
        <p:spPr>
          <a:xfrm>
            <a:off x="5708868" y="568108"/>
            <a:ext cx="41922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1200" dirty="0">
                <a:solidFill>
                  <a:srgbClr val="4791A5"/>
                </a:solidFill>
              </a:rPr>
              <a:t>Huvudflikar för navigering i Hypergene (Hemfliken = portalsidan)</a:t>
            </a:r>
          </a:p>
        </p:txBody>
      </p:sp>
      <p:sp>
        <p:nvSpPr>
          <p:cNvPr id="27" name="Rektangel med rundade hörn 26"/>
          <p:cNvSpPr/>
          <p:nvPr/>
        </p:nvSpPr>
        <p:spPr>
          <a:xfrm>
            <a:off x="567538" y="2635395"/>
            <a:ext cx="2337954" cy="52939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14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Oval 244"/>
          <p:cNvSpPr/>
          <p:nvPr/>
        </p:nvSpPr>
        <p:spPr bwMode="auto">
          <a:xfrm>
            <a:off x="567538" y="2479901"/>
            <a:ext cx="360040" cy="360040"/>
          </a:xfrm>
          <a:prstGeom prst="ellipse">
            <a:avLst/>
          </a:prstGeom>
          <a:solidFill>
            <a:srgbClr val="FF9800"/>
          </a:solidFill>
          <a:ln w="19050" cap="flat" cmpd="sng" algn="ctr">
            <a:solidFill>
              <a:srgbClr val="41414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latin typeface="Arial" charset="0"/>
              </a:rPr>
              <a:t>!</a:t>
            </a:r>
          </a:p>
        </p:txBody>
      </p:sp>
      <p:sp>
        <p:nvSpPr>
          <p:cNvPr id="37" name="textruta 36"/>
          <p:cNvSpPr txBox="1"/>
          <p:nvPr/>
        </p:nvSpPr>
        <p:spPr>
          <a:xfrm>
            <a:off x="713115" y="2732985"/>
            <a:ext cx="19977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1200" dirty="0">
                <a:solidFill>
                  <a:srgbClr val="4791A5"/>
                </a:solidFill>
              </a:rPr>
              <a:t>Aktuella nyheter i Hypergene</a:t>
            </a:r>
          </a:p>
        </p:txBody>
      </p:sp>
      <p:sp>
        <p:nvSpPr>
          <p:cNvPr id="28" name="Rektangel med rundade hörn 27"/>
          <p:cNvSpPr/>
          <p:nvPr/>
        </p:nvSpPr>
        <p:spPr>
          <a:xfrm>
            <a:off x="625339" y="4568773"/>
            <a:ext cx="2337954" cy="95911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14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9" name="Oval 244"/>
          <p:cNvSpPr/>
          <p:nvPr/>
        </p:nvSpPr>
        <p:spPr bwMode="auto">
          <a:xfrm>
            <a:off x="611978" y="4388754"/>
            <a:ext cx="360040" cy="360040"/>
          </a:xfrm>
          <a:prstGeom prst="ellipse">
            <a:avLst/>
          </a:prstGeom>
          <a:solidFill>
            <a:srgbClr val="FF9800"/>
          </a:solidFill>
          <a:ln w="19050" cap="flat" cmpd="sng" algn="ctr">
            <a:solidFill>
              <a:srgbClr val="41414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latin typeface="Arial" charset="0"/>
              </a:rPr>
              <a:t>!</a:t>
            </a:r>
          </a:p>
        </p:txBody>
      </p:sp>
      <p:sp>
        <p:nvSpPr>
          <p:cNvPr id="38" name="textruta 37"/>
          <p:cNvSpPr txBox="1"/>
          <p:nvPr/>
        </p:nvSpPr>
        <p:spPr>
          <a:xfrm>
            <a:off x="758284" y="4696890"/>
            <a:ext cx="18441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dirty="0">
                <a:solidFill>
                  <a:srgbClr val="4791A5"/>
                </a:solidFill>
              </a:rPr>
              <a:t>Här kan du hitta länkar till budget- och prognosanvisningar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som ligger på intranätet</a:t>
            </a:r>
          </a:p>
        </p:txBody>
      </p:sp>
      <p:sp>
        <p:nvSpPr>
          <p:cNvPr id="47" name="Rektangel 46"/>
          <p:cNvSpPr/>
          <p:nvPr/>
        </p:nvSpPr>
        <p:spPr>
          <a:xfrm>
            <a:off x="5434445" y="2164398"/>
            <a:ext cx="904010" cy="35257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1" name="Rektangel 50"/>
          <p:cNvSpPr/>
          <p:nvPr/>
        </p:nvSpPr>
        <p:spPr>
          <a:xfrm>
            <a:off x="8125691" y="1701274"/>
            <a:ext cx="1101436" cy="4767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4536" y="1100745"/>
            <a:ext cx="8585220" cy="4842246"/>
          </a:xfrm>
          <a:prstGeom prst="rect">
            <a:avLst/>
          </a:prstGeom>
        </p:spPr>
      </p:pic>
      <p:pic>
        <p:nvPicPr>
          <p:cNvPr id="13" name="Bildobjekt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9115" y="2991048"/>
            <a:ext cx="2286198" cy="536494"/>
          </a:xfrm>
          <a:prstGeom prst="rect">
            <a:avLst/>
          </a:prstGeom>
        </p:spPr>
      </p:pic>
      <p:pic>
        <p:nvPicPr>
          <p:cNvPr id="14" name="Bildobjekt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02557" y="5644589"/>
            <a:ext cx="2950720" cy="829128"/>
          </a:xfrm>
          <a:prstGeom prst="rect">
            <a:avLst/>
          </a:prstGeom>
        </p:spPr>
      </p:pic>
      <p:sp>
        <p:nvSpPr>
          <p:cNvPr id="15" name="Ellips 14"/>
          <p:cNvSpPr/>
          <p:nvPr/>
        </p:nvSpPr>
        <p:spPr>
          <a:xfrm>
            <a:off x="10102341" y="1151989"/>
            <a:ext cx="633506" cy="91226"/>
          </a:xfrm>
          <a:prstGeom prst="ellipse">
            <a:avLst/>
          </a:prstGeom>
          <a:solidFill>
            <a:srgbClr val="FE8826"/>
          </a:solidFill>
          <a:ln>
            <a:solidFill>
              <a:srgbClr val="FE882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6" name="Bildobjekt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3408" y="546677"/>
            <a:ext cx="2591059" cy="297162"/>
          </a:xfrm>
          <a:prstGeom prst="rect">
            <a:avLst/>
          </a:prstGeom>
        </p:spPr>
      </p:pic>
      <p:pic>
        <p:nvPicPr>
          <p:cNvPr id="17" name="Bildobjekt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3598" y="831081"/>
            <a:ext cx="60965" cy="560881"/>
          </a:xfrm>
          <a:prstGeom prst="rect">
            <a:avLst/>
          </a:prstGeom>
        </p:spPr>
      </p:pic>
      <p:pic>
        <p:nvPicPr>
          <p:cNvPr id="19" name="Bildobjekt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84972" y="651783"/>
            <a:ext cx="60965" cy="560881"/>
          </a:xfrm>
          <a:prstGeom prst="rect">
            <a:avLst/>
          </a:prstGeom>
        </p:spPr>
      </p:pic>
      <p:pic>
        <p:nvPicPr>
          <p:cNvPr id="24" name="Bildobjekt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61249" y="640119"/>
            <a:ext cx="60965" cy="560881"/>
          </a:xfrm>
          <a:prstGeom prst="rect">
            <a:avLst/>
          </a:prstGeom>
        </p:spPr>
      </p:pic>
      <p:pic>
        <p:nvPicPr>
          <p:cNvPr id="26" name="Bildobjekt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14043" y="417071"/>
            <a:ext cx="1924050" cy="219075"/>
          </a:xfrm>
          <a:prstGeom prst="rect">
            <a:avLst/>
          </a:prstGeom>
        </p:spPr>
      </p:pic>
      <p:cxnSp>
        <p:nvCxnSpPr>
          <p:cNvPr id="34" name="Rak 60"/>
          <p:cNvCxnSpPr/>
          <p:nvPr/>
        </p:nvCxnSpPr>
        <p:spPr>
          <a:xfrm>
            <a:off x="2739899" y="2881866"/>
            <a:ext cx="587827" cy="0"/>
          </a:xfrm>
          <a:prstGeom prst="line">
            <a:avLst/>
          </a:prstGeom>
          <a:ln w="57150">
            <a:solidFill>
              <a:srgbClr val="FF98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ktangulär bildtext 19"/>
          <p:cNvSpPr/>
          <p:nvPr/>
        </p:nvSpPr>
        <p:spPr>
          <a:xfrm>
            <a:off x="8861204" y="1425548"/>
            <a:ext cx="2330527" cy="518810"/>
          </a:xfrm>
          <a:prstGeom prst="wedgeRectCallout">
            <a:avLst>
              <a:gd name="adj1" fmla="val -53108"/>
              <a:gd name="adj2" fmla="val 119758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E88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100" dirty="0">
                <a:solidFill>
                  <a:srgbClr val="FE8826"/>
                </a:solidFill>
              </a:rPr>
              <a:t>Visar senast stängda månad </a:t>
            </a:r>
          </a:p>
          <a:p>
            <a:pPr algn="ctr"/>
            <a:r>
              <a:rPr lang="sv-SE" sz="1100" dirty="0">
                <a:solidFill>
                  <a:srgbClr val="FE8826"/>
                </a:solidFill>
              </a:rPr>
              <a:t>d v s t o m vilken period som inget ytterligare bokförs på perioden</a:t>
            </a:r>
          </a:p>
        </p:txBody>
      </p:sp>
      <p:cxnSp>
        <p:nvCxnSpPr>
          <p:cNvPr id="42" name="Rak 61"/>
          <p:cNvCxnSpPr/>
          <p:nvPr/>
        </p:nvCxnSpPr>
        <p:spPr>
          <a:xfrm>
            <a:off x="2627118" y="4748794"/>
            <a:ext cx="587827" cy="0"/>
          </a:xfrm>
          <a:prstGeom prst="line">
            <a:avLst/>
          </a:prstGeom>
          <a:ln w="57150">
            <a:solidFill>
              <a:srgbClr val="FF98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5602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/>
          <p:cNvSpPr txBox="1">
            <a:spLocks/>
          </p:cNvSpPr>
          <p:nvPr/>
        </p:nvSpPr>
        <p:spPr>
          <a:xfrm>
            <a:off x="477980" y="114300"/>
            <a:ext cx="8229600" cy="62345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2800" b="1" dirty="0">
                <a:solidFill>
                  <a:srgbClr val="FF9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Ekonomifliken – start för analys och uppföljning</a:t>
            </a:r>
          </a:p>
        </p:txBody>
      </p:sp>
      <p:sp>
        <p:nvSpPr>
          <p:cNvPr id="9" name="Rektangel 8"/>
          <p:cNvSpPr/>
          <p:nvPr/>
        </p:nvSpPr>
        <p:spPr>
          <a:xfrm>
            <a:off x="9608391" y="1665177"/>
            <a:ext cx="618267" cy="42882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6217" y="1000370"/>
            <a:ext cx="8861105" cy="5541706"/>
          </a:xfrm>
          <a:prstGeom prst="rect">
            <a:avLst/>
          </a:prstGeom>
        </p:spPr>
      </p:pic>
      <p:pic>
        <p:nvPicPr>
          <p:cNvPr id="4" name="Bildobjekt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926" y="2388104"/>
            <a:ext cx="3414056" cy="987638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8391" y="220784"/>
            <a:ext cx="2329234" cy="365370"/>
          </a:xfrm>
          <a:prstGeom prst="rect">
            <a:avLst/>
          </a:prstGeom>
        </p:spPr>
      </p:pic>
      <p:sp>
        <p:nvSpPr>
          <p:cNvPr id="7" name="Ellips 6"/>
          <p:cNvSpPr/>
          <p:nvPr/>
        </p:nvSpPr>
        <p:spPr>
          <a:xfrm>
            <a:off x="9429062" y="200357"/>
            <a:ext cx="976923" cy="451339"/>
          </a:xfrm>
          <a:prstGeom prst="ellipse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ektangel 1"/>
          <p:cNvSpPr/>
          <p:nvPr/>
        </p:nvSpPr>
        <p:spPr>
          <a:xfrm>
            <a:off x="9889958" y="1379621"/>
            <a:ext cx="516027" cy="104274"/>
          </a:xfrm>
          <a:prstGeom prst="rect">
            <a:avLst/>
          </a:prstGeom>
          <a:solidFill>
            <a:srgbClr val="FF9800"/>
          </a:solidFill>
          <a:ln>
            <a:solidFill>
              <a:srgbClr val="FE88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6885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/>
          <p:cNvSpPr txBox="1">
            <a:spLocks/>
          </p:cNvSpPr>
          <p:nvPr/>
        </p:nvSpPr>
        <p:spPr>
          <a:xfrm>
            <a:off x="477980" y="114300"/>
            <a:ext cx="8229600" cy="6234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2800" b="1" dirty="0">
                <a:solidFill>
                  <a:srgbClr val="FF9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Diagram</a:t>
            </a:r>
          </a:p>
        </p:txBody>
      </p:sp>
      <p:sp>
        <p:nvSpPr>
          <p:cNvPr id="14" name="Rektangel 13"/>
          <p:cNvSpPr/>
          <p:nvPr/>
        </p:nvSpPr>
        <p:spPr>
          <a:xfrm>
            <a:off x="2192480" y="1229189"/>
            <a:ext cx="7900418" cy="5155709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Rektangel med rundade hörn 19"/>
          <p:cNvSpPr/>
          <p:nvPr/>
        </p:nvSpPr>
        <p:spPr>
          <a:xfrm>
            <a:off x="2639287" y="307607"/>
            <a:ext cx="6682705" cy="72601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14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3" name="textruta 22"/>
          <p:cNvSpPr txBox="1"/>
          <p:nvPr/>
        </p:nvSpPr>
        <p:spPr>
          <a:xfrm>
            <a:off x="6020350" y="476688"/>
            <a:ext cx="31554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>
                <a:solidFill>
                  <a:srgbClr val="4791A5"/>
                </a:solidFill>
              </a:rPr>
              <a:t>Val kan göras från användarens behörighetsnivå</a:t>
            </a:r>
          </a:p>
          <a:p>
            <a:r>
              <a:rPr lang="sv-SE" sz="1200" dirty="0">
                <a:solidFill>
                  <a:srgbClr val="4791A5"/>
                </a:solidFill>
              </a:rPr>
              <a:t>och nedåt i organisationsstrukturen </a:t>
            </a:r>
          </a:p>
        </p:txBody>
      </p:sp>
      <p:sp>
        <p:nvSpPr>
          <p:cNvPr id="10" name="Rektangel 9"/>
          <p:cNvSpPr/>
          <p:nvPr/>
        </p:nvSpPr>
        <p:spPr>
          <a:xfrm>
            <a:off x="3217282" y="621558"/>
            <a:ext cx="440315" cy="3524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Oval 244"/>
          <p:cNvSpPr/>
          <p:nvPr/>
        </p:nvSpPr>
        <p:spPr bwMode="auto">
          <a:xfrm>
            <a:off x="2538732" y="45232"/>
            <a:ext cx="360040" cy="360040"/>
          </a:xfrm>
          <a:prstGeom prst="ellipse">
            <a:avLst/>
          </a:prstGeom>
          <a:solidFill>
            <a:srgbClr val="FF9800"/>
          </a:solidFill>
          <a:ln w="19050" cap="flat" cmpd="sng" algn="ctr">
            <a:solidFill>
              <a:srgbClr val="41414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latin typeface="Arial" charset="0"/>
              </a:rPr>
              <a:t>!</a:t>
            </a:r>
          </a:p>
        </p:txBody>
      </p:sp>
      <p:sp>
        <p:nvSpPr>
          <p:cNvPr id="32" name="textruta 31"/>
          <p:cNvSpPr txBox="1"/>
          <p:nvPr/>
        </p:nvSpPr>
        <p:spPr>
          <a:xfrm>
            <a:off x="10373" y="2414946"/>
            <a:ext cx="21821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sv-SE" sz="1200" dirty="0">
                <a:solidFill>
                  <a:srgbClr val="4791A5"/>
                </a:solidFill>
              </a:rPr>
              <a:t>Diagram som visar 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ack utfall ställt mot budget över året (valet orgenhet påverkar visningen)</a:t>
            </a:r>
          </a:p>
        </p:txBody>
      </p:sp>
      <p:sp>
        <p:nvSpPr>
          <p:cNvPr id="33" name="textruta 32"/>
          <p:cNvSpPr txBox="1"/>
          <p:nvPr/>
        </p:nvSpPr>
        <p:spPr>
          <a:xfrm>
            <a:off x="10373" y="4531161"/>
            <a:ext cx="21821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 startAt="2"/>
            </a:pPr>
            <a:r>
              <a:rPr lang="sv-SE" sz="1200" dirty="0">
                <a:solidFill>
                  <a:srgbClr val="4791A5"/>
                </a:solidFill>
              </a:rPr>
              <a:t>Diagram inkl. tabell som visar upparbetade kostnader per verksamhet i procent (valen orgenhet och period påverkar visningen)</a:t>
            </a:r>
          </a:p>
        </p:txBody>
      </p:sp>
      <p:sp>
        <p:nvSpPr>
          <p:cNvPr id="34" name="textruta 33"/>
          <p:cNvSpPr txBox="1"/>
          <p:nvPr/>
        </p:nvSpPr>
        <p:spPr>
          <a:xfrm>
            <a:off x="10247262" y="2863664"/>
            <a:ext cx="21821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 startAt="3"/>
            </a:pPr>
            <a:r>
              <a:rPr lang="sv-SE" sz="1200" dirty="0">
                <a:solidFill>
                  <a:srgbClr val="4791A5"/>
                </a:solidFill>
              </a:rPr>
              <a:t>Tabell som visar 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kostnadsuppföljning (ack) per verksamhet (valen orgenhet och period påverkar visningen)</a:t>
            </a:r>
          </a:p>
        </p:txBody>
      </p:sp>
      <p:sp>
        <p:nvSpPr>
          <p:cNvPr id="37" name="textruta 36"/>
          <p:cNvSpPr txBox="1"/>
          <p:nvPr/>
        </p:nvSpPr>
        <p:spPr>
          <a:xfrm>
            <a:off x="10068163" y="4367154"/>
            <a:ext cx="21821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 startAt="4"/>
            </a:pPr>
            <a:r>
              <a:rPr lang="sv-SE" sz="1200" dirty="0">
                <a:solidFill>
                  <a:srgbClr val="4791A5"/>
                </a:solidFill>
              </a:rPr>
              <a:t>Diagram inkl. tabell som visar upparbetade kostnader per verksamhet i Tkr (valen orgenhet och period påverkar visningen)</a:t>
            </a:r>
          </a:p>
        </p:txBody>
      </p:sp>
      <p:pic>
        <p:nvPicPr>
          <p:cNvPr id="22" name="Bildobjekt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0383" y="109983"/>
            <a:ext cx="2184557" cy="449088"/>
          </a:xfrm>
          <a:prstGeom prst="rect">
            <a:avLst/>
          </a:prstGeom>
        </p:spPr>
      </p:pic>
      <p:sp>
        <p:nvSpPr>
          <p:cNvPr id="24" name="Ellips 23"/>
          <p:cNvSpPr/>
          <p:nvPr/>
        </p:nvSpPr>
        <p:spPr>
          <a:xfrm>
            <a:off x="9724157" y="371655"/>
            <a:ext cx="919706" cy="210066"/>
          </a:xfrm>
          <a:prstGeom prst="ellipse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8" name="Bildobjekt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8385" y="1181062"/>
            <a:ext cx="7899778" cy="5175082"/>
          </a:xfrm>
          <a:prstGeom prst="rect">
            <a:avLst/>
          </a:prstGeom>
        </p:spPr>
      </p:pic>
      <p:pic>
        <p:nvPicPr>
          <p:cNvPr id="29" name="Bildobjekt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8894" y="2000900"/>
            <a:ext cx="2127688" cy="749873"/>
          </a:xfrm>
          <a:prstGeom prst="rect">
            <a:avLst/>
          </a:prstGeom>
        </p:spPr>
      </p:pic>
      <p:pic>
        <p:nvPicPr>
          <p:cNvPr id="30" name="Bildobjekt 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24615" y="2731577"/>
            <a:ext cx="377985" cy="432854"/>
          </a:xfrm>
          <a:prstGeom prst="rect">
            <a:avLst/>
          </a:prstGeom>
        </p:spPr>
      </p:pic>
      <p:pic>
        <p:nvPicPr>
          <p:cNvPr id="35" name="Bildobjekt 3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13607" y="4752204"/>
            <a:ext cx="377985" cy="432854"/>
          </a:xfrm>
          <a:prstGeom prst="rect">
            <a:avLst/>
          </a:prstGeom>
        </p:spPr>
      </p:pic>
      <p:pic>
        <p:nvPicPr>
          <p:cNvPr id="36" name="Bildobjekt 3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58803" y="2298723"/>
            <a:ext cx="377985" cy="432854"/>
          </a:xfrm>
          <a:prstGeom prst="rect">
            <a:avLst/>
          </a:prstGeom>
        </p:spPr>
      </p:pic>
      <p:pic>
        <p:nvPicPr>
          <p:cNvPr id="38" name="Bildobjekt 3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66095" y="5113970"/>
            <a:ext cx="377985" cy="432854"/>
          </a:xfrm>
          <a:prstGeom prst="rect">
            <a:avLst/>
          </a:prstGeom>
        </p:spPr>
      </p:pic>
      <p:pic>
        <p:nvPicPr>
          <p:cNvPr id="40" name="Bildobjekt 3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98772" y="478993"/>
            <a:ext cx="3019425" cy="447675"/>
          </a:xfrm>
          <a:prstGeom prst="rect">
            <a:avLst/>
          </a:prstGeom>
        </p:spPr>
      </p:pic>
      <p:pic>
        <p:nvPicPr>
          <p:cNvPr id="41" name="Bildobjekt 4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59487" y="868100"/>
            <a:ext cx="78471" cy="863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5739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ktangel med rundade hörn 19"/>
          <p:cNvSpPr/>
          <p:nvPr/>
        </p:nvSpPr>
        <p:spPr>
          <a:xfrm>
            <a:off x="7447642" y="114300"/>
            <a:ext cx="2620598" cy="88790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14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Oval 244"/>
          <p:cNvSpPr/>
          <p:nvPr/>
        </p:nvSpPr>
        <p:spPr bwMode="auto">
          <a:xfrm>
            <a:off x="9822004" y="633245"/>
            <a:ext cx="360040" cy="360040"/>
          </a:xfrm>
          <a:prstGeom prst="ellipse">
            <a:avLst/>
          </a:prstGeom>
          <a:solidFill>
            <a:srgbClr val="FF9800"/>
          </a:solidFill>
          <a:ln w="19050" cap="flat" cmpd="sng" algn="ctr">
            <a:solidFill>
              <a:srgbClr val="41414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latin typeface="Arial" charset="0"/>
              </a:rPr>
              <a:t>!</a:t>
            </a:r>
          </a:p>
        </p:txBody>
      </p:sp>
      <p:sp>
        <p:nvSpPr>
          <p:cNvPr id="12" name="Rektangel med rundade hörn 11"/>
          <p:cNvSpPr/>
          <p:nvPr/>
        </p:nvSpPr>
        <p:spPr>
          <a:xfrm>
            <a:off x="3615233" y="70339"/>
            <a:ext cx="3682382" cy="98473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14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Oval 244"/>
          <p:cNvSpPr/>
          <p:nvPr/>
        </p:nvSpPr>
        <p:spPr bwMode="auto">
          <a:xfrm>
            <a:off x="3425612" y="339402"/>
            <a:ext cx="360040" cy="360040"/>
          </a:xfrm>
          <a:prstGeom prst="ellipse">
            <a:avLst/>
          </a:prstGeom>
          <a:solidFill>
            <a:srgbClr val="FF9800"/>
          </a:solidFill>
          <a:ln w="19050" cap="flat" cmpd="sng" algn="ctr">
            <a:solidFill>
              <a:srgbClr val="41414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latin typeface="Arial" charset="0"/>
              </a:rPr>
              <a:t>!</a:t>
            </a:r>
          </a:p>
        </p:txBody>
      </p:sp>
      <p:sp>
        <p:nvSpPr>
          <p:cNvPr id="5" name="Rubrik 1"/>
          <p:cNvSpPr txBox="1">
            <a:spLocks/>
          </p:cNvSpPr>
          <p:nvPr/>
        </p:nvSpPr>
        <p:spPr>
          <a:xfrm>
            <a:off x="477980" y="114300"/>
            <a:ext cx="8229600" cy="6234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2800" b="1" dirty="0">
                <a:solidFill>
                  <a:srgbClr val="FF9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Resultaträkning</a:t>
            </a:r>
          </a:p>
        </p:txBody>
      </p:sp>
      <p:sp>
        <p:nvSpPr>
          <p:cNvPr id="14" name="Rektangel 13"/>
          <p:cNvSpPr/>
          <p:nvPr/>
        </p:nvSpPr>
        <p:spPr>
          <a:xfrm>
            <a:off x="2138855" y="1127141"/>
            <a:ext cx="7900418" cy="4826303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 rotWithShape="1">
          <a:blip r:embed="rId2" cstate="print"/>
          <a:srcRect l="1416" t="1173" b="1015"/>
          <a:stretch/>
        </p:blipFill>
        <p:spPr>
          <a:xfrm>
            <a:off x="5792529" y="127406"/>
            <a:ext cx="1332172" cy="883291"/>
          </a:xfrm>
          <a:prstGeom prst="rect">
            <a:avLst/>
          </a:prstGeom>
        </p:spPr>
      </p:pic>
      <p:sp>
        <p:nvSpPr>
          <p:cNvPr id="24" name="textruta 23"/>
          <p:cNvSpPr txBox="1"/>
          <p:nvPr/>
        </p:nvSpPr>
        <p:spPr>
          <a:xfrm>
            <a:off x="3895893" y="130221"/>
            <a:ext cx="19438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>
                <a:solidFill>
                  <a:srgbClr val="4791A5"/>
                </a:solidFill>
              </a:rPr>
              <a:t>Enhet ändras i denna meny. 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Förvalet är satt till tusen 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kronor (Tkr) med vänt 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tecken</a:t>
            </a:r>
          </a:p>
        </p:txBody>
      </p:sp>
      <p:sp>
        <p:nvSpPr>
          <p:cNvPr id="25" name="textruta 24"/>
          <p:cNvSpPr txBox="1"/>
          <p:nvPr/>
        </p:nvSpPr>
        <p:spPr>
          <a:xfrm>
            <a:off x="7439176" y="96487"/>
            <a:ext cx="24934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>
                <a:solidFill>
                  <a:srgbClr val="4791A5"/>
                </a:solidFill>
              </a:rPr>
              <a:t>Val finns för ett antal olika kolumn-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uppsättningar (visar olika mått).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Förvalet är satt till budgetuppföljning</a:t>
            </a:r>
          </a:p>
        </p:txBody>
      </p:sp>
      <p:sp>
        <p:nvSpPr>
          <p:cNvPr id="30" name="Rektangel med rundade hörn 29"/>
          <p:cNvSpPr/>
          <p:nvPr/>
        </p:nvSpPr>
        <p:spPr>
          <a:xfrm>
            <a:off x="124755" y="1337725"/>
            <a:ext cx="1841728" cy="1730790"/>
          </a:xfrm>
          <a:prstGeom prst="roundRect">
            <a:avLst/>
          </a:prstGeom>
          <a:noFill/>
          <a:ln w="28575">
            <a:solidFill>
              <a:srgbClr val="41414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1" name="Oval 244"/>
          <p:cNvSpPr/>
          <p:nvPr/>
        </p:nvSpPr>
        <p:spPr bwMode="auto">
          <a:xfrm>
            <a:off x="348159" y="1166219"/>
            <a:ext cx="360040" cy="360040"/>
          </a:xfrm>
          <a:prstGeom prst="ellipse">
            <a:avLst/>
          </a:prstGeom>
          <a:solidFill>
            <a:srgbClr val="FF9800"/>
          </a:solidFill>
          <a:ln w="19050" cap="flat" cmpd="sng" algn="ctr">
            <a:solidFill>
              <a:srgbClr val="41414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latin typeface="Arial" charset="0"/>
              </a:rPr>
              <a:t>!</a:t>
            </a:r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 rotWithShape="1">
          <a:blip r:embed="rId3" cstate="print"/>
          <a:srcRect r="17187"/>
          <a:stretch/>
        </p:blipFill>
        <p:spPr>
          <a:xfrm>
            <a:off x="291371" y="1579868"/>
            <a:ext cx="1624914" cy="485775"/>
          </a:xfrm>
          <a:prstGeom prst="rect">
            <a:avLst/>
          </a:prstGeom>
        </p:spPr>
      </p:pic>
      <p:sp>
        <p:nvSpPr>
          <p:cNvPr id="27" name="textruta 26"/>
          <p:cNvSpPr txBox="1"/>
          <p:nvPr/>
        </p:nvSpPr>
        <p:spPr>
          <a:xfrm>
            <a:off x="161091" y="2058451"/>
            <a:ext cx="18088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1200" dirty="0">
                <a:solidFill>
                  <a:srgbClr val="4791A5"/>
                </a:solidFill>
              </a:rPr>
              <a:t>Val kan göras från 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användarens behörighets-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nivå och nedåt i 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organisationsstrukturen 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0440" y="3725109"/>
            <a:ext cx="1219200" cy="504825"/>
          </a:xfrm>
          <a:prstGeom prst="rect">
            <a:avLst/>
          </a:prstGeom>
        </p:spPr>
      </p:pic>
      <p:sp>
        <p:nvSpPr>
          <p:cNvPr id="37" name="textruta 36"/>
          <p:cNvSpPr txBox="1"/>
          <p:nvPr/>
        </p:nvSpPr>
        <p:spPr>
          <a:xfrm>
            <a:off x="234397" y="4215501"/>
            <a:ext cx="166808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1200" dirty="0">
                <a:solidFill>
                  <a:srgbClr val="4791A5"/>
                </a:solidFill>
              </a:rPr>
              <a:t>Val kan göras på enskild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verksamhet eller grupp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av verksamheter. Under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grupperingar finns olika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”udda” kombinationer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5337" y="5212556"/>
            <a:ext cx="1295400" cy="666750"/>
          </a:xfrm>
          <a:prstGeom prst="rect">
            <a:avLst/>
          </a:prstGeom>
        </p:spPr>
      </p:pic>
      <p:sp>
        <p:nvSpPr>
          <p:cNvPr id="32" name="Rektangel med rundade hörn 31"/>
          <p:cNvSpPr/>
          <p:nvPr/>
        </p:nvSpPr>
        <p:spPr>
          <a:xfrm>
            <a:off x="144641" y="3439268"/>
            <a:ext cx="1841728" cy="2440038"/>
          </a:xfrm>
          <a:prstGeom prst="roundRect">
            <a:avLst/>
          </a:prstGeom>
          <a:noFill/>
          <a:ln w="28575">
            <a:solidFill>
              <a:srgbClr val="41414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3" name="Oval 244"/>
          <p:cNvSpPr/>
          <p:nvPr/>
        </p:nvSpPr>
        <p:spPr bwMode="auto">
          <a:xfrm>
            <a:off x="351089" y="3340852"/>
            <a:ext cx="360040" cy="360040"/>
          </a:xfrm>
          <a:prstGeom prst="ellipse">
            <a:avLst/>
          </a:prstGeom>
          <a:solidFill>
            <a:srgbClr val="FF9800"/>
          </a:solidFill>
          <a:ln w="19050" cap="flat" cmpd="sng" algn="ctr">
            <a:solidFill>
              <a:srgbClr val="41414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latin typeface="Arial" charset="0"/>
              </a:rPr>
              <a:t>!</a:t>
            </a:r>
          </a:p>
        </p:txBody>
      </p:sp>
      <p:pic>
        <p:nvPicPr>
          <p:cNvPr id="38" name="Bildobjekt 37"/>
          <p:cNvPicPr>
            <a:picLocks noChangeAspect="1"/>
          </p:cNvPicPr>
          <p:nvPr/>
        </p:nvPicPr>
        <p:blipFill rotWithShape="1">
          <a:blip r:embed="rId6" cstate="print"/>
          <a:srcRect t="53713" r="13662" b="24696"/>
          <a:stretch/>
        </p:blipFill>
        <p:spPr>
          <a:xfrm>
            <a:off x="10896666" y="640384"/>
            <a:ext cx="871704" cy="197427"/>
          </a:xfrm>
          <a:prstGeom prst="rect">
            <a:avLst/>
          </a:prstGeom>
        </p:spPr>
      </p:pic>
      <p:pic>
        <p:nvPicPr>
          <p:cNvPr id="11" name="Bildobjekt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49698" y="1167659"/>
            <a:ext cx="7682918" cy="251236"/>
          </a:xfrm>
          <a:prstGeom prst="rect">
            <a:avLst/>
          </a:prstGeom>
        </p:spPr>
      </p:pic>
      <p:pic>
        <p:nvPicPr>
          <p:cNvPr id="19" name="Bildobjekt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22743" y="1390132"/>
            <a:ext cx="1454966" cy="4298322"/>
          </a:xfrm>
          <a:prstGeom prst="rect">
            <a:avLst/>
          </a:prstGeom>
        </p:spPr>
      </p:pic>
      <p:pic>
        <p:nvPicPr>
          <p:cNvPr id="4" name="Bildobjekt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30640" y="1375663"/>
            <a:ext cx="6998546" cy="4603679"/>
          </a:xfrm>
          <a:prstGeom prst="rect">
            <a:avLst/>
          </a:prstGeom>
        </p:spPr>
      </p:pic>
      <p:pic>
        <p:nvPicPr>
          <p:cNvPr id="13" name="Bildobjekt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68983" y="4482026"/>
            <a:ext cx="5078408" cy="1322947"/>
          </a:xfrm>
          <a:prstGeom prst="rect">
            <a:avLst/>
          </a:prstGeom>
        </p:spPr>
      </p:pic>
      <p:pic>
        <p:nvPicPr>
          <p:cNvPr id="22" name="Bildobjekt 2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57627" y="2568158"/>
            <a:ext cx="3109229" cy="536494"/>
          </a:xfrm>
          <a:prstGeom prst="rect">
            <a:avLst/>
          </a:prstGeom>
        </p:spPr>
      </p:pic>
      <p:pic>
        <p:nvPicPr>
          <p:cNvPr id="23" name="Bildobjekt 2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09635" y="769590"/>
            <a:ext cx="60965" cy="701101"/>
          </a:xfrm>
          <a:prstGeom prst="rect">
            <a:avLst/>
          </a:prstGeom>
        </p:spPr>
      </p:pic>
      <p:pic>
        <p:nvPicPr>
          <p:cNvPr id="26" name="Bildobjekt 2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66795" y="792355"/>
            <a:ext cx="60965" cy="701101"/>
          </a:xfrm>
          <a:prstGeom prst="rect">
            <a:avLst/>
          </a:prstGeom>
        </p:spPr>
      </p:pic>
      <p:pic>
        <p:nvPicPr>
          <p:cNvPr id="28" name="Bildobjekt 2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735642" y="1793419"/>
            <a:ext cx="621846" cy="54869"/>
          </a:xfrm>
          <a:prstGeom prst="rect">
            <a:avLst/>
          </a:prstGeom>
        </p:spPr>
      </p:pic>
      <p:pic>
        <p:nvPicPr>
          <p:cNvPr id="29" name="Bildobjekt 2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91302" y="3861799"/>
            <a:ext cx="621846" cy="54869"/>
          </a:xfrm>
          <a:prstGeom prst="rect">
            <a:avLst/>
          </a:prstGeom>
        </p:spPr>
      </p:pic>
      <p:sp>
        <p:nvSpPr>
          <p:cNvPr id="39" name="Rektangulär 38"/>
          <p:cNvSpPr/>
          <p:nvPr/>
        </p:nvSpPr>
        <p:spPr>
          <a:xfrm>
            <a:off x="6320388" y="1902470"/>
            <a:ext cx="1954453" cy="584462"/>
          </a:xfrm>
          <a:prstGeom prst="wedgeRectCallout">
            <a:avLst>
              <a:gd name="adj1" fmla="val -87553"/>
              <a:gd name="adj2" fmla="val -29446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>
                <a:solidFill>
                  <a:schemeClr val="accent2"/>
                </a:solidFill>
              </a:rPr>
              <a:t>Välj att se resultaträkning per kontogrupp eller utfälld på kontonivå</a:t>
            </a:r>
          </a:p>
        </p:txBody>
      </p:sp>
      <p:pic>
        <p:nvPicPr>
          <p:cNvPr id="40" name="Bildobjekt 3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084404" y="674965"/>
            <a:ext cx="1217593" cy="686388"/>
          </a:xfrm>
          <a:prstGeom prst="rect">
            <a:avLst/>
          </a:prstGeom>
        </p:spPr>
      </p:pic>
      <p:pic>
        <p:nvPicPr>
          <p:cNvPr id="3" name="Bildobjekt 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286318" y="198782"/>
            <a:ext cx="1867909" cy="398079"/>
          </a:xfrm>
          <a:prstGeom prst="rect">
            <a:avLst/>
          </a:prstGeom>
        </p:spPr>
      </p:pic>
      <p:pic>
        <p:nvPicPr>
          <p:cNvPr id="10" name="Bildobjekt 9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V="1">
            <a:off x="2118969" y="1179278"/>
            <a:ext cx="1637619" cy="172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396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39800" y="932417"/>
            <a:ext cx="10515600" cy="1325563"/>
          </a:xfrm>
        </p:spPr>
        <p:txBody>
          <a:bodyPr>
            <a:normAutofit/>
          </a:bodyPr>
          <a:lstStyle/>
          <a:p>
            <a:r>
              <a:rPr lang="sv-SE" sz="2800" b="1" dirty="0">
                <a:solidFill>
                  <a:srgbClr val="FE88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Observera vid utsökning av rapporter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Rektangel 3"/>
          <p:cNvSpPr/>
          <p:nvPr/>
        </p:nvSpPr>
        <p:spPr>
          <a:xfrm>
            <a:off x="1078523" y="1961662"/>
            <a:ext cx="962073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000" dirty="0">
                <a:solidFill>
                  <a:srgbClr val="4791A5"/>
                </a:solidFill>
              </a:rPr>
              <a:t>OBS! Under </a:t>
            </a:r>
            <a:r>
              <a:rPr lang="sv-SE" sz="2000" b="1" dirty="0">
                <a:solidFill>
                  <a:srgbClr val="4791A5"/>
                </a:solidFill>
              </a:rPr>
              <a:t>pågående budget- och prognosprocess </a:t>
            </a:r>
            <a:r>
              <a:rPr lang="sv-SE" sz="2000" dirty="0">
                <a:solidFill>
                  <a:srgbClr val="4791A5"/>
                </a:solidFill>
              </a:rPr>
              <a:t>så uppdateras budget- och prognosvärden löpande fram till deadline för budget/prognos och deadline för eventuella revideringar efter dialoger</a:t>
            </a: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2854" y="213072"/>
            <a:ext cx="2209800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5004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ypergene_Pres_Mall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- klassiskt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1852</TotalTime>
  <Words>1057</Words>
  <Application>Microsoft Office PowerPoint</Application>
  <PresentationFormat>Bredbild</PresentationFormat>
  <Paragraphs>167</Paragraphs>
  <Slides>20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20</vt:i4>
      </vt:variant>
    </vt:vector>
  </HeadingPairs>
  <TitlesOfParts>
    <vt:vector size="26" baseType="lpstr">
      <vt:lpstr>Arial</vt:lpstr>
      <vt:lpstr>Arial Unicode MS</vt:lpstr>
      <vt:lpstr>Calibri</vt:lpstr>
      <vt:lpstr>Calibri Light</vt:lpstr>
      <vt:lpstr>Office-tema</vt:lpstr>
      <vt:lpstr>Hypergene_Pres_Mall1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Observera vid utsökning av rapporter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Spara ekonomirapport (mallar)</vt:lpstr>
      <vt:lpstr>Sparade ekonomirapporter (mallar)</vt:lpstr>
      <vt:lpstr>Kombination av flera avdelningar alt. institutioner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Mittuniversitetet</dc:title>
  <dc:creator>Joakim Gilljam</dc:creator>
  <cp:lastModifiedBy>Hallberg, Ingrid</cp:lastModifiedBy>
  <cp:revision>216</cp:revision>
  <cp:lastPrinted>2015-11-19T09:21:32Z</cp:lastPrinted>
  <dcterms:created xsi:type="dcterms:W3CDTF">2015-05-11T13:08:38Z</dcterms:created>
  <dcterms:modified xsi:type="dcterms:W3CDTF">2022-02-07T08:31:32Z</dcterms:modified>
</cp:coreProperties>
</file>