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785" r:id="rId3"/>
    <p:sldId id="786" r:id="rId4"/>
    <p:sldId id="788" r:id="rId5"/>
    <p:sldId id="789" r:id="rId6"/>
    <p:sldId id="791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2025-10-02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C10CB-00AA-93C7-6EC7-93FD138BE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6DEE4A0-976D-6E3F-7ADC-1CC2418F1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E9411C5-7DA3-E393-ECB7-54FB7145E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Sveriges universitets-</a:t>
            </a:r>
            <a:r>
              <a:rPr lang="sv-SE" baseline="0" dirty="0"/>
              <a:t> och högskolors förbund (SUHF) </a:t>
            </a:r>
            <a:r>
              <a:rPr lang="sv-SE" baseline="30000" dirty="0"/>
              <a:t>1)  </a:t>
            </a:r>
            <a:r>
              <a:rPr lang="sv-SE" baseline="0" dirty="0"/>
              <a:t> arbetade 2007 fram en redovisningsmodell för fullständig kostnadsfördelning d v s en beräkningsmodell för att man enkelt och transparent ska beräkna och fördela kostnader så alla verksamheter och aktiviteter – och därmed alla finansiärer- ska bära/finansiera sina egna genererade kostnader och sin andel av gemensamma kostnader.  </a:t>
            </a:r>
          </a:p>
          <a:p>
            <a:r>
              <a:rPr lang="sv-SE" baseline="0" dirty="0"/>
              <a:t>SUHF tog beslut i nov 2007 att rekommendera sina medlemmar att införa redovisningsmodellen.  Även kallad SUHF-modellen alt OH-modellen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err="1"/>
              <a:t>Miun</a:t>
            </a:r>
            <a:r>
              <a:rPr lang="sv-SE" baseline="0" dirty="0"/>
              <a:t> beslutade 2009 att införa modellen fr o m 2011. Internt kallas den OH-modellen</a:t>
            </a:r>
            <a:endParaRPr lang="sv-SE" baseline="30000" dirty="0"/>
          </a:p>
          <a:p>
            <a:endParaRPr lang="sv-SE" baseline="0" dirty="0"/>
          </a:p>
          <a:p>
            <a:r>
              <a:rPr lang="sv-SE" baseline="0" dirty="0" err="1"/>
              <a:t>Miun</a:t>
            </a:r>
            <a:r>
              <a:rPr lang="sv-SE" baseline="0" dirty="0"/>
              <a:t> hade sedan tidigare (2002-2010) en modell som i stora delar påminner om SUHF-s modell vilket i praktiken innebar en vidareutveckling av befintlig modell. </a:t>
            </a:r>
            <a:endParaRPr lang="sv-SE" baseline="30000" dirty="0"/>
          </a:p>
          <a:p>
            <a:endParaRPr lang="sv-SE" baseline="30000" dirty="0"/>
          </a:p>
          <a:p>
            <a:r>
              <a:rPr lang="sv-SE" sz="800" dirty="0">
                <a:effectLst/>
              </a:rPr>
              <a:t>1) Sveriges universitets- och högskoleförbund (SUHF) bildades 1995. SUHF tillvaratar universitetens och högskolornas intressen utåt och verkar inåt i frågor där samordning behövs. 37 universitet och högskolor är medlemmar på frivillig grund. </a:t>
            </a:r>
          </a:p>
          <a:p>
            <a:r>
              <a:rPr lang="sv-SE" sz="800" dirty="0">
                <a:effectLst/>
              </a:rPr>
              <a:t>SUHF är en arena för diskussioner och ställningstagande i högskolepolitiska frågor. Universiteten och högskolorna varierar i storlek och inriktning, vilket ger ett brett underlag för diskussioner i de många frågor som förenar dem.</a:t>
            </a:r>
          </a:p>
          <a:p>
            <a:r>
              <a:rPr lang="sv-SE" dirty="0">
                <a:effectLst/>
              </a:rPr>
              <a:t>SUHF arbetar internationellt genom </a:t>
            </a:r>
            <a:r>
              <a:rPr lang="sv-SE" dirty="0" err="1">
                <a:effectLst/>
              </a:rPr>
              <a:t>European</a:t>
            </a:r>
            <a:r>
              <a:rPr lang="sv-SE" dirty="0">
                <a:effectLst/>
              </a:rPr>
              <a:t> University Association (EUA), det Nordiska universitetssamarbetet (NUS) och International Association </a:t>
            </a:r>
            <a:r>
              <a:rPr lang="sv-SE" dirty="0" err="1">
                <a:effectLst/>
              </a:rPr>
              <a:t>of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Universities</a:t>
            </a:r>
            <a:r>
              <a:rPr lang="sv-SE" dirty="0">
                <a:effectLst/>
              </a:rPr>
              <a:t> (IAU).</a:t>
            </a:r>
          </a:p>
          <a:p>
            <a:r>
              <a:rPr lang="sv-SE" b="1" dirty="0">
                <a:effectLst/>
              </a:rPr>
              <a:t>Arbetsområden</a:t>
            </a:r>
          </a:p>
          <a:p>
            <a:r>
              <a:rPr lang="sv-SE" dirty="0">
                <a:effectLst/>
              </a:rPr>
              <a:t>SUHF behandlar frågor såväl av principiell som av mer praktisk karaktär. Bland förbundets aktiviteter finns konferenser, seminarier, remissvar, uppvaktningar och utredningar.</a:t>
            </a:r>
          </a:p>
          <a:p>
            <a:r>
              <a:rPr lang="sv-SE" dirty="0">
                <a:effectLst/>
              </a:rPr>
              <a:t>De frågor</a:t>
            </a:r>
            <a:r>
              <a:rPr lang="sv-SE" baseline="0" dirty="0">
                <a:effectLst/>
              </a:rPr>
              <a:t> de</a:t>
            </a:r>
            <a:r>
              <a:rPr lang="sv-SE" dirty="0">
                <a:effectLst/>
              </a:rPr>
              <a:t> arbetar med faller inom många områden:</a:t>
            </a:r>
          </a:p>
          <a:p>
            <a:r>
              <a:rPr lang="sv-SE" dirty="0">
                <a:effectLst/>
              </a:rPr>
              <a:t>Den grundläggande utbildningen</a:t>
            </a:r>
          </a:p>
          <a:p>
            <a:r>
              <a:rPr lang="sv-SE" dirty="0">
                <a:effectLst/>
              </a:rPr>
              <a:t>forskarutbildningen och forskningen</a:t>
            </a:r>
          </a:p>
          <a:p>
            <a:r>
              <a:rPr lang="sv-SE" dirty="0">
                <a:effectLst/>
              </a:rPr>
              <a:t>högskolan som organisation</a:t>
            </a:r>
          </a:p>
          <a:p>
            <a:r>
              <a:rPr lang="sv-SE" dirty="0">
                <a:effectLst/>
              </a:rPr>
              <a:t>samverkan mellan högskola och samhälle</a:t>
            </a:r>
          </a:p>
          <a:p>
            <a:r>
              <a:rPr lang="sv-SE" dirty="0">
                <a:effectLst/>
              </a:rPr>
              <a:t>arbetsfördelning mellan lärosätena</a:t>
            </a:r>
          </a:p>
          <a:p>
            <a:r>
              <a:rPr lang="sv-SE" dirty="0">
                <a:effectLst/>
              </a:rPr>
              <a:t>resurser för universitet- och högskolor inklusive full kostnadstäckning</a:t>
            </a:r>
          </a:p>
          <a:p>
            <a:r>
              <a:rPr lang="sv-SE" dirty="0">
                <a:effectLst/>
              </a:rPr>
              <a:t>samverkan med motsvarande organisationer i andra länder.</a:t>
            </a:r>
          </a:p>
          <a:p>
            <a:endParaRPr lang="sv-SE" baseline="30000" dirty="0"/>
          </a:p>
          <a:p>
            <a:endParaRPr lang="sv-SE" baseline="300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64FFB05-5DC2-47F0-BAC2-E20AD9332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31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32917-E272-78A8-4F88-85F74147D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F0650D5-08AE-37EA-CB1F-14F4024BC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2268A0D-0D31-8B6B-D53F-BDD4DBD78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800" b="0" baseline="0" dirty="0"/>
              <a:t>SUHF-modellen handlar om olika typer av kostnader och hur de ska redovisas</a:t>
            </a:r>
            <a:endParaRPr lang="sv-SE" sz="800" b="1" baseline="0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D00A4FE-8596-CB58-9A98-8C68E4B4C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78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A0BA4-3438-2004-7AC3-B5517D25A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CED00E0-DE10-5A6F-7E0D-698A3DA85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8A1FBEB-5025-578B-AFB6-BCD818345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Grupperar vi verksamheten/organisationen  i var utbildning och forskning bedrivs</a:t>
            </a:r>
            <a:r>
              <a:rPr lang="sv-SE" baseline="0" dirty="0"/>
              <a:t> </a:t>
            </a:r>
            <a:r>
              <a:rPr lang="sv-SE" dirty="0" err="1"/>
              <a:t>sk</a:t>
            </a:r>
            <a:r>
              <a:rPr lang="sv-SE" dirty="0"/>
              <a:t> kärnverksamhet samt vara gemensam administration</a:t>
            </a:r>
            <a:r>
              <a:rPr lang="sv-SE" baseline="0" dirty="0"/>
              <a:t> bedrivs </a:t>
            </a:r>
            <a:r>
              <a:rPr lang="sv-SE" baseline="0" dirty="0" err="1"/>
              <a:t>sk</a:t>
            </a:r>
            <a:r>
              <a:rPr lang="sv-SE" baseline="0" dirty="0"/>
              <a:t>, </a:t>
            </a:r>
            <a:r>
              <a:rPr lang="sv-SE" dirty="0"/>
              <a:t>stödverksamhet </a:t>
            </a:r>
            <a:r>
              <a:rPr lang="sv-SE" baseline="0" dirty="0"/>
              <a:t> ger det en förenklad organisationsbild enligt denna. </a:t>
            </a:r>
          </a:p>
          <a:p>
            <a:endParaRPr lang="sv-SE" baseline="0" dirty="0"/>
          </a:p>
          <a:p>
            <a:r>
              <a:rPr lang="sv-SE" baseline="0" dirty="0"/>
              <a:t>Även inom förvaltningen finns </a:t>
            </a:r>
            <a:r>
              <a:rPr lang="sv-SE" baseline="0" dirty="0" err="1"/>
              <a:t>sk</a:t>
            </a:r>
            <a:r>
              <a:rPr lang="sv-SE" baseline="0" dirty="0"/>
              <a:t> kärnverksamhet d v s projektverksamhet som finansieras med externa medel och som inte utgör förvaltningens ordinarie adm.</a:t>
            </a:r>
          </a:p>
          <a:p>
            <a:r>
              <a:rPr lang="sv-SE" baseline="0" dirty="0"/>
              <a:t>Projekt inom förvaltningen som finansieras med rektors resurs ses </a:t>
            </a:r>
            <a:r>
              <a:rPr lang="sv-SE" baseline="0" dirty="0" err="1"/>
              <a:t>fn</a:t>
            </a:r>
            <a:r>
              <a:rPr lang="sv-SE" baseline="0" dirty="0"/>
              <a:t> som mer gem. </a:t>
            </a:r>
            <a:r>
              <a:rPr lang="sv-SE" baseline="0" dirty="0" err="1"/>
              <a:t>adm</a:t>
            </a:r>
            <a:r>
              <a:rPr lang="sv-SE" baseline="0" dirty="0"/>
              <a:t> och finansierar därmed inte </a:t>
            </a:r>
            <a:r>
              <a:rPr lang="sv-SE" baseline="0" dirty="0" err="1"/>
              <a:t>adm</a:t>
            </a:r>
            <a:r>
              <a:rPr lang="sv-SE" baseline="0" dirty="0"/>
              <a:t> via påslag på lönen</a:t>
            </a:r>
          </a:p>
          <a:p>
            <a:r>
              <a:rPr lang="sv-SE" baseline="0" dirty="0"/>
              <a:t>Projekt inom fakulteterna som finansieras med rektors strategiska medel bedöms dock som kärnverksamhet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867A413-C316-43E4-E998-9A2B4CC1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2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2025-10-02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2025-10-02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Stor rubrik 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107192D2-3778-4ECE-8BEC-1F42874D3F29" descr="Logotyp Mittuniversitetet.">
            <a:extLst>
              <a:ext uri="{FF2B5EF4-FFF2-40B4-BE49-F238E27FC236}">
                <a16:creationId xmlns:a16="http://schemas.microsoft.com/office/drawing/2014/main" id="{F153BBE9-5AB6-41B8-B5C1-4E7AC01B7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2025-10-02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2025-10-02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2025-10-02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07192D2-3778-4ECE-8BEC-1F42874D3F29" descr="Logotyp Mittuniversitetet.">
            <a:extLst>
              <a:ext uri="{FF2B5EF4-FFF2-40B4-BE49-F238E27FC236}">
                <a16:creationId xmlns:a16="http://schemas.microsoft.com/office/drawing/2014/main" id="{D6D22971-6BCD-4B4A-A592-8AF1AE69B6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6628E1D-3462-FF68-3C06-86C3E1D04A7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979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hf.se/arbetsgrupper/suhf-modellen-full-kostnadstack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iun.se/medarbetare/gemensamt/Ekonomifragor/redovisa/OH-modellen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un.se/medarbetare/gemensamt/Ekonomifragor/ekonomi-regelverk-och-modeller/OH-modellen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875C086-8D5C-AB4A-6723-648115993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Mittuniversitetets ”OH-modell”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228100-7CB0-BCEA-5484-5BAE3DEDAA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Redovisningsmodell för direkta och indirekta kostnader </a:t>
            </a:r>
          </a:p>
          <a:p>
            <a:r>
              <a:rPr lang="sv-SE" dirty="0"/>
              <a:t>Sammanfattning</a:t>
            </a:r>
          </a:p>
        </p:txBody>
      </p:sp>
    </p:spTree>
    <p:extLst>
      <p:ext uri="{BB962C8B-B14F-4D97-AF65-F5344CB8AC3E}">
        <p14:creationId xmlns:p14="http://schemas.microsoft.com/office/powerpoint/2010/main" val="16241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F1148-C73A-F3BA-0409-13D87925C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5F4351-DE12-1CB9-DA20-CF7C7064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42" y="938051"/>
            <a:ext cx="10550525" cy="652145"/>
          </a:xfrm>
        </p:spPr>
        <p:txBody>
          <a:bodyPr/>
          <a:lstStyle/>
          <a:p>
            <a:r>
              <a:rPr lang="sv-SE" sz="2800" dirty="0">
                <a:solidFill>
                  <a:schemeClr val="accent1"/>
                </a:solidFill>
              </a:rPr>
              <a:t>Modell redovisning och finansiering kostnader</a:t>
            </a:r>
            <a:endParaRPr lang="sv-SE" sz="3200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406B4E-7F0E-1F14-C4B1-7F62A9104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42" y="1734038"/>
            <a:ext cx="11004158" cy="4443242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Sveriges universitets- och högskolors förbund - </a:t>
            </a:r>
            <a:r>
              <a:rPr lang="sv-SE" sz="1400" dirty="0" err="1"/>
              <a:t>SUHF´s</a:t>
            </a:r>
            <a:r>
              <a:rPr lang="sv-SE" sz="1400" dirty="0"/>
              <a:t> rekommenderade redovisningsmodell </a:t>
            </a:r>
          </a:p>
          <a:p>
            <a:pPr marL="0" indent="0">
              <a:buNone/>
            </a:pPr>
            <a:r>
              <a:rPr lang="sv-SE" sz="1400" dirty="0"/>
              <a:t> </a:t>
            </a:r>
            <a:r>
              <a:rPr lang="sv-SE" sz="1400" dirty="0">
                <a:hlinkClick r:id="rId3"/>
              </a:rPr>
              <a:t>https://suhf.se/arbetsgrupper/suhf-modellen-full-kostnadstackning/</a:t>
            </a: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Mittuniversitetets tillämpning av SUHF-modellen, internt även kallad ”OH-modellen”</a:t>
            </a:r>
          </a:p>
          <a:p>
            <a:pPr marL="0" indent="0">
              <a:buNone/>
            </a:pPr>
            <a:r>
              <a:rPr lang="sv-SE" sz="1400" dirty="0">
                <a:hlinkClick r:id="rId4"/>
              </a:rPr>
              <a:t>https://www.miun.se/medarbetare/gemensamt/Ekonomifragor/redovisa/OH-modellen/</a:t>
            </a:r>
            <a:endParaRPr lang="sv-SE" sz="14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dirty="0"/>
              <a:t>Modellen bygger på att vi har </a:t>
            </a:r>
            <a:r>
              <a:rPr lang="sv-SE" dirty="0">
                <a:solidFill>
                  <a:schemeClr val="accent1"/>
                </a:solidFill>
              </a:rPr>
              <a:t>fullständig kostnadsfördelning </a:t>
            </a:r>
            <a:r>
              <a:rPr lang="sv-SE" dirty="0"/>
              <a:t>till alla våra utbildnings- och forskningsprojekt oavsett finansiering.</a:t>
            </a:r>
          </a:p>
          <a:p>
            <a:pPr marL="0" indent="0">
              <a:buNone/>
            </a:pPr>
            <a:r>
              <a:rPr lang="sv-SE" dirty="0"/>
              <a:t>Full kostnadstäckning innebär att </a:t>
            </a:r>
            <a:r>
              <a:rPr lang="sv-SE" dirty="0">
                <a:solidFill>
                  <a:schemeClr val="accent1"/>
                </a:solidFill>
              </a:rPr>
              <a:t>projekten finansierar sin egna genererade kostnader samt sin andel av gemensamma kostnader.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3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FA96B-2A37-94C6-B6D8-1F71AF2E5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EB8435-DE21-C85A-98A0-0ADDA2C1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7" y="170284"/>
            <a:ext cx="11862486" cy="65120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chemeClr val="accent1"/>
                </a:solidFill>
              </a:rPr>
              <a:t>Mittuniversitetet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dirty="0">
                <a:solidFill>
                  <a:schemeClr val="accent1"/>
                </a:solidFill>
              </a:rPr>
              <a:t>				</a:t>
            </a: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r>
              <a:rPr lang="sv-SE" dirty="0">
                <a:solidFill>
                  <a:schemeClr val="accent1"/>
                </a:solidFill>
              </a:rPr>
              <a:t>		Gemensam 						</a:t>
            </a:r>
            <a:r>
              <a:rPr lang="sv-SE" sz="2000" b="0" dirty="0">
                <a:solidFill>
                  <a:schemeClr val="accent1"/>
                </a:solidFill>
              </a:rPr>
              <a:t>Här uppstår kostnader 	</a:t>
            </a:r>
            <a:r>
              <a:rPr lang="sv-SE" dirty="0">
                <a:solidFill>
                  <a:schemeClr val="accent1"/>
                </a:solidFill>
              </a:rPr>
              <a:t>	        administration						</a:t>
            </a:r>
            <a:r>
              <a:rPr lang="sv-SE" sz="2000" b="0" dirty="0">
                <a:solidFill>
                  <a:schemeClr val="accent1"/>
                </a:solidFill>
              </a:rPr>
              <a:t>gemensamma för flera</a:t>
            </a:r>
            <a:br>
              <a:rPr lang="sv-SE" sz="2000" b="0" dirty="0">
                <a:solidFill>
                  <a:schemeClr val="accent1"/>
                </a:solidFill>
              </a:rPr>
            </a:br>
            <a:r>
              <a:rPr lang="sv-SE" sz="2000" b="0" dirty="0">
                <a:solidFill>
                  <a:schemeClr val="accent1"/>
                </a:solidFill>
              </a:rPr>
              <a:t>									verksamheter</a:t>
            </a:r>
            <a:br>
              <a:rPr lang="sv-SE" sz="2000" b="0" dirty="0">
                <a:solidFill>
                  <a:srgbClr val="0070C0"/>
                </a:solidFill>
              </a:rPr>
            </a:b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				</a:t>
            </a: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				  </a:t>
            </a:r>
            <a:r>
              <a:rPr lang="sv-SE" sz="1050" dirty="0">
                <a:solidFill>
                  <a:schemeClr val="accent1">
                    <a:lumMod val="75000"/>
                  </a:schemeClr>
                </a:solidFill>
              </a:rPr>
              <a:t>		             </a:t>
            </a:r>
            <a:br>
              <a:rPr lang="sv-SE" sz="105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1050" b="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br>
              <a:rPr lang="sv-SE" dirty="0"/>
            </a:br>
            <a:br>
              <a:rPr lang="sv-SE" dirty="0"/>
            </a:br>
            <a:r>
              <a:rPr lang="sv-SE" sz="160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br>
              <a:rPr lang="sv-SE" sz="1600" dirty="0">
                <a:solidFill>
                  <a:schemeClr val="accent2"/>
                </a:solidFill>
              </a:rPr>
            </a:br>
            <a:r>
              <a:rPr lang="sv-SE" sz="1600" dirty="0">
                <a:solidFill>
                  <a:schemeClr val="accent2"/>
                </a:solidFill>
              </a:rPr>
              <a:t>		</a:t>
            </a:r>
            <a:r>
              <a:rPr lang="sv-SE" sz="2000" b="0" dirty="0">
                <a:solidFill>
                  <a:schemeClr val="accent2"/>
                </a:solidFill>
              </a:rPr>
              <a:t>Producerar					  	</a:t>
            </a:r>
            <a:r>
              <a:rPr lang="sv-SE" sz="2000" dirty="0">
                <a:solidFill>
                  <a:schemeClr val="accent2"/>
                </a:solidFill>
              </a:rPr>
              <a:t>Finansieras av</a:t>
            </a:r>
            <a:br>
              <a:rPr lang="sv-SE" sz="2000" dirty="0">
                <a:solidFill>
                  <a:schemeClr val="accent2"/>
                </a:solidFill>
              </a:rPr>
            </a:br>
            <a:r>
              <a:rPr lang="sv-SE" sz="2000" dirty="0">
                <a:solidFill>
                  <a:schemeClr val="accent2"/>
                </a:solidFill>
              </a:rPr>
              <a:t>		Utbildning och 					många olika finansiärer</a:t>
            </a:r>
            <a:br>
              <a:rPr lang="sv-SE" sz="2000" dirty="0">
                <a:solidFill>
                  <a:schemeClr val="accent2"/>
                </a:solidFill>
              </a:rPr>
            </a:br>
            <a:r>
              <a:rPr lang="sv-SE" sz="2000" dirty="0">
                <a:solidFill>
                  <a:schemeClr val="accent2"/>
                </a:solidFill>
              </a:rPr>
              <a:t>		Forskning 						via anslag, avgifter, bidrag</a:t>
            </a:r>
            <a:r>
              <a:rPr lang="sv-SE" sz="2000" b="0" dirty="0">
                <a:solidFill>
                  <a:schemeClr val="accent2"/>
                </a:solidFill>
              </a:rPr>
              <a:t>    </a:t>
            </a:r>
            <a:br>
              <a:rPr lang="sv-SE" sz="2000" dirty="0">
                <a:solidFill>
                  <a:schemeClr val="accent2"/>
                </a:solidFill>
              </a:rPr>
            </a:br>
            <a:r>
              <a:rPr lang="sv-SE" sz="2000" dirty="0">
                <a:solidFill>
                  <a:schemeClr val="accent2"/>
                </a:solidFill>
              </a:rPr>
              <a:t>		i samverkan</a:t>
            </a:r>
            <a:r>
              <a:rPr lang="sv-SE" sz="2000" b="0" dirty="0">
                <a:solidFill>
                  <a:schemeClr val="accent2"/>
                </a:solidFill>
              </a:rPr>
              <a:t>						</a:t>
            </a:r>
            <a:br>
              <a:rPr lang="sv-SE" sz="2000" b="0" dirty="0">
                <a:solidFill>
                  <a:schemeClr val="accent2"/>
                </a:solidFill>
              </a:rPr>
            </a:br>
            <a:r>
              <a:rPr lang="sv-SE" sz="2000" b="0" dirty="0">
                <a:solidFill>
                  <a:schemeClr val="accent2"/>
                </a:solidFill>
              </a:rPr>
              <a:t>									Här genereras kostnader </a:t>
            </a:r>
            <a:br>
              <a:rPr lang="sv-SE" sz="2000" b="0" dirty="0">
                <a:solidFill>
                  <a:schemeClr val="accent2"/>
                </a:solidFill>
              </a:rPr>
            </a:br>
            <a:r>
              <a:rPr lang="sv-SE" sz="2000" b="0" dirty="0">
                <a:solidFill>
                  <a:schemeClr val="accent2"/>
                </a:solidFill>
              </a:rPr>
              <a:t>									med </a:t>
            </a:r>
            <a:r>
              <a:rPr lang="sv-SE" sz="2000" dirty="0">
                <a:solidFill>
                  <a:schemeClr val="accent2"/>
                </a:solidFill>
              </a:rPr>
              <a:t>direkt koppling </a:t>
            </a:r>
            <a:r>
              <a:rPr lang="sv-SE" sz="2000" b="0" dirty="0">
                <a:solidFill>
                  <a:schemeClr val="accent2"/>
                </a:solidFill>
              </a:rPr>
              <a:t>till</a:t>
            </a:r>
            <a:br>
              <a:rPr lang="sv-SE" sz="2000" b="0" dirty="0">
                <a:solidFill>
                  <a:schemeClr val="accent2"/>
                </a:solidFill>
              </a:rPr>
            </a:br>
            <a:r>
              <a:rPr lang="sv-SE" sz="2000" b="0" dirty="0">
                <a:solidFill>
                  <a:schemeClr val="accent2"/>
                </a:solidFill>
              </a:rPr>
              <a:t>									genomförda aktiviteter</a:t>
            </a:r>
            <a:br>
              <a:rPr lang="sv-SE" sz="2000" b="0" dirty="0">
                <a:solidFill>
                  <a:schemeClr val="accent2"/>
                </a:solidFill>
              </a:rPr>
            </a:br>
            <a:r>
              <a:rPr lang="sv-SE" sz="2000" b="0" dirty="0">
                <a:solidFill>
                  <a:schemeClr val="accent2"/>
                </a:solidFill>
              </a:rPr>
              <a:t>									</a:t>
            </a:r>
            <a:br>
              <a:rPr lang="sv-SE" sz="2000" dirty="0">
                <a:solidFill>
                  <a:schemeClr val="accent2"/>
                </a:solidFill>
              </a:rPr>
            </a:br>
            <a:br>
              <a:rPr lang="sv-SE" sz="2000" dirty="0">
                <a:solidFill>
                  <a:schemeClr val="accent2"/>
                </a:solidFill>
              </a:rPr>
            </a:b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endParaRPr lang="sv-S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562C814-4FA8-C333-F455-F3920F7B65CC}"/>
              </a:ext>
            </a:extLst>
          </p:cNvPr>
          <p:cNvSpPr/>
          <p:nvPr/>
        </p:nvSpPr>
        <p:spPr>
          <a:xfrm>
            <a:off x="1714794" y="851732"/>
            <a:ext cx="1568986" cy="4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Stödverksamhet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CF29133-722F-6724-AAB2-937DBC789926}"/>
              </a:ext>
            </a:extLst>
          </p:cNvPr>
          <p:cNvSpPr/>
          <p:nvPr/>
        </p:nvSpPr>
        <p:spPr>
          <a:xfrm>
            <a:off x="1714794" y="3426290"/>
            <a:ext cx="1568986" cy="392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>
                <a:solidFill>
                  <a:schemeClr val="tx1"/>
                </a:solidFill>
              </a:rPr>
              <a:t>Kärnverksamhet</a:t>
            </a:r>
          </a:p>
        </p:txBody>
      </p:sp>
      <p:pic>
        <p:nvPicPr>
          <p:cNvPr id="18" name="Platshållare för innehåll 17">
            <a:extLst>
              <a:ext uri="{FF2B5EF4-FFF2-40B4-BE49-F238E27FC236}">
                <a16:creationId xmlns:a16="http://schemas.microsoft.com/office/drawing/2014/main" id="{BBFD3BAA-06F0-45E0-7664-C8B03B2B2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4120" y="1423682"/>
            <a:ext cx="4246339" cy="4789400"/>
          </a:xfr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6879DBA0-B3E6-B8C7-62C5-1D5BA99F0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944" y="1626617"/>
            <a:ext cx="1024217" cy="65842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F2211777-38F1-537C-A9C6-D7E4DA046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874" y="2216595"/>
            <a:ext cx="1024217" cy="658425"/>
          </a:xfrm>
          <a:prstGeom prst="rect">
            <a:avLst/>
          </a:prstGeom>
        </p:spPr>
      </p:pic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089E2DD8-2FF4-7E56-4D68-86DB9BE033B6}"/>
              </a:ext>
            </a:extLst>
          </p:cNvPr>
          <p:cNvSpPr/>
          <p:nvPr/>
        </p:nvSpPr>
        <p:spPr>
          <a:xfrm>
            <a:off x="4014797" y="1530542"/>
            <a:ext cx="4329103" cy="1947259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884DAAD1-057A-5CB8-0310-6FA3B2B39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100" y="5271503"/>
            <a:ext cx="852932" cy="676784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92A7BFE6-621A-35FE-C8B3-F5C9F0DE3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652" y="5088729"/>
            <a:ext cx="582385" cy="590965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0FB0C0D3-2770-4127-8024-44F39275C9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529" y="5133569"/>
            <a:ext cx="673525" cy="686056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C84BE122-4C70-4E32-DBD9-456D5A7121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6059" y="5825233"/>
            <a:ext cx="582502" cy="590784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94AB3864-A880-2695-03EB-2DA81D5140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9078" y="5778763"/>
            <a:ext cx="564959" cy="625753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F11B53C2-6C95-48BC-1599-B9EA7D870A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033" y="3477801"/>
            <a:ext cx="2987299" cy="29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48575-D7A8-AEAB-8C8B-9FBC78301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7FB1E8-71CC-D22E-2012-2F993CE2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29" y="98684"/>
            <a:ext cx="11340909" cy="6521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dirty="0">
                <a:solidFill>
                  <a:srgbClr val="0070C0"/>
                </a:solidFill>
              </a:rPr>
              <a:t>Förenklad organisationsbild </a:t>
            </a:r>
            <a:br>
              <a:rPr lang="sv-SE" dirty="0">
                <a:solidFill>
                  <a:srgbClr val="0070C0"/>
                </a:solidFill>
              </a:rPr>
            </a:br>
            <a:r>
              <a:rPr lang="sv-SE" sz="1400" dirty="0">
                <a:solidFill>
                  <a:srgbClr val="0070C0"/>
                </a:solidFill>
              </a:rPr>
              <a:t>Stödverksamhet</a:t>
            </a:r>
            <a:r>
              <a:rPr lang="sv-SE" sz="1400" b="0" dirty="0">
                <a:solidFill>
                  <a:srgbClr val="0070C0"/>
                </a:solidFill>
              </a:rPr>
              <a:t> (gemensam  administration) finns på tre nivåer i organisationen</a:t>
            </a:r>
            <a:br>
              <a:rPr lang="sv-SE" sz="1400" b="0" dirty="0">
                <a:solidFill>
                  <a:srgbClr val="0070C0"/>
                </a:solidFill>
              </a:rPr>
            </a:br>
            <a:r>
              <a:rPr lang="sv-SE" sz="1400" b="0" dirty="0">
                <a:solidFill>
                  <a:srgbClr val="0070C0"/>
                </a:solidFill>
              </a:rPr>
              <a:t>Vår </a:t>
            </a:r>
            <a:r>
              <a:rPr lang="sv-SE" sz="1400" dirty="0">
                <a:solidFill>
                  <a:srgbClr val="0070C0"/>
                </a:solidFill>
              </a:rPr>
              <a:t>kärnverksamhet</a:t>
            </a:r>
            <a:r>
              <a:rPr lang="sv-SE" sz="1400" b="0" dirty="0">
                <a:solidFill>
                  <a:srgbClr val="0070C0"/>
                </a:solidFill>
              </a:rPr>
              <a:t> är utbildning och forskning i samverkan </a:t>
            </a:r>
            <a:br>
              <a:rPr lang="sv-SE" b="0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sz="2000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dirty="0">
                <a:solidFill>
                  <a:srgbClr val="0070C0"/>
                </a:solidFill>
              </a:rPr>
              <a:t>                                                                                       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						´                               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C60B738-F3DC-276E-0F7E-113A6E241E14}"/>
              </a:ext>
            </a:extLst>
          </p:cNvPr>
          <p:cNvSpPr/>
          <p:nvPr/>
        </p:nvSpPr>
        <p:spPr>
          <a:xfrm>
            <a:off x="3234907" y="1561382"/>
            <a:ext cx="4140678" cy="104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	</a:t>
            </a:r>
          </a:p>
          <a:p>
            <a:pPr algn="ctr"/>
            <a:r>
              <a:rPr lang="sv-SE" dirty="0"/>
              <a:t>	</a:t>
            </a:r>
          </a:p>
          <a:p>
            <a:pPr algn="ctr"/>
            <a:r>
              <a:rPr lang="sv-SE" dirty="0"/>
              <a:t>Univ. gem stödverksamhet,</a:t>
            </a:r>
          </a:p>
          <a:p>
            <a:pPr algn="ctr"/>
            <a:r>
              <a:rPr lang="sv-SE" dirty="0"/>
              <a:t>ledning och förvaltning </a:t>
            </a:r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7295E2C1-F73C-046A-E4F5-BBD6EC7D9264}"/>
              </a:ext>
            </a:extLst>
          </p:cNvPr>
          <p:cNvCxnSpPr/>
          <p:nvPr/>
        </p:nvCxnSpPr>
        <p:spPr>
          <a:xfrm flipH="1">
            <a:off x="4088921" y="2605178"/>
            <a:ext cx="1078302" cy="75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F72A49A-5B79-48B2-2438-C2CE073A1326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305246" y="2605178"/>
            <a:ext cx="1069675" cy="75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BAE315F6-4870-CC6C-36F7-3DC07445223B}"/>
              </a:ext>
            </a:extLst>
          </p:cNvPr>
          <p:cNvSpPr/>
          <p:nvPr/>
        </p:nvSpPr>
        <p:spPr>
          <a:xfrm>
            <a:off x="2935832" y="3355675"/>
            <a:ext cx="2231391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Fakultetsgem. stödverks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BD799BB-E8F3-2F7B-9B47-B49140218DA1}"/>
              </a:ext>
            </a:extLst>
          </p:cNvPr>
          <p:cNvSpPr/>
          <p:nvPr/>
        </p:nvSpPr>
        <p:spPr>
          <a:xfrm>
            <a:off x="229219" y="1576726"/>
            <a:ext cx="1961023" cy="443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Stödverksamhet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D522531-3910-20CC-E955-0314B2CD51A8}"/>
              </a:ext>
            </a:extLst>
          </p:cNvPr>
          <p:cNvSpPr/>
          <p:nvPr/>
        </p:nvSpPr>
        <p:spPr>
          <a:xfrm>
            <a:off x="284702" y="5470849"/>
            <a:ext cx="1850059" cy="4819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Kärnverksamhet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AD20A7C-F169-E023-6934-6F7293FD7E4F}"/>
              </a:ext>
            </a:extLst>
          </p:cNvPr>
          <p:cNvSpPr/>
          <p:nvPr/>
        </p:nvSpPr>
        <p:spPr>
          <a:xfrm>
            <a:off x="5462678" y="3355675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Fakultetsgem. stödverks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3075156-9B9A-0EF6-3053-5F0AB9BCF4AB}"/>
              </a:ext>
            </a:extLst>
          </p:cNvPr>
          <p:cNvSpPr/>
          <p:nvPr/>
        </p:nvSpPr>
        <p:spPr>
          <a:xfrm>
            <a:off x="2315999" y="5443855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E9A31B3-6ADE-8653-3324-345EB18B4B6B}"/>
              </a:ext>
            </a:extLst>
          </p:cNvPr>
          <p:cNvSpPr/>
          <p:nvPr/>
        </p:nvSpPr>
        <p:spPr>
          <a:xfrm>
            <a:off x="8763192" y="5370786"/>
            <a:ext cx="2225618" cy="569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Externfinansierade projekt Utb. o Fo</a:t>
            </a:r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5F5FAB9D-B900-BDC4-60CB-D724401F078D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345046" y="2597433"/>
            <a:ext cx="2530955" cy="277335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66CDE513-9EB2-2D84-E004-2F16B524A33A}"/>
              </a:ext>
            </a:extLst>
          </p:cNvPr>
          <p:cNvSpPr/>
          <p:nvPr/>
        </p:nvSpPr>
        <p:spPr>
          <a:xfrm>
            <a:off x="8121770" y="1557267"/>
            <a:ext cx="2153607" cy="5381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Internfinansierade projekt Utb. o Fo</a:t>
            </a:r>
          </a:p>
        </p:txBody>
      </p: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BEC3C1F6-E090-92A3-E845-DFE3DB9C03AC}"/>
              </a:ext>
            </a:extLst>
          </p:cNvPr>
          <p:cNvCxnSpPr>
            <a:endCxn id="23" idx="1"/>
          </p:cNvCxnSpPr>
          <p:nvPr/>
        </p:nvCxnSpPr>
        <p:spPr>
          <a:xfrm>
            <a:off x="7375585" y="1826319"/>
            <a:ext cx="7461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7389E643-BD4E-8870-E615-3FBDB228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025" y="2902054"/>
            <a:ext cx="855742" cy="55012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2BB1D3A4-0640-D1A2-CFBD-06F24FFCB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187" y="2907965"/>
            <a:ext cx="859611" cy="554784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8ACE559E-7443-3DB9-5C8F-88F32E3F8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26" y="1264506"/>
            <a:ext cx="830785" cy="53407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1A773A5-B095-7481-7956-0FAB304B6C95}"/>
              </a:ext>
            </a:extLst>
          </p:cNvPr>
          <p:cNvSpPr/>
          <p:nvPr/>
        </p:nvSpPr>
        <p:spPr>
          <a:xfrm>
            <a:off x="2315998" y="4944671"/>
            <a:ext cx="784371" cy="50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E680F2E-7EB0-A911-2DC6-E611ECAAB6A3}"/>
              </a:ext>
            </a:extLst>
          </p:cNvPr>
          <p:cNvSpPr/>
          <p:nvPr/>
        </p:nvSpPr>
        <p:spPr>
          <a:xfrm>
            <a:off x="3362184" y="4944671"/>
            <a:ext cx="784372" cy="490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0BC1962-2F9A-0E94-7F4B-DA7A69DE12B9}"/>
              </a:ext>
            </a:extLst>
          </p:cNvPr>
          <p:cNvSpPr/>
          <p:nvPr/>
        </p:nvSpPr>
        <p:spPr>
          <a:xfrm>
            <a:off x="4408369" y="4954410"/>
            <a:ext cx="839369" cy="49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D6530C2-4C6D-8D99-3172-8CE3164719BD}"/>
              </a:ext>
            </a:extLst>
          </p:cNvPr>
          <p:cNvSpPr/>
          <p:nvPr/>
        </p:nvSpPr>
        <p:spPr>
          <a:xfrm>
            <a:off x="3362184" y="5443854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D60E49F-AFD8-1118-B32F-8CF7447A37CF}"/>
              </a:ext>
            </a:extLst>
          </p:cNvPr>
          <p:cNvSpPr/>
          <p:nvPr/>
        </p:nvSpPr>
        <p:spPr>
          <a:xfrm>
            <a:off x="4408368" y="5431207"/>
            <a:ext cx="839369" cy="5215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2E8A6E8-F53D-C8D8-E7BC-34405D9F7DFF}"/>
              </a:ext>
            </a:extLst>
          </p:cNvPr>
          <p:cNvSpPr/>
          <p:nvPr/>
        </p:nvSpPr>
        <p:spPr>
          <a:xfrm>
            <a:off x="5514861" y="4922284"/>
            <a:ext cx="784371" cy="50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2AA3503-BF04-A3AC-6663-43C3A20518F9}"/>
              </a:ext>
            </a:extLst>
          </p:cNvPr>
          <p:cNvSpPr/>
          <p:nvPr/>
        </p:nvSpPr>
        <p:spPr>
          <a:xfrm>
            <a:off x="6457103" y="4929865"/>
            <a:ext cx="784371" cy="50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9B1565B-2348-7A79-070D-5580F26B2C10}"/>
              </a:ext>
            </a:extLst>
          </p:cNvPr>
          <p:cNvSpPr/>
          <p:nvPr/>
        </p:nvSpPr>
        <p:spPr>
          <a:xfrm>
            <a:off x="5514861" y="5438788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8D3C9E3-E724-01F9-1338-1652BA05CA4F}"/>
              </a:ext>
            </a:extLst>
          </p:cNvPr>
          <p:cNvSpPr/>
          <p:nvPr/>
        </p:nvSpPr>
        <p:spPr>
          <a:xfrm>
            <a:off x="6457103" y="5431207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556EE9DC-7BFE-097E-8ED5-96ACE5663AEF}"/>
              </a:ext>
            </a:extLst>
          </p:cNvPr>
          <p:cNvSpPr/>
          <p:nvPr/>
        </p:nvSpPr>
        <p:spPr>
          <a:xfrm>
            <a:off x="7356491" y="4929864"/>
            <a:ext cx="784371" cy="50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62DB0109-A92B-F872-5280-222FF473E5BA}"/>
              </a:ext>
            </a:extLst>
          </p:cNvPr>
          <p:cNvSpPr/>
          <p:nvPr/>
        </p:nvSpPr>
        <p:spPr>
          <a:xfrm>
            <a:off x="7353530" y="5445879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3ADD108A-6E81-BF73-B346-1C539F41EAED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2695756" y="4123426"/>
            <a:ext cx="1355772" cy="7988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50BAE3C2-0A48-B2CA-9697-F2D2590D9CAC}"/>
              </a:ext>
            </a:extLst>
          </p:cNvPr>
          <p:cNvCxnSpPr>
            <a:cxnSpLocks/>
            <a:stCxn id="11" idx="2"/>
            <a:endCxn id="5" idx="0"/>
          </p:cNvCxnSpPr>
          <p:nvPr/>
        </p:nvCxnSpPr>
        <p:spPr>
          <a:xfrm flipH="1">
            <a:off x="3754370" y="4123426"/>
            <a:ext cx="297158" cy="8212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koppling 40">
            <a:extLst>
              <a:ext uri="{FF2B5EF4-FFF2-40B4-BE49-F238E27FC236}">
                <a16:creationId xmlns:a16="http://schemas.microsoft.com/office/drawing/2014/main" id="{A10B0E74-EF99-4E09-FE00-85ED9B2CED25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>
            <a:off x="4051528" y="4123426"/>
            <a:ext cx="776526" cy="8309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2E7A148B-594F-E75F-5ABA-42EFB01E84FE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 flipH="1">
            <a:off x="5907047" y="4123426"/>
            <a:ext cx="467874" cy="7988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koppling 46">
            <a:extLst>
              <a:ext uri="{FF2B5EF4-FFF2-40B4-BE49-F238E27FC236}">
                <a16:creationId xmlns:a16="http://schemas.microsoft.com/office/drawing/2014/main" id="{E32107E5-995C-03AF-59DC-38FEACCF5065}"/>
              </a:ext>
            </a:extLst>
          </p:cNvPr>
          <p:cNvCxnSpPr>
            <a:cxnSpLocks/>
            <a:stCxn id="17" idx="2"/>
            <a:endCxn id="29" idx="0"/>
          </p:cNvCxnSpPr>
          <p:nvPr/>
        </p:nvCxnSpPr>
        <p:spPr>
          <a:xfrm>
            <a:off x="6374921" y="4123426"/>
            <a:ext cx="474368" cy="8064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koppling 50">
            <a:extLst>
              <a:ext uri="{FF2B5EF4-FFF2-40B4-BE49-F238E27FC236}">
                <a16:creationId xmlns:a16="http://schemas.microsoft.com/office/drawing/2014/main" id="{F4A58755-9572-9767-4AD2-DF1B96F5AC38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6338219" y="4060193"/>
            <a:ext cx="1410458" cy="8696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17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27F5FF07-DCFD-CEEA-30BF-B1689A1C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13" y="1347864"/>
            <a:ext cx="10514999" cy="652145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Utbildnings- och Forskningsprojekts andel av stödverksamhet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FFFF245A-BF92-450A-C379-D32BBC605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027" y="2050725"/>
            <a:ext cx="5257500" cy="417959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400" dirty="0"/>
              <a:t>Kostnaderna för stödverksamhet kan enligt SUHF fördelas ut på projekt i kärnverksamheten via påslag på: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1400" dirty="0"/>
              <a:t>	- löner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1400" dirty="0"/>
              <a:t>	- löner + konsulter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1400" dirty="0"/>
              <a:t>	- i specialfall löner + övriga driftkostnader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400" dirty="0"/>
              <a:t>Observer att procentsatserna för </a:t>
            </a:r>
            <a:r>
              <a:rPr lang="sv-SE" sz="1400" dirty="0">
                <a:solidFill>
                  <a:schemeClr val="accent1"/>
                </a:solidFill>
              </a:rPr>
              <a:t>”OH”-påslag är inte jämförbara </a:t>
            </a:r>
            <a:r>
              <a:rPr lang="sv-SE" sz="1400" dirty="0"/>
              <a:t>mellan lärosäten  </a:t>
            </a:r>
            <a:r>
              <a:rPr lang="sv-SE" sz="1400" dirty="0" err="1"/>
              <a:t>bl</a:t>
            </a:r>
            <a:r>
              <a:rPr lang="sv-SE" sz="1400" dirty="0"/>
              <a:t> a för att vi fördelar ut stödverksamheten på olika kostnadsslag. </a:t>
            </a:r>
            <a:endParaRPr lang="sv-SE" sz="1000" dirty="0"/>
          </a:p>
          <a:p>
            <a:pPr marL="0" indent="0">
              <a:lnSpc>
                <a:spcPct val="90000"/>
              </a:lnSpc>
              <a:spcBef>
                <a:spcPts val="2400"/>
              </a:spcBef>
              <a:buNone/>
            </a:pPr>
            <a:r>
              <a:rPr lang="sv-SE" sz="1400" dirty="0">
                <a:solidFill>
                  <a:schemeClr val="accent1"/>
                </a:solidFill>
              </a:rPr>
              <a:t>Mittuniversitetet </a:t>
            </a:r>
            <a:r>
              <a:rPr lang="sv-SE" sz="1400" dirty="0"/>
              <a:t>har valt att fördela ut stödverksamhetens kostnaderna via påslag på: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1400" dirty="0"/>
              <a:t>	- löner + konsulter inom utbildning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1400" dirty="0"/>
              <a:t>	- löner inom forskning.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400" dirty="0"/>
              <a:t>För att kostnaderna för stödverksamhet ska kunna fördelas vidare till våra projekt görs först en </a:t>
            </a:r>
            <a:r>
              <a:rPr lang="sv-SE" sz="1400" dirty="0">
                <a:solidFill>
                  <a:schemeClr val="accent1"/>
                </a:solidFill>
              </a:rPr>
              <a:t>gruppering av vilka kostnader som härrör till utbildning respektive forskning. Se bild</a:t>
            </a:r>
            <a:r>
              <a:rPr lang="sv-SE" sz="1400" dirty="0"/>
              <a:t>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sv-SE" sz="1400" dirty="0"/>
              <a:t>Vi får därmed olika påslag för grundutbildning, övrig utbildning samt forskning.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400" dirty="0"/>
              <a:t>De olika nivåerna av stödverksamhet summeras till en total påslagsprocent per fakultet och projekt</a:t>
            </a:r>
          </a:p>
          <a:p>
            <a:pPr marL="0" indent="0">
              <a:lnSpc>
                <a:spcPct val="90000"/>
              </a:lnSpc>
              <a:buNone/>
            </a:pPr>
            <a:endParaRPr lang="sv-SE" sz="10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0FAB6D-84C6-D9E5-7F93-B78B79AD3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512" y="2388095"/>
            <a:ext cx="5945610" cy="31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5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E21520-B863-CF97-E78D-AE0BCBCD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01" y="1108463"/>
            <a:ext cx="10514999" cy="652145"/>
          </a:xfrm>
        </p:spPr>
        <p:txBody>
          <a:bodyPr/>
          <a:lstStyle/>
          <a:p>
            <a:r>
              <a:rPr lang="sv-SE" altLang="zh-TW" sz="2000" dirty="0">
                <a:solidFill>
                  <a:srgbClr val="0070C0"/>
                </a:solidFill>
                <a:latin typeface="Arial" panose="020B0604020202020204" pitchFamily="34" charset="0"/>
                <a:ea typeface="MingLiU" panose="02020509000000000000" pitchFamily="49" charset="-120"/>
                <a:cs typeface="Times New Roman" panose="02020603050405020304" pitchFamily="18" charset="0"/>
              </a:rPr>
              <a:t>Sammanfattning Mittuniversitetets modell för finansiering av kostnader</a:t>
            </a:r>
            <a:br>
              <a:rPr lang="sv-SE" altLang="zh-TW" sz="2000" dirty="0">
                <a:solidFill>
                  <a:srgbClr val="0070C0"/>
                </a:solidFill>
                <a:latin typeface="Arial" panose="020B0604020202020204" pitchFamily="34" charset="0"/>
                <a:ea typeface="MingLiU" panose="02020509000000000000" pitchFamily="49" charset="-120"/>
                <a:cs typeface="Times New Roman" panose="02020603050405020304" pitchFamily="18" charset="0"/>
              </a:rPr>
            </a:br>
            <a:endParaRPr lang="sv-SE" sz="2000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708C6A-7F76-77EA-ED2F-0EAAF7CF2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5600" y="1638661"/>
            <a:ext cx="5180400" cy="3942255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v-SE" altLang="zh-TW" sz="1050" dirty="0">
                <a:solidFill>
                  <a:srgbClr val="000000"/>
                </a:solidFill>
                <a:latin typeface="Palatino Linotype" panose="0204050205050503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Mittuniversitetets uppdrag är att bedriva utbildning och forskning i samverkan med omgivande samhälle.</a:t>
            </a:r>
            <a:r>
              <a:rPr lang="sv-SE" altLang="zh-TW" sz="1050" dirty="0">
                <a:solidFill>
                  <a:srgbClr val="212121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Till stöd för utbildnings- och forskningsverksamheten finns ledningsfunktioner och administration på olika nivåer i organisationen. Administration på universitets-, fakultets- samt institutionsgemensam nivå.  Exempel på administration är avdelningarna för personalfrågor (human r</a:t>
            </a:r>
            <a:r>
              <a:rPr lang="sv-SE" altLang="zh-TW" sz="1050">
                <a:solidFill>
                  <a:srgbClr val="212121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esources</a:t>
            </a:r>
            <a:r>
              <a:rPr lang="sv-SE" altLang="zh-TW" sz="1050" dirty="0">
                <a:solidFill>
                  <a:srgbClr val="212121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ekonomi, infrastruktur och kommunikation. Det finns även mer specifik utbildnings- och forskningsadministration för exempelvis olika typer av utbildningar och forskning.</a:t>
            </a:r>
            <a:r>
              <a:rPr lang="sv-SE" altLang="zh-TW" sz="1050" dirty="0">
                <a:solidFill>
                  <a:srgbClr val="000000"/>
                </a:solidFill>
                <a:latin typeface="Palatino Linotype" panose="0204050205050503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Inom utbildning finns studenthälsa, studievägledning, antagningskostnader för studenter, undervisningslokaler med mera. Inom forskning finns exempelvis stöd i frågor som rör samverkan och olika typer av forskningsfinansiering.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v-SE" altLang="zh-TW" sz="105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v-SE" altLang="zh-TW" sz="1050" dirty="0">
                <a:solidFill>
                  <a:srgbClr val="000000"/>
                </a:solidFill>
                <a:latin typeface="Palatino Linotype" panose="0204050205050503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Undervisning och forskning kallas för universitetets kärnverksamhet och gemensam administration kallas stödverksamhet.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v-SE" altLang="zh-TW" sz="105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v-SE" altLang="zh-TW" sz="1050" dirty="0">
                <a:solidFill>
                  <a:srgbClr val="212121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Inom Mittuniversitetet gäller, enligt bland annat regleringsbrev, fullständig kostnadsfördelning. Även kallad full kostnadstäckning. Det innebär att all utbildning och forskning ska finansiera alla sina kostnader. Såväl direkt genererade/skapade inom den egna kärnverksamheten som sin andel av gemensamma kostnader. Kostnader gemensamma för flera verksamheter och aktiviteter kallas även indirekta kostnader. 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214AFA-77DA-456E-6C57-F3CF7F9A4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4001" y="1638916"/>
            <a:ext cx="5180400" cy="3942000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v-SE" altLang="zh-TW" sz="1050" dirty="0">
                <a:solidFill>
                  <a:srgbClr val="212121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 full kostnadsfördelning utgår Mittuniversitetet från en lärosätesgemensam modell som Sveriges universitets- och högskoleförbund (SUHF) tagit fram. SUHF är en organisation som har till syfte att främja samråd och samverkan mellan universitet och högskolor samt att agera i frågor av gemensamt intresse</a:t>
            </a:r>
            <a:r>
              <a:rPr lang="sv-SE" altLang="zh-TW" sz="1050" dirty="0">
                <a:latin typeface="Palatino Linotype" panose="0204050205050503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v-SE" altLang="zh-TW" sz="105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v-SE" altLang="zh-TW" sz="1050" dirty="0">
                <a:latin typeface="Palatino Linotype" panose="0204050205050503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SUHF är en grundmodell för kostnadsfördelning och det finns skillnader mellan lärosäten bland annat för hur gemensamma kostnader för stödverksamhet fördelas till kärnverksamhet.  </a:t>
            </a:r>
            <a:endParaRPr lang="sv-SE" sz="1050" dirty="0">
              <a:solidFill>
                <a:srgbClr val="21212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v-SE" sz="1050" dirty="0">
              <a:solidFill>
                <a:srgbClr val="21212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v-SE" sz="1050" dirty="0">
                <a:solidFill>
                  <a:srgbClr val="21212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Inom Mittuniversitetet fördelas gemensamma kostnader för stödverksamhet via påslag på forskarlöner samt inom utbildning på lärarlöner och inhyrd personal (konsultkostnader) som ersätter egen personal. Påslaget kallas internt även overhead (OH)-påslag.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v-SE" sz="1050" dirty="0">
              <a:solidFill>
                <a:srgbClr val="21212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sv-SE" sz="1050" dirty="0">
                <a:solidFill>
                  <a:srgbClr val="21212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Mittuniversitetet har i perioder större svängningar i kärnverksamhetens omfattning, som exempelvis inom externfinansierad forskning som följer EU:s programperioder. Procentpåslagen beräknas därför på ett snitt av kostnader under fyra år. I vissa fall kan gemensamma kostnader exkluderas från OH-påslaget och interndebiteras eller fördelas på annat sätt till kärnverksamheten. Stöd- och kärnverksamhetens omfattning samt modell för hur stödverksamhetens kostnader fördelas till kärnverksamhet påverkar procentsatserna. Med anledning av att detta finns skillnader i bland annat hur stödverksamhet fördelas ut på kärnverksamhet är OH-procent inte jämförbara mellan lärosäten.</a:t>
            </a:r>
          </a:p>
          <a:p>
            <a:pPr marL="0" indent="0">
              <a:buNone/>
            </a:pPr>
            <a:r>
              <a:rPr lang="sv-SE" sz="1050" dirty="0">
                <a:solidFill>
                  <a:srgbClr val="21212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För ytterligare information se Mittuniversitetets websida för redovisningsmodellen för direkta och indirekta kostnader.</a:t>
            </a:r>
          </a:p>
          <a:p>
            <a:pPr marL="0" indent="0">
              <a:buNone/>
            </a:pPr>
            <a:r>
              <a:rPr lang="sv-SE" sz="1050" u="sng" dirty="0">
                <a:hlinkClick r:id="rId2"/>
              </a:rPr>
              <a:t>Redovisningsmodell för direkta och indirekta kostnader | miun.se</a:t>
            </a:r>
            <a:endParaRPr lang="sv-SE" sz="105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321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CN 16.9.potx" id="{37F6D8C5-9675-4404-900A-E86DC592998E}" vid="{45E6DD0E-98EE-4F9C-B324-6ACD77EA76F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</TotalTime>
  <Words>1335</Words>
  <Application>Microsoft Office PowerPoint</Application>
  <PresentationFormat>Bredbild</PresentationFormat>
  <Paragraphs>102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Palatino Linotype</vt:lpstr>
      <vt:lpstr>Office-tema</vt:lpstr>
      <vt:lpstr>Mittuniversitetets ”OH-modell”</vt:lpstr>
      <vt:lpstr>Modell redovisning och finansiering kostnader</vt:lpstr>
      <vt:lpstr>Mittuniversitetet          Gemensam       Här uppstår kostnader           administration      gemensamma för flera          verksamheter                                     Producerar        Finansieras av   Utbildning och      många olika finansiärer   Forskning       via anslag, avgifter, bidrag       i samverkan                Här genereras kostnader           med direkt koppling till          genomförda aktiviteter             </vt:lpstr>
      <vt:lpstr>Förenklad organisationsbild  Stödverksamhet (gemensam  administration) finns på tre nivåer i organisationen Vår kärnverksamhet är utbildning och forskning i samverkan                                                                                                                   ´                               </vt:lpstr>
      <vt:lpstr>Utbildnings- och Forskningsprojekts andel av stödverksamhet</vt:lpstr>
      <vt:lpstr>Sammanfattning Mittuniversitetets modell för finansiering av kostnader </vt:lpstr>
    </vt:vector>
  </TitlesOfParts>
  <Company>Mittuniversitetet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Ingrid Hallberg</dc:creator>
  <cp:lastModifiedBy>Ingrid Hallberg</cp:lastModifiedBy>
  <cp:revision>9</cp:revision>
  <cp:lastPrinted>2015-05-26T13:42:18Z</cp:lastPrinted>
  <dcterms:created xsi:type="dcterms:W3CDTF">2025-09-24T11:49:01Z</dcterms:created>
  <dcterms:modified xsi:type="dcterms:W3CDTF">2025-10-02T11:58:08Z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a9e035-fc31-4a12-9147-f5d37fc656b3_Enabled">
    <vt:lpwstr>true</vt:lpwstr>
  </property>
  <property fmtid="{D5CDD505-2E9C-101B-9397-08002B2CF9AE}" pid="3" name="MSIP_Label_e7a9e035-fc31-4a12-9147-f5d37fc656b3_SetDate">
    <vt:lpwstr>2025-09-24T12:11:53Z</vt:lpwstr>
  </property>
  <property fmtid="{D5CDD505-2E9C-101B-9397-08002B2CF9AE}" pid="4" name="MSIP_Label_e7a9e035-fc31-4a12-9147-f5d37fc656b3_Method">
    <vt:lpwstr>Standard</vt:lpwstr>
  </property>
  <property fmtid="{D5CDD505-2E9C-101B-9397-08002B2CF9AE}" pid="5" name="MSIP_Label_e7a9e035-fc31-4a12-9147-f5d37fc656b3_Name">
    <vt:lpwstr>Begränsad delning</vt:lpwstr>
  </property>
  <property fmtid="{D5CDD505-2E9C-101B-9397-08002B2CF9AE}" pid="6" name="MSIP_Label_e7a9e035-fc31-4a12-9147-f5d37fc656b3_SiteId">
    <vt:lpwstr>8234e57a-f0d7-4e7d-bac5-8f1a2c565e73</vt:lpwstr>
  </property>
  <property fmtid="{D5CDD505-2E9C-101B-9397-08002B2CF9AE}" pid="7" name="MSIP_Label_e7a9e035-fc31-4a12-9147-f5d37fc656b3_ActionId">
    <vt:lpwstr>f8fac327-8159-4182-b963-5d7c15572087</vt:lpwstr>
  </property>
  <property fmtid="{D5CDD505-2E9C-101B-9397-08002B2CF9AE}" pid="8" name="MSIP_Label_e7a9e035-fc31-4a12-9147-f5d37fc656b3_ContentBits">
    <vt:lpwstr>1</vt:lpwstr>
  </property>
  <property fmtid="{D5CDD505-2E9C-101B-9397-08002B2CF9AE}" pid="9" name="MSIP_Label_e7a9e035-fc31-4a12-9147-f5d37fc656b3_Tag">
    <vt:lpwstr>10, 3, 0, 1</vt:lpwstr>
  </property>
  <property fmtid="{D5CDD505-2E9C-101B-9397-08002B2CF9AE}" pid="10" name="ClassificationContentMarkingHeaderLocations">
    <vt:lpwstr>Office-tema:10</vt:lpwstr>
  </property>
  <property fmtid="{D5CDD505-2E9C-101B-9397-08002B2CF9AE}" pid="11" name="ClassificationContentMarkingHeaderText">
    <vt:lpwstr>Begränsad delning</vt:lpwstr>
  </property>
</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FileProperties" visible="true"/>
      </mso:documentControls>
    </mso:qat>
  </mso:ribbon>
</mso:customUI>
</file>