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20"/>
  </p:notesMasterIdLst>
  <p:sldIdLst>
    <p:sldId id="353" r:id="rId3"/>
    <p:sldId id="354" r:id="rId4"/>
    <p:sldId id="355" r:id="rId5"/>
    <p:sldId id="356" r:id="rId6"/>
    <p:sldId id="357" r:id="rId7"/>
    <p:sldId id="359" r:id="rId8"/>
    <p:sldId id="341" r:id="rId9"/>
    <p:sldId id="364" r:id="rId10"/>
    <p:sldId id="343" r:id="rId11"/>
    <p:sldId id="344" r:id="rId12"/>
    <p:sldId id="365" r:id="rId13"/>
    <p:sldId id="363" r:id="rId14"/>
    <p:sldId id="345" r:id="rId15"/>
    <p:sldId id="340" r:id="rId16"/>
    <p:sldId id="366" r:id="rId17"/>
    <p:sldId id="337" r:id="rId18"/>
    <p:sldId id="268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7" autoAdjust="0"/>
    <p:restoredTop sz="94676" autoAdjust="0"/>
  </p:normalViewPr>
  <p:slideViewPr>
    <p:cSldViewPr snapToGrid="0">
      <p:cViewPr varScale="1">
        <p:scale>
          <a:sx n="116" d="100"/>
          <a:sy n="116" d="100"/>
        </p:scale>
        <p:origin x="1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9CD7-9FE5-429F-B9E0-AA1946CCC9BD}" type="datetimeFigureOut">
              <a:rPr lang="sv-SE" smtClean="0"/>
              <a:t>2018-11-28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188-90C9-4DE2-9CC5-BA3A554B76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38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Campus Sundsvall is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situated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short walk from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city. It has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lovely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scenery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leafy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trees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beautiful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promenade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along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river “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Selångeersån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</a:p>
          <a:p>
            <a:endParaRPr lang="sv-S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Campus</a:t>
            </a:r>
            <a:r>
              <a:rPr lang="sv-S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Sundsvall </a:t>
            </a:r>
            <a:r>
              <a:rPr lang="sv-SE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Charter Award in 2005,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world’s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prestigious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architecture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prizes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field’s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equivalent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cinema’s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Oscar Award.</a:t>
            </a:r>
          </a:p>
          <a:p>
            <a:endParaRPr lang="sv-S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Sundsvall is a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well-reputed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student city, in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municipality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prioritise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students. </a:t>
            </a:r>
            <a:b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less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2000, Sundsvall has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voted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student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friendly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municipality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Sweden. </a:t>
            </a:r>
          </a:p>
          <a:p>
            <a:endParaRPr lang="sv-S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city offers a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entertainment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shopping.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712F9-0974-6944-A743-FA05D53891B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2152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Campus Östersund,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inaugurated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2002, is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situated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minutes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walk from the </a:t>
            </a:r>
            <a:b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shopping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city. The new city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district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b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formerly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regiment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has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carefully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renovated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b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transformed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welcoming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campus. The area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harbours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modern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library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lecture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halls, </a:t>
            </a:r>
            <a:b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 restaurants, and a café.</a:t>
            </a:r>
          </a:p>
          <a:p>
            <a:endParaRPr lang="sv-S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Östersund is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winter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city. The short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mountains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</a:t>
            </a:r>
            <a:b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country’s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down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hill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“Åre” make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students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choose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Östersund as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city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studies. </a:t>
            </a:r>
            <a:b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sv-S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city and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surroundings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recreational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activities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offer the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712F9-0974-6944-A743-FA05D53891B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50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260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Stor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973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60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348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4436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9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Stor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84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sv-SE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/>
              <a:t>Stor rubrik</a:t>
            </a:r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656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Stor rubrik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33642293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39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9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</p:spTree>
    <p:extLst>
      <p:ext uri="{BB962C8B-B14F-4D97-AF65-F5344CB8AC3E}">
        <p14:creationId xmlns:p14="http://schemas.microsoft.com/office/powerpoint/2010/main" val="122133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/>
              <a:t>Stor rubrik</a:t>
            </a:r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221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11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sv-SE"/>
              <a:t>Dra bilden till platshållaren eller klicka på ikonen för att lägga till den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93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sv-SE"/>
              <a:t>Dra bilden till platshållaren eller klicka på ikonen för att lägga till den</a:t>
            </a:r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sv-SE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4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9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62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2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Stor rubrik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8389073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32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94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</p:spTree>
    <p:extLst>
      <p:ext uri="{BB962C8B-B14F-4D97-AF65-F5344CB8AC3E}">
        <p14:creationId xmlns:p14="http://schemas.microsoft.com/office/powerpoint/2010/main" val="287335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727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499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491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/>
              <a:t>international@miun.se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</a:p>
        </p:txBody>
      </p:sp>
      <p:cxnSp>
        <p:nvCxnSpPr>
          <p:cNvPr id="9" name="Rak 8"/>
          <p:cNvCxnSpPr/>
          <p:nvPr userDrawn="1"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51" r:id="rId5"/>
    <p:sldLayoutId id="2147483662" r:id="rId6"/>
    <p:sldLayoutId id="2147483652" r:id="rId7"/>
    <p:sldLayoutId id="2147483665" r:id="rId8"/>
    <p:sldLayoutId id="2147483663" r:id="rId9"/>
    <p:sldLayoutId id="2147483664" r:id="rId10"/>
    <p:sldLayoutId id="2147483653" r:id="rId11"/>
    <p:sldLayoutId id="2147483654" r:id="rId12"/>
    <p:sldLayoutId id="2147483655" r:id="rId13"/>
  </p:sldLayoutIdLst>
  <p:hf sldNum="0" hdr="0" dt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094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  <p15:guide id="5" pos="3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>
                <a:solidFill>
                  <a:prstClr val="black"/>
                </a:solidFill>
              </a:rPr>
              <a:t>international@miun.se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>
                <a:solidFill>
                  <a:prstClr val="black"/>
                </a:solidFill>
                <a:cs typeface="Arial" panose="020B0604020202020204" pitchFamily="34" charset="0"/>
              </a:rPr>
              <a:t>Mid Sweden University</a:t>
            </a:r>
          </a:p>
        </p:txBody>
      </p:sp>
      <p:cxnSp>
        <p:nvCxnSpPr>
          <p:cNvPr id="9" name="Rak 8"/>
          <p:cNvCxnSpPr/>
          <p:nvPr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sldNum="0" hdr="0" dt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1094">
          <p15:clr>
            <a:srgbClr val="F26B43"/>
          </p15:clr>
        </p15:guide>
        <p15:guide id="4" orient="horz" pos="1480">
          <p15:clr>
            <a:srgbClr val="F26B43"/>
          </p15:clr>
        </p15:guide>
        <p15:guide id="5" pos="3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versityadmissions.se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s://gallery.mailchimp.com/4aaf65897e2e20bf2436fcb0d/images/19dc4e0a-5642-4d23-b3a2-115a563728dc.png" TargetMode="External"/><Relationship Id="rId2" Type="http://schemas.openxmlformats.org/officeDocument/2006/relationships/hyperlink" Target="https://www.facebook.com/MidSwedenUni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miun.s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un.se/en/education/programmes/" TargetMode="External"/><Relationship Id="rId7" Type="http://schemas.openxmlformats.org/officeDocument/2006/relationships/hyperlink" Target="http://www.visitsundsvall.se/" TargetMode="External"/><Relationship Id="rId2" Type="http://schemas.openxmlformats.org/officeDocument/2006/relationships/hyperlink" Target="http://www.miun.s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visitostersund.se/" TargetMode="External"/><Relationship Id="rId5" Type="http://schemas.openxmlformats.org/officeDocument/2006/relationships/hyperlink" Target="http://www.miun.se/en/research" TargetMode="External"/><Relationship Id="rId4" Type="http://schemas.openxmlformats.org/officeDocument/2006/relationships/hyperlink" Target="http://www.miun.se/summeruniversit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7777" y="1028215"/>
            <a:ext cx="7886249" cy="652145"/>
          </a:xfrm>
        </p:spPr>
        <p:txBody>
          <a:bodyPr/>
          <a:lstStyle/>
          <a:p>
            <a:r>
              <a:rPr lang="sv-SE" sz="3600" dirty="0">
                <a:solidFill>
                  <a:srgbClr val="C75200"/>
                </a:solidFill>
              </a:rPr>
              <a:t>Mid Sweden University</a:t>
            </a:r>
          </a:p>
        </p:txBody>
      </p:sp>
      <p:pic>
        <p:nvPicPr>
          <p:cNvPr id="6" name="Picture 69" descr="Areskutan_Skymn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7" y="2194561"/>
            <a:ext cx="2871788" cy="215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" descr="AreGondol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61" y="3222962"/>
            <a:ext cx="2142019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latshållare för innehåll 1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98" y="2194561"/>
            <a:ext cx="2334082" cy="1750561"/>
          </a:xfr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01" y="4212519"/>
            <a:ext cx="2858649" cy="2145081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50" y="2194561"/>
            <a:ext cx="2956706" cy="2187962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50" y="4140070"/>
            <a:ext cx="2956706" cy="2217530"/>
          </a:xfrm>
          <a:prstGeom prst="rect">
            <a:avLst/>
          </a:prstGeom>
        </p:spPr>
      </p:pic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856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1128371" y="794466"/>
            <a:ext cx="6874458" cy="1174583"/>
          </a:xfrm>
        </p:spPr>
        <p:txBody>
          <a:bodyPr/>
          <a:lstStyle/>
          <a:p>
            <a:r>
              <a:rPr lang="sv-SE" dirty="0" err="1">
                <a:solidFill>
                  <a:srgbClr val="C75200"/>
                </a:solidFill>
              </a:rPr>
              <a:t>First-class</a:t>
            </a:r>
            <a:r>
              <a:rPr lang="sv-SE" dirty="0">
                <a:solidFill>
                  <a:srgbClr val="C75200"/>
                </a:solidFill>
              </a:rPr>
              <a:t> </a:t>
            </a:r>
            <a:r>
              <a:rPr lang="sv-SE" dirty="0" err="1">
                <a:solidFill>
                  <a:srgbClr val="C75200"/>
                </a:solidFill>
              </a:rPr>
              <a:t>facilities</a:t>
            </a:r>
            <a:r>
              <a:rPr lang="sv-SE" dirty="0">
                <a:solidFill>
                  <a:srgbClr val="C75200"/>
                </a:solidFill>
              </a:rPr>
              <a:t> and high-tech </a:t>
            </a:r>
            <a:r>
              <a:rPr lang="sv-SE" dirty="0" err="1">
                <a:solidFill>
                  <a:srgbClr val="C75200"/>
                </a:solidFill>
              </a:rPr>
              <a:t>equipment</a:t>
            </a:r>
            <a:endParaRPr lang="sv-SE" dirty="0">
              <a:solidFill>
                <a:srgbClr val="C75200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/>
          <a:stretch/>
        </p:blipFill>
        <p:spPr>
          <a:xfrm>
            <a:off x="0" y="3143432"/>
            <a:ext cx="4255078" cy="340083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r="6302"/>
          <a:stretch/>
        </p:blipFill>
        <p:spPr>
          <a:xfrm>
            <a:off x="4255078" y="3143432"/>
            <a:ext cx="4888922" cy="3400841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1650866" y="2248344"/>
            <a:ext cx="5972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>
                <a:solidFill>
                  <a:srgbClr val="C75200"/>
                </a:solidFill>
              </a:rPr>
              <a:t>”The campus is </a:t>
            </a:r>
            <a:r>
              <a:rPr lang="sv-SE" sz="1600" i="1" dirty="0" err="1">
                <a:solidFill>
                  <a:srgbClr val="C75200"/>
                </a:solidFill>
              </a:rPr>
              <a:t>well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equipped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with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labs</a:t>
            </a:r>
            <a:r>
              <a:rPr lang="sv-SE" sz="1600" i="1" dirty="0">
                <a:solidFill>
                  <a:srgbClr val="C75200"/>
                </a:solidFill>
              </a:rPr>
              <a:t> and </a:t>
            </a:r>
            <a:r>
              <a:rPr lang="sv-SE" sz="1600" i="1" dirty="0" err="1">
                <a:solidFill>
                  <a:srgbClr val="C75200"/>
                </a:solidFill>
              </a:rPr>
              <a:t>study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rooms</a:t>
            </a:r>
            <a:r>
              <a:rPr lang="sv-SE" sz="1600" i="1" dirty="0">
                <a:solidFill>
                  <a:srgbClr val="C75200"/>
                </a:solidFill>
              </a:rPr>
              <a:t>. </a:t>
            </a:r>
            <a:br>
              <a:rPr lang="sv-SE" sz="1600" i="1" dirty="0">
                <a:solidFill>
                  <a:srgbClr val="C75200"/>
                </a:solidFill>
              </a:rPr>
            </a:br>
            <a:r>
              <a:rPr lang="sv-SE" sz="1600" i="1" dirty="0">
                <a:solidFill>
                  <a:srgbClr val="C75200"/>
                </a:solidFill>
              </a:rPr>
              <a:t>The </a:t>
            </a:r>
            <a:r>
              <a:rPr lang="sv-SE" sz="1600" i="1" dirty="0" err="1">
                <a:solidFill>
                  <a:srgbClr val="C75200"/>
                </a:solidFill>
              </a:rPr>
              <a:t>library</a:t>
            </a:r>
            <a:r>
              <a:rPr lang="sv-SE" sz="1600" i="1" dirty="0">
                <a:solidFill>
                  <a:srgbClr val="C75200"/>
                </a:solidFill>
              </a:rPr>
              <a:t> is a </a:t>
            </a:r>
            <a:r>
              <a:rPr lang="sv-SE" sz="1600" i="1" dirty="0" err="1">
                <a:solidFill>
                  <a:srgbClr val="C75200"/>
                </a:solidFill>
              </a:rPr>
              <a:t>good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place</a:t>
            </a:r>
            <a:r>
              <a:rPr lang="sv-SE" sz="1600" i="1" dirty="0">
                <a:solidFill>
                  <a:srgbClr val="C75200"/>
                </a:solidFill>
              </a:rPr>
              <a:t> to </a:t>
            </a:r>
            <a:r>
              <a:rPr lang="sv-SE" sz="1600" i="1" dirty="0" err="1">
                <a:solidFill>
                  <a:srgbClr val="C75200"/>
                </a:solidFill>
              </a:rPr>
              <a:t>study</a:t>
            </a:r>
            <a:r>
              <a:rPr lang="sv-SE" sz="1600" i="1" dirty="0">
                <a:solidFill>
                  <a:srgbClr val="C75200"/>
                </a:solidFill>
              </a:rPr>
              <a:t> as </a:t>
            </a:r>
            <a:r>
              <a:rPr lang="sv-SE" sz="1600" i="1" dirty="0" err="1">
                <a:solidFill>
                  <a:srgbClr val="C75200"/>
                </a:solidFill>
              </a:rPr>
              <a:t>well</a:t>
            </a:r>
            <a:r>
              <a:rPr lang="sv-SE" sz="1600" i="1" dirty="0">
                <a:solidFill>
                  <a:srgbClr val="C75200"/>
                </a:solidFill>
              </a:rPr>
              <a:t>” – Guillaume, </a:t>
            </a:r>
            <a:r>
              <a:rPr lang="sv-SE" sz="1600" i="1" dirty="0" err="1">
                <a:solidFill>
                  <a:srgbClr val="C75200"/>
                </a:solidFill>
              </a:rPr>
              <a:t>France</a:t>
            </a:r>
            <a:endParaRPr lang="sv-SE" sz="1600" i="1" dirty="0">
              <a:solidFill>
                <a:srgbClr val="C7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7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1216153" y="1211500"/>
            <a:ext cx="7006132" cy="1174583"/>
          </a:xfrm>
        </p:spPr>
        <p:txBody>
          <a:bodyPr/>
          <a:lstStyle/>
          <a:p>
            <a:r>
              <a:rPr lang="sv-SE" dirty="0">
                <a:solidFill>
                  <a:srgbClr val="C75200"/>
                </a:solidFill>
              </a:rPr>
              <a:t>Student </a:t>
            </a:r>
            <a:r>
              <a:rPr lang="sv-SE" dirty="0" err="1">
                <a:solidFill>
                  <a:srgbClr val="C75200"/>
                </a:solidFill>
              </a:rPr>
              <a:t>housing</a:t>
            </a:r>
            <a:r>
              <a:rPr lang="sv-SE" dirty="0">
                <a:solidFill>
                  <a:srgbClr val="C75200"/>
                </a:solidFill>
              </a:rPr>
              <a:t> </a:t>
            </a:r>
            <a:r>
              <a:rPr lang="sv-SE" dirty="0" err="1">
                <a:solidFill>
                  <a:srgbClr val="C75200"/>
                </a:solidFill>
              </a:rPr>
              <a:t>guarantee</a:t>
            </a:r>
            <a:endParaRPr lang="sv-SE" dirty="0">
              <a:solidFill>
                <a:srgbClr val="C75200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6548"/>
            <a:ext cx="4614063" cy="3683204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2" y="3006548"/>
            <a:ext cx="4864608" cy="3683203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858061" y="2111540"/>
            <a:ext cx="530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>
                <a:solidFill>
                  <a:srgbClr val="C75200"/>
                </a:solidFill>
              </a:rPr>
              <a:t>”You get </a:t>
            </a:r>
            <a:r>
              <a:rPr lang="sv-SE" sz="1600" i="1" dirty="0" err="1">
                <a:solidFill>
                  <a:srgbClr val="C75200"/>
                </a:solidFill>
              </a:rPr>
              <a:t>everything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here</a:t>
            </a:r>
            <a:r>
              <a:rPr lang="sv-SE" sz="1600" i="1" dirty="0">
                <a:solidFill>
                  <a:srgbClr val="C75200"/>
                </a:solidFill>
              </a:rPr>
              <a:t> – </a:t>
            </a:r>
            <a:r>
              <a:rPr lang="sv-SE" sz="1600" i="1" dirty="0" err="1">
                <a:solidFill>
                  <a:srgbClr val="C75200"/>
                </a:solidFill>
              </a:rPr>
              <a:t>wild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nature</a:t>
            </a:r>
            <a:r>
              <a:rPr lang="sv-SE" sz="1600" i="1" dirty="0">
                <a:solidFill>
                  <a:srgbClr val="C75200"/>
                </a:solidFill>
              </a:rPr>
              <a:t>, real </a:t>
            </a:r>
            <a:r>
              <a:rPr lang="sv-SE" sz="1600" i="1" dirty="0" err="1">
                <a:solidFill>
                  <a:srgbClr val="C75200"/>
                </a:solidFill>
              </a:rPr>
              <a:t>friends</a:t>
            </a:r>
            <a:r>
              <a:rPr lang="sv-SE" sz="1600" i="1" dirty="0">
                <a:solidFill>
                  <a:srgbClr val="C75200"/>
                </a:solidFill>
              </a:rPr>
              <a:t> and a </a:t>
            </a:r>
            <a:r>
              <a:rPr lang="sv-SE" sz="1600" i="1" dirty="0" err="1">
                <a:solidFill>
                  <a:srgbClr val="C75200"/>
                </a:solidFill>
              </a:rPr>
              <a:t>close</a:t>
            </a:r>
            <a:r>
              <a:rPr lang="sv-SE" sz="1600" i="1" dirty="0">
                <a:solidFill>
                  <a:srgbClr val="C75200"/>
                </a:solidFill>
              </a:rPr>
              <a:t> student </a:t>
            </a:r>
            <a:r>
              <a:rPr lang="sv-SE" sz="1600" i="1" dirty="0" err="1">
                <a:solidFill>
                  <a:srgbClr val="C75200"/>
                </a:solidFill>
              </a:rPr>
              <a:t>community</a:t>
            </a:r>
            <a:r>
              <a:rPr lang="sv-SE" sz="1600" i="1" dirty="0">
                <a:solidFill>
                  <a:srgbClr val="C75200"/>
                </a:solidFill>
              </a:rPr>
              <a:t>” – Lesya, </a:t>
            </a:r>
            <a:r>
              <a:rPr lang="sv-SE" sz="1600" i="1" dirty="0" err="1">
                <a:solidFill>
                  <a:srgbClr val="C75200"/>
                </a:solidFill>
              </a:rPr>
              <a:t>Ukraine</a:t>
            </a:r>
            <a:endParaRPr lang="sv-SE" sz="1600" i="1" dirty="0">
              <a:solidFill>
                <a:srgbClr val="C7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06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535839" y="737278"/>
            <a:ext cx="7196327" cy="1174583"/>
          </a:xfrm>
        </p:spPr>
        <p:txBody>
          <a:bodyPr/>
          <a:lstStyle/>
          <a:p>
            <a:r>
              <a:rPr lang="sv-SE" dirty="0">
                <a:solidFill>
                  <a:srgbClr val="C75200"/>
                </a:solidFill>
              </a:rPr>
              <a:t>Ideal campus </a:t>
            </a:r>
            <a:r>
              <a:rPr lang="sv-SE" dirty="0" err="1">
                <a:solidFill>
                  <a:srgbClr val="C75200"/>
                </a:solidFill>
              </a:rPr>
              <a:t>locations</a:t>
            </a:r>
            <a:r>
              <a:rPr lang="sv-SE" dirty="0">
                <a:solidFill>
                  <a:srgbClr val="C75200"/>
                </a:solidFill>
              </a:rPr>
              <a:t> – </a:t>
            </a:r>
            <a:r>
              <a:rPr lang="sv-SE" dirty="0" err="1">
                <a:solidFill>
                  <a:srgbClr val="C75200"/>
                </a:solidFill>
              </a:rPr>
              <a:t>close</a:t>
            </a:r>
            <a:r>
              <a:rPr lang="sv-SE" dirty="0">
                <a:solidFill>
                  <a:srgbClr val="C75200"/>
                </a:solidFill>
              </a:rPr>
              <a:t> to city </a:t>
            </a:r>
            <a:r>
              <a:rPr lang="sv-SE" dirty="0" err="1">
                <a:solidFill>
                  <a:srgbClr val="C75200"/>
                </a:solidFill>
              </a:rPr>
              <a:t>centre</a:t>
            </a:r>
            <a:r>
              <a:rPr lang="sv-SE" dirty="0">
                <a:solidFill>
                  <a:srgbClr val="C75200"/>
                </a:solidFill>
              </a:rPr>
              <a:t> and </a:t>
            </a:r>
            <a:r>
              <a:rPr lang="sv-SE" dirty="0" err="1">
                <a:solidFill>
                  <a:srgbClr val="C75200"/>
                </a:solidFill>
              </a:rPr>
              <a:t>nature</a:t>
            </a:r>
            <a:br>
              <a:rPr lang="sv-SE" dirty="0">
                <a:solidFill>
                  <a:srgbClr val="C75200"/>
                </a:solidFill>
              </a:rPr>
            </a:br>
            <a:endParaRPr lang="sv-SE" dirty="0">
              <a:solidFill>
                <a:srgbClr val="C75200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69971"/>
            <a:ext cx="5003596" cy="3888029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68" y="2969971"/>
            <a:ext cx="4491532" cy="3888029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689809" y="2194561"/>
            <a:ext cx="618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75200"/>
                </a:solidFill>
              </a:rPr>
              <a:t>”Everything is </a:t>
            </a:r>
            <a:r>
              <a:rPr lang="sv-SE" i="1" dirty="0" err="1">
                <a:solidFill>
                  <a:srgbClr val="C75200"/>
                </a:solidFill>
              </a:rPr>
              <a:t>surrounded</a:t>
            </a:r>
            <a:r>
              <a:rPr lang="sv-SE" i="1" dirty="0">
                <a:solidFill>
                  <a:srgbClr val="C75200"/>
                </a:solidFill>
              </a:rPr>
              <a:t> by </a:t>
            </a:r>
            <a:r>
              <a:rPr lang="sv-SE" i="1" dirty="0" err="1">
                <a:solidFill>
                  <a:srgbClr val="C75200"/>
                </a:solidFill>
              </a:rPr>
              <a:t>nature</a:t>
            </a:r>
            <a:r>
              <a:rPr lang="sv-SE" i="1" dirty="0">
                <a:solidFill>
                  <a:srgbClr val="C75200"/>
                </a:solidFill>
              </a:rPr>
              <a:t>  and you have the </a:t>
            </a:r>
            <a:r>
              <a:rPr lang="sv-SE" i="1" dirty="0" err="1">
                <a:solidFill>
                  <a:srgbClr val="C75200"/>
                </a:solidFill>
              </a:rPr>
              <a:t>chance</a:t>
            </a:r>
            <a:r>
              <a:rPr lang="sv-SE" i="1" dirty="0">
                <a:solidFill>
                  <a:srgbClr val="C75200"/>
                </a:solidFill>
              </a:rPr>
              <a:t> to </a:t>
            </a:r>
            <a:r>
              <a:rPr lang="sv-SE" i="1" dirty="0" err="1">
                <a:solidFill>
                  <a:srgbClr val="C75200"/>
                </a:solidFill>
              </a:rPr>
              <a:t>see</a:t>
            </a:r>
            <a:r>
              <a:rPr lang="sv-SE" i="1" dirty="0">
                <a:solidFill>
                  <a:srgbClr val="C75200"/>
                </a:solidFill>
              </a:rPr>
              <a:t> the </a:t>
            </a:r>
            <a:r>
              <a:rPr lang="sv-SE" i="1" dirty="0" err="1">
                <a:solidFill>
                  <a:srgbClr val="C75200"/>
                </a:solidFill>
              </a:rPr>
              <a:t>northern</a:t>
            </a:r>
            <a:r>
              <a:rPr lang="sv-SE" i="1" dirty="0">
                <a:solidFill>
                  <a:srgbClr val="C75200"/>
                </a:solidFill>
              </a:rPr>
              <a:t> </a:t>
            </a:r>
            <a:r>
              <a:rPr lang="sv-SE" i="1" dirty="0" err="1">
                <a:solidFill>
                  <a:srgbClr val="C75200"/>
                </a:solidFill>
              </a:rPr>
              <a:t>lights</a:t>
            </a:r>
            <a:r>
              <a:rPr lang="sv-SE" i="1" dirty="0">
                <a:solidFill>
                  <a:srgbClr val="C75200"/>
                </a:solidFill>
              </a:rPr>
              <a:t>!” – Melina, </a:t>
            </a:r>
            <a:r>
              <a:rPr lang="sv-SE" i="1" dirty="0" err="1">
                <a:solidFill>
                  <a:srgbClr val="C75200"/>
                </a:solidFill>
              </a:rPr>
              <a:t>Germany</a:t>
            </a:r>
            <a:r>
              <a:rPr lang="sv-SE" i="1" dirty="0">
                <a:solidFill>
                  <a:srgbClr val="C75200"/>
                </a:solidFill>
              </a:rPr>
              <a:t> 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36336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/>
          <p:cNvSpPr>
            <a:spLocks noGrp="1"/>
          </p:cNvSpPr>
          <p:nvPr>
            <p:ph type="subTitle" idx="1"/>
          </p:nvPr>
        </p:nvSpPr>
        <p:spPr>
          <a:xfrm>
            <a:off x="1143000" y="1996413"/>
            <a:ext cx="7372350" cy="788400"/>
          </a:xfrm>
        </p:spPr>
        <p:txBody>
          <a:bodyPr/>
          <a:lstStyle/>
          <a:p>
            <a:r>
              <a:rPr lang="sv-SE" dirty="0">
                <a:solidFill>
                  <a:srgbClr val="C75200"/>
                </a:solidFill>
              </a:rPr>
              <a:t>for</a:t>
            </a:r>
            <a:r>
              <a:rPr lang="en-US" dirty="0">
                <a:solidFill>
                  <a:srgbClr val="C75200"/>
                </a:solidFill>
              </a:rPr>
              <a:t> studying </a:t>
            </a:r>
            <a:r>
              <a:rPr lang="sv-SE" dirty="0">
                <a:solidFill>
                  <a:srgbClr val="C75200"/>
                </a:solidFill>
              </a:rPr>
              <a:t>at Mid Sweden University</a:t>
            </a:r>
          </a:p>
        </p:txBody>
      </p:sp>
      <p:sp>
        <p:nvSpPr>
          <p:cNvPr id="12" name="Rubrik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C75200"/>
                </a:solidFill>
              </a:rPr>
              <a:t>… </a:t>
            </a:r>
            <a:r>
              <a:rPr lang="sv-SE" dirty="0" err="1">
                <a:solidFill>
                  <a:srgbClr val="C75200"/>
                </a:solidFill>
              </a:rPr>
              <a:t>more</a:t>
            </a:r>
            <a:r>
              <a:rPr lang="sv-SE" dirty="0">
                <a:solidFill>
                  <a:srgbClr val="C75200"/>
                </a:solidFill>
              </a:rPr>
              <a:t> </a:t>
            </a:r>
            <a:r>
              <a:rPr lang="sv-SE" dirty="0" err="1">
                <a:solidFill>
                  <a:srgbClr val="C75200"/>
                </a:solidFill>
              </a:rPr>
              <a:t>reasons</a:t>
            </a:r>
            <a:endParaRPr lang="sv-SE" dirty="0">
              <a:solidFill>
                <a:srgbClr val="C75200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143000" y="3153509"/>
            <a:ext cx="6120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 hours access to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and caring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Swedish language courses for all international students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access to nature - enjoy some of the best outdoor activities in Europe during all four seasons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972922" y="5276531"/>
            <a:ext cx="6605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75200"/>
                </a:solidFill>
              </a:rPr>
              <a:t>”I </a:t>
            </a:r>
            <a:r>
              <a:rPr lang="sv-SE" i="1" dirty="0" err="1">
                <a:solidFill>
                  <a:srgbClr val="C75200"/>
                </a:solidFill>
              </a:rPr>
              <a:t>really</a:t>
            </a:r>
            <a:r>
              <a:rPr lang="sv-SE" i="1" dirty="0">
                <a:solidFill>
                  <a:srgbClr val="C75200"/>
                </a:solidFill>
              </a:rPr>
              <a:t> </a:t>
            </a:r>
            <a:r>
              <a:rPr lang="sv-SE" i="1" dirty="0" err="1">
                <a:solidFill>
                  <a:srgbClr val="C75200"/>
                </a:solidFill>
              </a:rPr>
              <a:t>feel</a:t>
            </a:r>
            <a:r>
              <a:rPr lang="sv-SE" i="1" dirty="0">
                <a:solidFill>
                  <a:srgbClr val="C75200"/>
                </a:solidFill>
              </a:rPr>
              <a:t> </a:t>
            </a:r>
            <a:r>
              <a:rPr lang="sv-SE" i="1" dirty="0" err="1">
                <a:solidFill>
                  <a:srgbClr val="C75200"/>
                </a:solidFill>
              </a:rPr>
              <a:t>that</a:t>
            </a:r>
            <a:r>
              <a:rPr lang="sv-SE" i="1" dirty="0">
                <a:solidFill>
                  <a:srgbClr val="C75200"/>
                </a:solidFill>
              </a:rPr>
              <a:t> I </a:t>
            </a:r>
            <a:r>
              <a:rPr lang="sv-SE" i="1" dirty="0" err="1">
                <a:solidFill>
                  <a:srgbClr val="C75200"/>
                </a:solidFill>
              </a:rPr>
              <a:t>am</a:t>
            </a:r>
            <a:r>
              <a:rPr lang="sv-SE" i="1" dirty="0">
                <a:solidFill>
                  <a:srgbClr val="C75200"/>
                </a:solidFill>
              </a:rPr>
              <a:t> </a:t>
            </a:r>
            <a:r>
              <a:rPr lang="sv-SE" i="1" dirty="0" err="1">
                <a:solidFill>
                  <a:srgbClr val="C75200"/>
                </a:solidFill>
              </a:rPr>
              <a:t>building</a:t>
            </a:r>
            <a:r>
              <a:rPr lang="sv-SE" i="1" dirty="0">
                <a:solidFill>
                  <a:srgbClr val="C75200"/>
                </a:solidFill>
              </a:rPr>
              <a:t> my future </a:t>
            </a:r>
            <a:r>
              <a:rPr lang="sv-SE" i="1" dirty="0" err="1">
                <a:solidFill>
                  <a:srgbClr val="C75200"/>
                </a:solidFill>
              </a:rPr>
              <a:t>career</a:t>
            </a:r>
            <a:r>
              <a:rPr lang="sv-SE" i="1" dirty="0">
                <a:solidFill>
                  <a:srgbClr val="C75200"/>
                </a:solidFill>
              </a:rPr>
              <a:t> </a:t>
            </a:r>
            <a:r>
              <a:rPr lang="sv-SE" i="1" dirty="0" err="1">
                <a:solidFill>
                  <a:srgbClr val="C75200"/>
                </a:solidFill>
              </a:rPr>
              <a:t>here</a:t>
            </a:r>
            <a:r>
              <a:rPr lang="sv-SE" i="1" dirty="0">
                <a:solidFill>
                  <a:srgbClr val="C75200"/>
                </a:solidFill>
              </a:rPr>
              <a:t>, it </a:t>
            </a:r>
            <a:r>
              <a:rPr lang="sv-SE" i="1" dirty="0" err="1">
                <a:solidFill>
                  <a:srgbClr val="C75200"/>
                </a:solidFill>
              </a:rPr>
              <a:t>feels</a:t>
            </a:r>
            <a:r>
              <a:rPr lang="sv-SE" i="1" dirty="0">
                <a:solidFill>
                  <a:srgbClr val="C75200"/>
                </a:solidFill>
              </a:rPr>
              <a:t> </a:t>
            </a:r>
            <a:r>
              <a:rPr lang="sv-SE" i="1" dirty="0" err="1">
                <a:solidFill>
                  <a:srgbClr val="C75200"/>
                </a:solidFill>
              </a:rPr>
              <a:t>important</a:t>
            </a:r>
            <a:r>
              <a:rPr lang="sv-SE" i="1" dirty="0">
                <a:solidFill>
                  <a:srgbClr val="C75200"/>
                </a:solidFill>
              </a:rPr>
              <a:t> and I get a </a:t>
            </a:r>
            <a:r>
              <a:rPr lang="sv-SE" i="1" dirty="0" err="1">
                <a:solidFill>
                  <a:srgbClr val="C75200"/>
                </a:solidFill>
              </a:rPr>
              <a:t>chance</a:t>
            </a:r>
            <a:r>
              <a:rPr lang="sv-SE" i="1" dirty="0">
                <a:solidFill>
                  <a:srgbClr val="C75200"/>
                </a:solidFill>
              </a:rPr>
              <a:t> to </a:t>
            </a:r>
            <a:r>
              <a:rPr lang="sv-SE" i="1" dirty="0" err="1">
                <a:solidFill>
                  <a:srgbClr val="C75200"/>
                </a:solidFill>
              </a:rPr>
              <a:t>build</a:t>
            </a:r>
            <a:r>
              <a:rPr lang="sv-SE" i="1" dirty="0">
                <a:solidFill>
                  <a:srgbClr val="C75200"/>
                </a:solidFill>
              </a:rPr>
              <a:t> a </a:t>
            </a:r>
            <a:r>
              <a:rPr lang="sv-SE" i="1" dirty="0" err="1">
                <a:solidFill>
                  <a:srgbClr val="C75200"/>
                </a:solidFill>
              </a:rPr>
              <a:t>network</a:t>
            </a:r>
            <a:r>
              <a:rPr lang="sv-SE" i="1" dirty="0">
                <a:solidFill>
                  <a:srgbClr val="C75200"/>
                </a:solidFill>
              </a:rPr>
              <a:t> as </a:t>
            </a:r>
            <a:r>
              <a:rPr lang="sv-SE" i="1" dirty="0" err="1">
                <a:solidFill>
                  <a:srgbClr val="C75200"/>
                </a:solidFill>
              </a:rPr>
              <a:t>well</a:t>
            </a:r>
            <a:r>
              <a:rPr lang="sv-SE" i="1" dirty="0">
                <a:solidFill>
                  <a:srgbClr val="C75200"/>
                </a:solidFill>
              </a:rPr>
              <a:t>” – </a:t>
            </a:r>
            <a:br>
              <a:rPr lang="sv-SE" i="1" dirty="0">
                <a:solidFill>
                  <a:srgbClr val="C75200"/>
                </a:solidFill>
              </a:rPr>
            </a:br>
            <a:r>
              <a:rPr lang="sv-SE" i="1" dirty="0" err="1">
                <a:solidFill>
                  <a:srgbClr val="C75200"/>
                </a:solidFill>
              </a:rPr>
              <a:t>Meng</a:t>
            </a:r>
            <a:r>
              <a:rPr lang="sv-SE" i="1" dirty="0">
                <a:solidFill>
                  <a:srgbClr val="C75200"/>
                </a:solidFill>
              </a:rPr>
              <a:t> Lie, China</a:t>
            </a:r>
          </a:p>
        </p:txBody>
      </p:sp>
    </p:spTree>
    <p:extLst>
      <p:ext uri="{BB962C8B-B14F-4D97-AF65-F5344CB8AC3E}">
        <p14:creationId xmlns:p14="http://schemas.microsoft.com/office/powerpoint/2010/main" val="38018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1540801"/>
            <a:ext cx="7912894" cy="3836963"/>
          </a:xfrm>
        </p:spPr>
        <p:txBody>
          <a:bodyPr/>
          <a:lstStyle/>
          <a:p>
            <a:endParaRPr lang="sv-SE" dirty="0">
              <a:sym typeface="Symbol" panose="05050102010706020507" pitchFamily="18" charset="2"/>
            </a:endParaRPr>
          </a:p>
          <a:p>
            <a:r>
              <a:rPr lang="sv-SE" dirty="0">
                <a:sym typeface="Symbol" panose="05050102010706020507" pitchFamily="18" charset="2"/>
              </a:rPr>
              <a:t>English </a:t>
            </a:r>
            <a:r>
              <a:rPr lang="sv-SE" dirty="0" err="1">
                <a:sym typeface="Symbol" panose="05050102010706020507" pitchFamily="18" charset="2"/>
              </a:rPr>
              <a:t>Language</a:t>
            </a:r>
            <a:r>
              <a:rPr lang="sv-SE" dirty="0">
                <a:sym typeface="Symbol" panose="05050102010706020507" pitchFamily="18" charset="2"/>
              </a:rPr>
              <a:t> </a:t>
            </a:r>
            <a:r>
              <a:rPr lang="sv-SE" dirty="0" err="1">
                <a:sym typeface="Symbol" panose="05050102010706020507" pitchFamily="18" charset="2"/>
              </a:rPr>
              <a:t>Requirements</a:t>
            </a:r>
            <a:r>
              <a:rPr lang="sv-SE" dirty="0">
                <a:sym typeface="Symbol" panose="05050102010706020507" pitchFamily="18" charset="2"/>
              </a:rPr>
              <a:t>: </a:t>
            </a:r>
          </a:p>
          <a:p>
            <a:pPr lvl="1">
              <a:buFont typeface="Systemtypsnitt"/>
              <a:buChar char="–"/>
            </a:pPr>
            <a:r>
              <a:rPr lang="sv-SE" dirty="0">
                <a:sym typeface="Symbol" panose="05050102010706020507" pitchFamily="18" charset="2"/>
              </a:rPr>
              <a:t>IELTS: overall score of at </a:t>
            </a:r>
            <a:r>
              <a:rPr lang="sv-SE" dirty="0" err="1">
                <a:sym typeface="Symbol" panose="05050102010706020507" pitchFamily="18" charset="2"/>
              </a:rPr>
              <a:t>least</a:t>
            </a:r>
            <a:r>
              <a:rPr lang="sv-SE" dirty="0">
                <a:sym typeface="Symbol" panose="05050102010706020507" pitchFamily="18" charset="2"/>
              </a:rPr>
              <a:t> 6.5 and no </a:t>
            </a:r>
            <a:r>
              <a:rPr lang="sv-SE" dirty="0" err="1">
                <a:sym typeface="Symbol" panose="05050102010706020507" pitchFamily="18" charset="2"/>
              </a:rPr>
              <a:t>section</a:t>
            </a:r>
            <a:r>
              <a:rPr lang="sv-SE" dirty="0">
                <a:sym typeface="Symbol" panose="05050102010706020507" pitchFamily="18" charset="2"/>
              </a:rPr>
              <a:t> </a:t>
            </a:r>
            <a:r>
              <a:rPr lang="sv-SE" dirty="0" err="1">
                <a:sym typeface="Symbol" panose="05050102010706020507" pitchFamily="18" charset="2"/>
              </a:rPr>
              <a:t>below</a:t>
            </a:r>
            <a:r>
              <a:rPr lang="sv-SE" dirty="0">
                <a:sym typeface="Symbol" panose="05050102010706020507" pitchFamily="18" charset="2"/>
              </a:rPr>
              <a:t> 5.5</a:t>
            </a:r>
          </a:p>
          <a:p>
            <a:pPr lvl="1">
              <a:buFont typeface="Systemtypsnitt"/>
              <a:buChar char="–"/>
            </a:pPr>
            <a:r>
              <a:rPr lang="sv-SE" dirty="0">
                <a:sym typeface="Symbol" panose="05050102010706020507" pitchFamily="18" charset="2"/>
              </a:rPr>
              <a:t>TOEFL </a:t>
            </a:r>
            <a:r>
              <a:rPr lang="sv-SE" dirty="0" err="1">
                <a:sym typeface="Symbol" panose="05050102010706020507" pitchFamily="18" charset="2"/>
              </a:rPr>
              <a:t>iBT</a:t>
            </a:r>
            <a:r>
              <a:rPr lang="sv-SE" dirty="0">
                <a:sym typeface="Symbol" panose="05050102010706020507" pitchFamily="18" charset="2"/>
              </a:rPr>
              <a:t>: minimum score of 90 and not </a:t>
            </a:r>
            <a:r>
              <a:rPr lang="sv-SE" dirty="0" err="1">
                <a:sym typeface="Symbol" panose="05050102010706020507" pitchFamily="18" charset="2"/>
              </a:rPr>
              <a:t>below</a:t>
            </a:r>
            <a:r>
              <a:rPr lang="sv-SE" dirty="0">
                <a:sym typeface="Symbol" panose="05050102010706020507" pitchFamily="18" charset="2"/>
              </a:rPr>
              <a:t> 20 on the </a:t>
            </a:r>
            <a:r>
              <a:rPr lang="sv-SE" dirty="0" err="1">
                <a:sym typeface="Symbol" panose="05050102010706020507" pitchFamily="18" charset="2"/>
              </a:rPr>
              <a:t>written</a:t>
            </a:r>
            <a:r>
              <a:rPr lang="sv-SE" dirty="0">
                <a:sym typeface="Symbol" panose="05050102010706020507" pitchFamily="18" charset="2"/>
              </a:rPr>
              <a:t> test</a:t>
            </a:r>
          </a:p>
          <a:p>
            <a:pPr marL="457200" lvl="1" indent="0">
              <a:buNone/>
            </a:pPr>
            <a:endParaRPr lang="sv-SE" dirty="0">
              <a:sym typeface="Symbol" panose="05050102010706020507" pitchFamily="18" charset="2"/>
            </a:endParaRPr>
          </a:p>
          <a:p>
            <a:r>
              <a:rPr lang="sv-SE" dirty="0" err="1">
                <a:sym typeface="Symbol" panose="05050102010706020507" pitchFamily="18" charset="2"/>
              </a:rPr>
              <a:t>Apply</a:t>
            </a:r>
            <a:r>
              <a:rPr lang="sv-SE" dirty="0">
                <a:sym typeface="Symbol" panose="05050102010706020507" pitchFamily="18" charset="2"/>
              </a:rPr>
              <a:t> at </a:t>
            </a:r>
            <a:r>
              <a:rPr lang="sv-SE" dirty="0">
                <a:sym typeface="Symbol" panose="05050102010706020507" pitchFamily="18" charset="2"/>
                <a:hlinkClick r:id="rId2"/>
              </a:rPr>
              <a:t>www.universityadmissions.se</a:t>
            </a:r>
            <a:r>
              <a:rPr lang="sv-SE" dirty="0">
                <a:sym typeface="Symbol" panose="05050102010706020507" pitchFamily="18" charset="2"/>
              </a:rPr>
              <a:t> by the 15th </a:t>
            </a:r>
            <a:r>
              <a:rPr lang="sv-SE" dirty="0" err="1">
                <a:sym typeface="Symbol" panose="05050102010706020507" pitchFamily="18" charset="2"/>
              </a:rPr>
              <a:t>January</a:t>
            </a:r>
            <a:r>
              <a:rPr lang="sv-SE" dirty="0">
                <a:sym typeface="Symbol" panose="05050102010706020507" pitchFamily="18" charset="2"/>
              </a:rPr>
              <a:t> 2019</a:t>
            </a:r>
          </a:p>
          <a:p>
            <a:endParaRPr lang="sv-SE" dirty="0">
              <a:sym typeface="Symbol" panose="05050102010706020507" pitchFamily="18" charset="2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281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tshållare för innehåll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679993"/>
              </p:ext>
            </p:extLst>
          </p:nvPr>
        </p:nvGraphicFramePr>
        <p:xfrm>
          <a:off x="555505" y="1417535"/>
          <a:ext cx="7372350" cy="1692085"/>
        </p:xfrm>
        <a:graphic>
          <a:graphicData uri="http://schemas.openxmlformats.org/drawingml/2006/table">
            <a:tbl>
              <a:tblPr firstRow="1" firstCol="1" bandRow="1"/>
              <a:tblGrid>
                <a:gridCol w="7372350">
                  <a:extLst>
                    <a:ext uri="{9D8B030D-6E8A-4147-A177-3AD203B41FA5}">
                      <a16:colId xmlns:a16="http://schemas.microsoft.com/office/drawing/2014/main" val="9636446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v-SE" sz="1800" b="1" dirty="0" err="1">
                          <a:solidFill>
                            <a:srgbClr val="C752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</a:rPr>
                        <a:t>Stay</a:t>
                      </a:r>
                      <a:r>
                        <a:rPr lang="sv-SE" sz="1800" b="1" dirty="0">
                          <a:solidFill>
                            <a:srgbClr val="C7520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</a:rPr>
                        <a:t> in touch!</a:t>
                      </a:r>
                      <a:br>
                        <a:rPr lang="sv-SE" sz="1200" dirty="0">
                          <a:solidFill>
                            <a:srgbClr val="20202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</a:rPr>
                      </a:br>
                      <a:br>
                        <a:rPr lang="sv-SE" sz="1200" dirty="0">
                          <a:solidFill>
                            <a:srgbClr val="202020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We 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hope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that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you 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will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choose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Mid Sweden University as your 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study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destination and would be glad if you 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stay</a:t>
                      </a:r>
                      <a:r>
                        <a:rPr lang="sv-SE" sz="1400" baseline="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in touch 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with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us on Facebook, Weibo, 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Wechat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or by email for </a:t>
                      </a:r>
                      <a:r>
                        <a:rPr lang="sv-SE" sz="1400" dirty="0" err="1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example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.</a:t>
                      </a:r>
                      <a:b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</a:br>
                      <a:r>
                        <a:rPr lang="sv-SE" sz="1400" u="sng" dirty="0" err="1">
                          <a:solidFill>
                            <a:srgbClr val="0066CC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2"/>
                        </a:rPr>
                        <a:t>Follow</a:t>
                      </a:r>
                      <a:r>
                        <a:rPr lang="sv-SE" sz="1400" u="sng" dirty="0">
                          <a:solidFill>
                            <a:srgbClr val="0066CC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2"/>
                        </a:rPr>
                        <a:t> us on Facebook!</a:t>
                      </a:r>
                      <a:r>
                        <a:rPr lang="sv-SE" sz="1400" dirty="0">
                          <a:solidFill>
                            <a:srgbClr val="20202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endParaRPr lang="sv-SE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71450" marR="171450" marT="0" marB="857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689550"/>
                  </a:ext>
                </a:extLst>
              </a:tr>
            </a:tbl>
          </a:graphicData>
        </a:graphic>
      </p:graphicFrame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international@miun.se</a:t>
            </a:r>
            <a:endParaRPr lang="sv-SE" dirty="0"/>
          </a:p>
        </p:txBody>
      </p:sp>
      <p:pic>
        <p:nvPicPr>
          <p:cNvPr id="1026" name="Picture 2" descr="https://gallery.mailchimp.com/4aaf65897e2e20bf2436fcb0d/images/19dc4e0a-5642-4d23-b3a2-115a563728dc.png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53" y="3500145"/>
            <a:ext cx="2577877" cy="267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336499" y="4016046"/>
            <a:ext cx="4654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For </a:t>
            </a:r>
            <a:r>
              <a:rPr lang="sv-SE" sz="1600" dirty="0" err="1"/>
              <a:t>more</a:t>
            </a:r>
            <a:r>
              <a:rPr lang="sv-SE" sz="1600" dirty="0"/>
              <a:t> information visit </a:t>
            </a:r>
            <a:r>
              <a:rPr lang="sv-SE" sz="1600" dirty="0">
                <a:hlinkClick r:id="rId4"/>
              </a:rPr>
              <a:t>www.miun.se</a:t>
            </a:r>
            <a:r>
              <a:rPr lang="sv-SE" sz="1600" dirty="0"/>
              <a:t> </a:t>
            </a:r>
          </a:p>
          <a:p>
            <a:r>
              <a:rPr lang="sv-SE" sz="1600" dirty="0"/>
              <a:t>or email us: internationaloffice@miun.se</a:t>
            </a:r>
          </a:p>
        </p:txBody>
      </p:sp>
    </p:spTree>
    <p:extLst>
      <p:ext uri="{BB962C8B-B14F-4D97-AF65-F5344CB8AC3E}">
        <p14:creationId xmlns:p14="http://schemas.microsoft.com/office/powerpoint/2010/main" val="3858295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MU_logotyp_int_CMYK_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49" y="1887839"/>
            <a:ext cx="5780902" cy="275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9635" y="876567"/>
            <a:ext cx="7912894" cy="652145"/>
          </a:xfrm>
        </p:spPr>
        <p:txBody>
          <a:bodyPr/>
          <a:lstStyle/>
          <a:p>
            <a:r>
              <a:rPr lang="sv-SE" dirty="0"/>
              <a:t>For </a:t>
            </a:r>
            <a:r>
              <a:rPr lang="sv-SE" dirty="0" err="1"/>
              <a:t>further</a:t>
            </a:r>
            <a:r>
              <a:rPr lang="sv-SE" dirty="0"/>
              <a:t> information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7341" y="1736798"/>
            <a:ext cx="7912894" cy="3836963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Visit:</a:t>
            </a:r>
            <a:endParaRPr lang="sv-SE" dirty="0">
              <a:hlinkClick r:id="rId2"/>
            </a:endParaRPr>
          </a:p>
          <a:p>
            <a:r>
              <a:rPr lang="sv-SE" dirty="0">
                <a:hlinkClick r:id="rId2"/>
              </a:rPr>
              <a:t>www.miun.se</a:t>
            </a:r>
            <a:endParaRPr lang="sv-SE" dirty="0"/>
          </a:p>
          <a:p>
            <a:r>
              <a:rPr lang="sv-SE" dirty="0">
                <a:hlinkClick r:id="rId3"/>
              </a:rPr>
              <a:t>www.miun.se/en/education/programmes/</a:t>
            </a:r>
            <a:r>
              <a:rPr lang="sv-SE" dirty="0"/>
              <a:t>	</a:t>
            </a:r>
          </a:p>
          <a:p>
            <a:r>
              <a:rPr lang="sv-SE" dirty="0">
                <a:hlinkClick r:id="rId4"/>
              </a:rPr>
              <a:t>www.miun.se/summeruniversity</a:t>
            </a:r>
            <a:r>
              <a:rPr lang="sv-SE" dirty="0"/>
              <a:t> </a:t>
            </a:r>
          </a:p>
          <a:p>
            <a:r>
              <a:rPr lang="sv-SE" dirty="0">
                <a:hlinkClick r:id="rId5"/>
              </a:rPr>
              <a:t>www.miun.se/en/research</a:t>
            </a:r>
            <a:endParaRPr lang="sv-SE" dirty="0"/>
          </a:p>
          <a:p>
            <a:r>
              <a:rPr lang="sv-SE" dirty="0">
                <a:hlinkClick r:id="rId6"/>
              </a:rPr>
              <a:t>www.visitostersund.se</a:t>
            </a:r>
            <a:endParaRPr lang="sv-SE" dirty="0"/>
          </a:p>
          <a:p>
            <a:r>
              <a:rPr lang="sv-SE" dirty="0">
                <a:hlinkClick r:id="rId7"/>
              </a:rPr>
              <a:t>www.visitsundsvall.se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546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60" y="1322729"/>
            <a:ext cx="6319091" cy="4895717"/>
          </a:xfr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42912" y="474974"/>
            <a:ext cx="7372351" cy="691200"/>
          </a:xfrm>
        </p:spPr>
        <p:txBody>
          <a:bodyPr/>
          <a:lstStyle/>
          <a:p>
            <a:r>
              <a:rPr lang="sv-SE" dirty="0"/>
              <a:t>Mid Sweden University</a:t>
            </a:r>
          </a:p>
        </p:txBody>
      </p:sp>
    </p:spTree>
    <p:extLst>
      <p:ext uri="{BB962C8B-B14F-4D97-AF65-F5344CB8AC3E}">
        <p14:creationId xmlns:p14="http://schemas.microsoft.com/office/powerpoint/2010/main" val="953564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Campus_Sundsvall_1-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342" y="-1078305"/>
            <a:ext cx="13002555" cy="8668370"/>
          </a:xfrm>
          <a:prstGeom prst="rect">
            <a:avLst/>
          </a:prstGeom>
        </p:spPr>
      </p:pic>
      <p:pic>
        <p:nvPicPr>
          <p:cNvPr id="12" name="Bildobjekt 11" descr="vit_log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95" y="5852042"/>
            <a:ext cx="1272272" cy="60464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609600" y="757382"/>
            <a:ext cx="3371273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latin typeface="+mj-lt"/>
              </a:rPr>
              <a:t>Sundsvall Campus</a:t>
            </a:r>
          </a:p>
        </p:txBody>
      </p:sp>
    </p:spTree>
    <p:extLst>
      <p:ext uri="{BB962C8B-B14F-4D97-AF65-F5344CB8AC3E}">
        <p14:creationId xmlns:p14="http://schemas.microsoft.com/office/powerpoint/2010/main" val="354355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21" y="-85614"/>
            <a:ext cx="10543842" cy="7029228"/>
          </a:xfrm>
          <a:prstGeom prst="rect">
            <a:avLst/>
          </a:prstGeom>
        </p:spPr>
      </p:pic>
      <p:pic>
        <p:nvPicPr>
          <p:cNvPr id="12" name="Bildobjekt 11" descr="vit_log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95" y="5852042"/>
            <a:ext cx="1272272" cy="60464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394691" y="526473"/>
            <a:ext cx="3371273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latin typeface="+mj-lt"/>
              </a:rPr>
              <a:t>Östersund Campus</a:t>
            </a:r>
          </a:p>
        </p:txBody>
      </p:sp>
    </p:spTree>
    <p:extLst>
      <p:ext uri="{BB962C8B-B14F-4D97-AF65-F5344CB8AC3E}">
        <p14:creationId xmlns:p14="http://schemas.microsoft.com/office/powerpoint/2010/main" val="25972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C75200"/>
                </a:solidFill>
              </a:rPr>
              <a:t>Bachelor </a:t>
            </a:r>
            <a:r>
              <a:rPr lang="sv-SE" dirty="0" err="1">
                <a:solidFill>
                  <a:srgbClr val="C75200"/>
                </a:solidFill>
              </a:rPr>
              <a:t>Programmes</a:t>
            </a:r>
            <a:r>
              <a:rPr lang="sv-SE" dirty="0">
                <a:solidFill>
                  <a:srgbClr val="C75200"/>
                </a:solidFill>
              </a:rPr>
              <a:t>	    Master </a:t>
            </a:r>
            <a:r>
              <a:rPr lang="sv-SE" dirty="0" err="1">
                <a:solidFill>
                  <a:srgbClr val="C75200"/>
                </a:solidFill>
              </a:rPr>
              <a:t>Programmes</a:t>
            </a:r>
            <a:endParaRPr lang="sv-SE" dirty="0">
              <a:solidFill>
                <a:srgbClr val="C75200"/>
              </a:solidFill>
            </a:endParaRPr>
          </a:p>
        </p:txBody>
      </p:sp>
      <p:sp>
        <p:nvSpPr>
          <p:cNvPr id="9" name="Platshållare för innehåll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sv-SE" dirty="0" err="1">
                <a:latin typeface="Arial" panose="020B0604020202020204" pitchFamily="34" charset="0"/>
                <a:cs typeface="Arial" panose="020B0604020202020204" pitchFamily="34" charset="0"/>
              </a:rPr>
              <a:t>Ecotechnology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1313">
              <a:buFontTx/>
              <a:buChar char="•"/>
              <a:defRPr/>
            </a:pPr>
            <a:r>
              <a:rPr lang="en-US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Computer Engineering</a:t>
            </a:r>
          </a:p>
          <a:p>
            <a:pPr marL="341313">
              <a:buFontTx/>
              <a:buChar char="•"/>
              <a:defRPr/>
            </a:pPr>
            <a:r>
              <a:rPr lang="en-US" alt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Ecotechnology</a:t>
            </a:r>
            <a:r>
              <a:rPr lang="en-US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 and Sustainable Development</a:t>
            </a:r>
          </a:p>
          <a:p>
            <a:pPr marL="341313">
              <a:buFontTx/>
              <a:buChar char="•"/>
              <a:defRPr/>
            </a:pPr>
            <a:r>
              <a:rPr lang="en-US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Embedded Sensor Systems</a:t>
            </a:r>
          </a:p>
          <a:p>
            <a:pPr marL="341313">
              <a:buFontTx/>
              <a:buChar char="•"/>
              <a:defRPr/>
            </a:pPr>
            <a:r>
              <a:rPr lang="en-US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Tourism </a:t>
            </a:r>
          </a:p>
          <a:p>
            <a:pPr marL="341313">
              <a:buFontTx/>
              <a:buChar char="•"/>
              <a:defRPr/>
            </a:pPr>
            <a:r>
              <a:rPr lang="en-US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Business Administration (one year)</a:t>
            </a:r>
          </a:p>
          <a:p>
            <a:pPr marL="341313">
              <a:buFontTx/>
              <a:buChar char="•"/>
              <a:defRPr/>
            </a:pPr>
            <a:r>
              <a:rPr lang="en-US" sz="1800" dirty="0"/>
              <a:t>Sports Science - Performance </a:t>
            </a:r>
            <a:r>
              <a:rPr lang="en-US" sz="1800" dirty="0" err="1"/>
              <a:t>Optimisation</a:t>
            </a:r>
            <a:r>
              <a:rPr lang="en-US" sz="1800" dirty="0"/>
              <a:t> with a Focus on Elite Sport (one year, distance)</a:t>
            </a:r>
          </a:p>
          <a:p>
            <a:pPr marL="112713" indent="0">
              <a:buNone/>
              <a:defRPr/>
            </a:pPr>
            <a:endParaRPr lang="sv-SE" sz="1800" dirty="0"/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3797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C75200"/>
                </a:solidFill>
              </a:rPr>
              <a:t>Master by Research </a:t>
            </a:r>
            <a:r>
              <a:rPr lang="sv-SE" dirty="0"/>
              <a:t>– </a:t>
            </a:r>
            <a:r>
              <a:rPr lang="sv-SE" sz="2000" b="0" dirty="0"/>
              <a:t>Project-</a:t>
            </a:r>
            <a:r>
              <a:rPr lang="sv-SE" sz="2000" b="0" dirty="0" err="1"/>
              <a:t>based</a:t>
            </a:r>
            <a:r>
              <a:rPr lang="sv-SE" sz="2000" b="0" dirty="0"/>
              <a:t> </a:t>
            </a:r>
            <a:r>
              <a:rPr lang="sv-SE" sz="2000" b="0" dirty="0" err="1"/>
              <a:t>Programme</a:t>
            </a:r>
            <a:endParaRPr lang="sv-SE" sz="1600" b="0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alt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endParaRPr lang="sv-SE" alt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alt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sv-SE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sv-SE" alt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</a:p>
          <a:p>
            <a:r>
              <a:rPr lang="sv-SE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Computer </a:t>
            </a:r>
            <a:r>
              <a:rPr lang="sv-SE" alt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sv-SE" alt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</a:p>
          <a:p>
            <a:r>
              <a:rPr lang="sv-SE" alt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sv-SE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sv-SE" alt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alt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Enivronmental</a:t>
            </a:r>
            <a:r>
              <a:rPr lang="sv-SE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</a:p>
          <a:p>
            <a:r>
              <a:rPr lang="sv-SE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Media and Communication Science</a:t>
            </a:r>
          </a:p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149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490118" y="1463212"/>
            <a:ext cx="8343899" cy="691200"/>
          </a:xfrm>
        </p:spPr>
        <p:txBody>
          <a:bodyPr/>
          <a:lstStyle/>
          <a:p>
            <a:r>
              <a:rPr lang="en-US" sz="3600" dirty="0">
                <a:solidFill>
                  <a:srgbClr val="C75200"/>
                </a:solidFill>
              </a:rPr>
              <a:t>High quality education with strong connection to research and society</a:t>
            </a:r>
            <a:endParaRPr lang="sv-SE" sz="3600" dirty="0">
              <a:solidFill>
                <a:srgbClr val="C75200"/>
              </a:solidFill>
            </a:endParaRP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34346"/>
            <a:ext cx="3530050" cy="1986338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49" y="2856985"/>
            <a:ext cx="5645551" cy="3763700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3" y="2856985"/>
            <a:ext cx="3525522" cy="177736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10896" y="280928"/>
            <a:ext cx="5650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i="1" dirty="0">
                <a:solidFill>
                  <a:srgbClr val="C75200"/>
                </a:solidFill>
              </a:rPr>
              <a:t>”At Mid Sweden University, we have </a:t>
            </a:r>
            <a:r>
              <a:rPr lang="sv-SE" sz="1600" i="1" dirty="0" err="1">
                <a:solidFill>
                  <a:srgbClr val="C75200"/>
                </a:solidFill>
              </a:rPr>
              <a:t>very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good</a:t>
            </a:r>
            <a:r>
              <a:rPr lang="sv-SE" sz="1600" i="1" dirty="0">
                <a:solidFill>
                  <a:srgbClr val="C75200"/>
                </a:solidFill>
              </a:rPr>
              <a:t> research teams and the </a:t>
            </a:r>
            <a:r>
              <a:rPr lang="sv-SE" sz="1600" i="1" dirty="0" err="1">
                <a:solidFill>
                  <a:srgbClr val="C75200"/>
                </a:solidFill>
              </a:rPr>
              <a:t>teachers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are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alwas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available</a:t>
            </a:r>
            <a:r>
              <a:rPr lang="sv-SE" sz="1600" i="1" dirty="0">
                <a:solidFill>
                  <a:srgbClr val="C75200"/>
                </a:solidFill>
              </a:rPr>
              <a:t> to </a:t>
            </a:r>
            <a:r>
              <a:rPr lang="sv-SE" sz="1600" i="1" dirty="0" err="1">
                <a:solidFill>
                  <a:srgbClr val="C75200"/>
                </a:solidFill>
              </a:rPr>
              <a:t>help</a:t>
            </a:r>
            <a:r>
              <a:rPr lang="sv-SE" sz="1600" i="1" dirty="0">
                <a:solidFill>
                  <a:srgbClr val="C75200"/>
                </a:solidFill>
              </a:rPr>
              <a:t> you </a:t>
            </a:r>
            <a:r>
              <a:rPr lang="sv-SE" sz="1600" i="1" dirty="0" err="1">
                <a:solidFill>
                  <a:srgbClr val="C75200"/>
                </a:solidFill>
              </a:rPr>
              <a:t>expand</a:t>
            </a:r>
            <a:r>
              <a:rPr lang="sv-SE" sz="1600" i="1" dirty="0">
                <a:solidFill>
                  <a:srgbClr val="C75200"/>
                </a:solidFill>
              </a:rPr>
              <a:t> your </a:t>
            </a:r>
            <a:r>
              <a:rPr lang="sv-SE" sz="1600" i="1" dirty="0" err="1">
                <a:solidFill>
                  <a:srgbClr val="C75200"/>
                </a:solidFill>
              </a:rPr>
              <a:t>knowledge</a:t>
            </a:r>
            <a:r>
              <a:rPr lang="sv-SE" sz="1600" i="1" dirty="0">
                <a:solidFill>
                  <a:srgbClr val="C75200"/>
                </a:solidFill>
              </a:rPr>
              <a:t>” An </a:t>
            </a:r>
            <a:r>
              <a:rPr lang="sv-SE" sz="1600" i="1" dirty="0" err="1">
                <a:solidFill>
                  <a:srgbClr val="C75200"/>
                </a:solidFill>
              </a:rPr>
              <a:t>Siwen</a:t>
            </a:r>
            <a:r>
              <a:rPr lang="sv-SE" sz="1600" i="1" dirty="0">
                <a:solidFill>
                  <a:srgbClr val="C75200"/>
                </a:solidFill>
              </a:rPr>
              <a:t> , China</a:t>
            </a:r>
          </a:p>
        </p:txBody>
      </p:sp>
    </p:spTree>
    <p:extLst>
      <p:ext uri="{BB962C8B-B14F-4D97-AF65-F5344CB8AC3E}">
        <p14:creationId xmlns:p14="http://schemas.microsoft.com/office/powerpoint/2010/main" val="342042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735927" y="1068146"/>
            <a:ext cx="8343899" cy="691200"/>
          </a:xfrm>
        </p:spPr>
        <p:txBody>
          <a:bodyPr/>
          <a:lstStyle/>
          <a:p>
            <a:r>
              <a:rPr lang="en-US" dirty="0">
                <a:solidFill>
                  <a:srgbClr val="C75200"/>
                </a:solidFill>
              </a:rPr>
              <a:t>Research-oriented education</a:t>
            </a:r>
            <a:endParaRPr lang="sv-SE" dirty="0">
              <a:solidFill>
                <a:srgbClr val="C75200"/>
              </a:solidFill>
            </a:endParaRP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34346"/>
            <a:ext cx="3530050" cy="1986338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60244"/>
            <a:ext cx="6108193" cy="3997756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2860244"/>
            <a:ext cx="3035808" cy="3997756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199693" y="1855737"/>
            <a:ext cx="6060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i="1" dirty="0">
                <a:solidFill>
                  <a:srgbClr val="C75200"/>
                </a:solidFill>
              </a:rPr>
              <a:t>”</a:t>
            </a:r>
            <a:r>
              <a:rPr lang="sv-SE" sz="1600" i="1" dirty="0" err="1">
                <a:solidFill>
                  <a:srgbClr val="C75200"/>
                </a:solidFill>
              </a:rPr>
              <a:t>Working</a:t>
            </a:r>
            <a:r>
              <a:rPr lang="sv-SE" sz="1600" i="1" dirty="0">
                <a:solidFill>
                  <a:srgbClr val="C75200"/>
                </a:solidFill>
              </a:rPr>
              <a:t> in an international team of Master and PhD students </a:t>
            </a:r>
            <a:r>
              <a:rPr lang="sv-SE" sz="1600" i="1" dirty="0" err="1">
                <a:solidFill>
                  <a:srgbClr val="C75200"/>
                </a:solidFill>
              </a:rPr>
              <a:t>closely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together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with</a:t>
            </a:r>
            <a:r>
              <a:rPr lang="sv-SE" sz="1600" i="1" dirty="0">
                <a:solidFill>
                  <a:srgbClr val="C75200"/>
                </a:solidFill>
              </a:rPr>
              <a:t> your professors, gives you the </a:t>
            </a:r>
            <a:r>
              <a:rPr lang="sv-SE" sz="1600" i="1" dirty="0" err="1">
                <a:solidFill>
                  <a:srgbClr val="C75200"/>
                </a:solidFill>
              </a:rPr>
              <a:t>opportunity</a:t>
            </a:r>
            <a:r>
              <a:rPr lang="sv-SE" sz="1600" i="1" dirty="0">
                <a:solidFill>
                  <a:srgbClr val="C75200"/>
                </a:solidFill>
              </a:rPr>
              <a:t> to </a:t>
            </a:r>
            <a:r>
              <a:rPr lang="sv-SE" sz="1600" i="1" dirty="0" err="1">
                <a:solidFill>
                  <a:srgbClr val="C75200"/>
                </a:solidFill>
              </a:rPr>
              <a:t>also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learn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about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other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fields</a:t>
            </a:r>
            <a:r>
              <a:rPr lang="sv-SE" sz="1600" i="1" dirty="0">
                <a:solidFill>
                  <a:srgbClr val="C75200"/>
                </a:solidFill>
              </a:rPr>
              <a:t> and </a:t>
            </a:r>
            <a:r>
              <a:rPr lang="sv-SE" sz="1600" i="1" dirty="0" err="1">
                <a:solidFill>
                  <a:srgbClr val="C75200"/>
                </a:solidFill>
              </a:rPr>
              <a:t>topics</a:t>
            </a:r>
            <a:r>
              <a:rPr lang="sv-SE" sz="1600" i="1" dirty="0">
                <a:solidFill>
                  <a:srgbClr val="C75200"/>
                </a:solidFill>
              </a:rPr>
              <a:t>.” – Tomas, </a:t>
            </a:r>
            <a:r>
              <a:rPr lang="sv-SE" sz="1600" i="1" dirty="0" err="1">
                <a:solidFill>
                  <a:srgbClr val="C75200"/>
                </a:solidFill>
              </a:rPr>
              <a:t>Switzerland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147077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469172" y="157871"/>
            <a:ext cx="6612940" cy="888217"/>
          </a:xfrm>
        </p:spPr>
        <p:txBody>
          <a:bodyPr/>
          <a:lstStyle/>
          <a:p>
            <a:r>
              <a:rPr lang="sv-SE" dirty="0">
                <a:solidFill>
                  <a:srgbClr val="C75200"/>
                </a:solidFill>
              </a:rPr>
              <a:t>Small </a:t>
            </a:r>
            <a:r>
              <a:rPr lang="sv-SE" dirty="0" err="1">
                <a:solidFill>
                  <a:srgbClr val="C75200"/>
                </a:solidFill>
              </a:rPr>
              <a:t>classes</a:t>
            </a:r>
            <a:r>
              <a:rPr lang="sv-SE" dirty="0">
                <a:solidFill>
                  <a:srgbClr val="C75200"/>
                </a:solidFill>
              </a:rPr>
              <a:t> and a</a:t>
            </a:r>
            <a:r>
              <a:rPr lang="en-US" dirty="0" err="1">
                <a:solidFill>
                  <a:srgbClr val="C75200"/>
                </a:solidFill>
              </a:rPr>
              <a:t>ccessible</a:t>
            </a:r>
            <a:r>
              <a:rPr lang="en-US" dirty="0">
                <a:solidFill>
                  <a:srgbClr val="C75200"/>
                </a:solidFill>
              </a:rPr>
              <a:t> teachers</a:t>
            </a:r>
            <a:br>
              <a:rPr lang="sv-SE" dirty="0">
                <a:solidFill>
                  <a:srgbClr val="C75200"/>
                </a:solidFill>
              </a:rPr>
            </a:br>
            <a:endParaRPr lang="sv-SE" dirty="0">
              <a:solidFill>
                <a:srgbClr val="C75200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45" y="2435353"/>
            <a:ext cx="3582536" cy="442264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2" y="4325667"/>
            <a:ext cx="4265675" cy="253233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2" y="2435353"/>
            <a:ext cx="4265673" cy="2670048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020470" y="1586539"/>
            <a:ext cx="7033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i="1" dirty="0">
                <a:solidFill>
                  <a:srgbClr val="C75200"/>
                </a:solidFill>
              </a:rPr>
              <a:t>”The </a:t>
            </a:r>
            <a:r>
              <a:rPr lang="sv-SE" sz="1600" i="1" dirty="0" err="1">
                <a:solidFill>
                  <a:srgbClr val="C75200"/>
                </a:solidFill>
              </a:rPr>
              <a:t>lecturers</a:t>
            </a:r>
            <a:r>
              <a:rPr lang="sv-SE" sz="1600" i="1" dirty="0">
                <a:solidFill>
                  <a:srgbClr val="C75200"/>
                </a:solidFill>
              </a:rPr>
              <a:t> know you by </a:t>
            </a:r>
            <a:r>
              <a:rPr lang="sv-SE" sz="1600" i="1" dirty="0" err="1">
                <a:solidFill>
                  <a:srgbClr val="C75200"/>
                </a:solidFill>
              </a:rPr>
              <a:t>name</a:t>
            </a:r>
            <a:r>
              <a:rPr lang="sv-SE" sz="1600" i="1" dirty="0">
                <a:solidFill>
                  <a:srgbClr val="C75200"/>
                </a:solidFill>
              </a:rPr>
              <a:t> and </a:t>
            </a:r>
            <a:r>
              <a:rPr lang="sv-SE" sz="1600" i="1" dirty="0" err="1">
                <a:solidFill>
                  <a:srgbClr val="C75200"/>
                </a:solidFill>
              </a:rPr>
              <a:t>are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always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really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willing</a:t>
            </a:r>
            <a:r>
              <a:rPr lang="sv-SE" sz="1600" i="1" dirty="0">
                <a:solidFill>
                  <a:srgbClr val="C75200"/>
                </a:solidFill>
              </a:rPr>
              <a:t> to </a:t>
            </a:r>
            <a:r>
              <a:rPr lang="sv-SE" sz="1600" i="1" dirty="0" err="1">
                <a:solidFill>
                  <a:srgbClr val="C75200"/>
                </a:solidFill>
              </a:rPr>
              <a:t>help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out</a:t>
            </a:r>
            <a:r>
              <a:rPr lang="sv-SE" sz="1600" i="1" dirty="0">
                <a:solidFill>
                  <a:srgbClr val="C75200"/>
                </a:solidFill>
              </a:rPr>
              <a:t> and </a:t>
            </a:r>
            <a:r>
              <a:rPr lang="sv-SE" sz="1600" i="1" dirty="0" err="1">
                <a:solidFill>
                  <a:srgbClr val="C75200"/>
                </a:solidFill>
              </a:rPr>
              <a:t>give</a:t>
            </a:r>
            <a:r>
              <a:rPr lang="sv-SE" sz="1600" i="1" dirty="0">
                <a:solidFill>
                  <a:srgbClr val="C75200"/>
                </a:solidFill>
              </a:rPr>
              <a:t> you the </a:t>
            </a:r>
            <a:r>
              <a:rPr lang="sv-SE" sz="1600" i="1" dirty="0" err="1">
                <a:solidFill>
                  <a:srgbClr val="C75200"/>
                </a:solidFill>
              </a:rPr>
              <a:t>individual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advice</a:t>
            </a:r>
            <a:r>
              <a:rPr lang="sv-SE" sz="1600" i="1" dirty="0">
                <a:solidFill>
                  <a:srgbClr val="C75200"/>
                </a:solidFill>
              </a:rPr>
              <a:t> and </a:t>
            </a:r>
            <a:r>
              <a:rPr lang="sv-SE" sz="1600" i="1" dirty="0" err="1">
                <a:solidFill>
                  <a:srgbClr val="C75200"/>
                </a:solidFill>
              </a:rPr>
              <a:t>help</a:t>
            </a:r>
            <a:r>
              <a:rPr lang="sv-SE" sz="1600" i="1" dirty="0">
                <a:solidFill>
                  <a:srgbClr val="C75200"/>
                </a:solidFill>
              </a:rPr>
              <a:t> </a:t>
            </a:r>
            <a:r>
              <a:rPr lang="sv-SE" sz="1600" i="1" dirty="0" err="1">
                <a:solidFill>
                  <a:srgbClr val="C75200"/>
                </a:solidFill>
              </a:rPr>
              <a:t>that</a:t>
            </a:r>
            <a:r>
              <a:rPr lang="sv-SE" sz="1600" i="1" dirty="0">
                <a:solidFill>
                  <a:srgbClr val="C75200"/>
                </a:solidFill>
              </a:rPr>
              <a:t> you </a:t>
            </a:r>
            <a:r>
              <a:rPr lang="sv-SE" sz="1600" i="1" dirty="0" err="1">
                <a:solidFill>
                  <a:srgbClr val="C75200"/>
                </a:solidFill>
              </a:rPr>
              <a:t>need</a:t>
            </a:r>
            <a:r>
              <a:rPr lang="sv-SE" sz="1600" i="1" dirty="0">
                <a:solidFill>
                  <a:srgbClr val="C75200"/>
                </a:solidFill>
              </a:rPr>
              <a:t> to </a:t>
            </a:r>
            <a:r>
              <a:rPr lang="sv-SE" sz="1600" i="1" dirty="0" err="1">
                <a:solidFill>
                  <a:srgbClr val="C75200"/>
                </a:solidFill>
              </a:rPr>
              <a:t>succeed</a:t>
            </a:r>
            <a:r>
              <a:rPr lang="sv-SE" sz="1600" i="1" dirty="0">
                <a:solidFill>
                  <a:srgbClr val="C75200"/>
                </a:solidFill>
              </a:rPr>
              <a:t> in your studies.” – Judith, UK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3754471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_4.3.potx" id="{30142268-BD36-4F30-9198-854F57828D1D}" vid="{EEEA3E1D-F920-4B68-8E17-5874EDECF921}"/>
    </a:ext>
  </a:extLst>
</a:theme>
</file>

<file path=ppt/theme/theme2.xml><?xml version="1.0" encoding="utf-8"?>
<a:theme xmlns:a="http://schemas.openxmlformats.org/drawingml/2006/main" name="Miun 4.3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un 4.3.potx" id="{8F3FC1D8-8ABA-4065-817F-63B692C15C5D}" vid="{56A02F80-A189-4007-8E48-72E76F2AE832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11953</TotalTime>
  <Words>463</Words>
  <Application>Microsoft Macintosh PowerPoint</Application>
  <PresentationFormat>Bildspel på skärmen (4:3)</PresentationFormat>
  <Paragraphs>74</Paragraphs>
  <Slides>17</Slides>
  <Notes>3</Notes>
  <HiddenSlides>1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17</vt:i4>
      </vt:variant>
    </vt:vector>
  </HeadingPairs>
  <TitlesOfParts>
    <vt:vector size="24" baseType="lpstr">
      <vt:lpstr>Arial</vt:lpstr>
      <vt:lpstr>Calibri</vt:lpstr>
      <vt:lpstr>Helvetica</vt:lpstr>
      <vt:lpstr>Symbol</vt:lpstr>
      <vt:lpstr>Systemtypsnitt</vt:lpstr>
      <vt:lpstr>Office-tema</vt:lpstr>
      <vt:lpstr>Miun 4.3</vt:lpstr>
      <vt:lpstr>Mid Sweden University</vt:lpstr>
      <vt:lpstr>Mid Sweden University</vt:lpstr>
      <vt:lpstr>PowerPoint-presentation</vt:lpstr>
      <vt:lpstr>PowerPoint-presentation</vt:lpstr>
      <vt:lpstr>Bachelor Programmes     Master Programmes</vt:lpstr>
      <vt:lpstr>Master by Research – Project-based Programme</vt:lpstr>
      <vt:lpstr>High quality education with strong connection to research and society</vt:lpstr>
      <vt:lpstr>Research-oriented education</vt:lpstr>
      <vt:lpstr>Small classes and accessible teachers </vt:lpstr>
      <vt:lpstr>First-class facilities and high-tech equipment</vt:lpstr>
      <vt:lpstr>Student housing guarantee</vt:lpstr>
      <vt:lpstr>Ideal campus locations – close to city centre and nature </vt:lpstr>
      <vt:lpstr>… more reasons</vt:lpstr>
      <vt:lpstr>PowerPoint-presentation</vt:lpstr>
      <vt:lpstr>PowerPoint-presentation</vt:lpstr>
      <vt:lpstr>PowerPoint-presentation</vt:lpstr>
      <vt:lpstr>For further information</vt:lpstr>
    </vt:vector>
  </TitlesOfParts>
  <Company>Mittuniversitetet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Burman Lena E</dc:creator>
  <cp:lastModifiedBy>Wiktorsson Eva</cp:lastModifiedBy>
  <cp:revision>168</cp:revision>
  <cp:lastPrinted>2015-05-26T13:42:18Z</cp:lastPrinted>
  <dcterms:created xsi:type="dcterms:W3CDTF">2015-07-06T11:19:00Z</dcterms:created>
  <dcterms:modified xsi:type="dcterms:W3CDTF">2018-11-28T12:41:48Z</dcterms:modified>
</cp:coreProperties>
</file>