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64" r:id="rId5"/>
    <p:sldId id="265" r:id="rId6"/>
    <p:sldId id="261" r:id="rId7"/>
    <p:sldId id="266" r:id="rId8"/>
    <p:sldId id="267" r:id="rId9"/>
    <p:sldId id="268" r:id="rId10"/>
    <p:sldId id="269" r:id="rId11"/>
    <p:sldId id="270" r:id="rId12"/>
    <p:sldId id="271" r:id="rId13"/>
    <p:sldId id="275" r:id="rId14"/>
    <p:sldId id="284" r:id="rId15"/>
    <p:sldId id="282" r:id="rId16"/>
    <p:sldId id="283" r:id="rId17"/>
    <p:sldId id="285" r:id="rId18"/>
    <p:sldId id="281"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just format 1 - Dekorfärg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just format 1 - Dekorfärg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91" autoAdjust="0"/>
    <p:restoredTop sz="96552" autoAdjust="0"/>
  </p:normalViewPr>
  <p:slideViewPr>
    <p:cSldViewPr snapToGrid="0">
      <p:cViewPr varScale="1">
        <p:scale>
          <a:sx n="114" d="100"/>
          <a:sy n="114" d="100"/>
        </p:scale>
        <p:origin x="1110" y="102"/>
      </p:cViewPr>
      <p:guideLst>
        <p:guide orient="horz" pos="2160"/>
        <p:guide pos="3840"/>
      </p:guideLst>
    </p:cSldViewPr>
  </p:slideViewPr>
  <p:outlineViewPr>
    <p:cViewPr>
      <p:scale>
        <a:sx n="33" d="100"/>
        <a:sy n="33" d="100"/>
      </p:scale>
      <p:origin x="0" y="-42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2022-08-18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En mer hållbar resurssituation vad gäller bemanning, teknik och stöd där sårbarheten minskar avsevärt. Personalresurser avsätts centralt för drift, vidareutveckling, förvaltning och central support. (Det är fler i Ladok-gruppen som hanterar Ladok-systemet, kompetensen sprids på fler personer och det är inte nyckelpersonsberoende och samma vad gäller INFRA-resurser)</a:t>
            </a:r>
          </a:p>
          <a:p>
            <a:pPr>
              <a:lnSpc>
                <a:spcPct val="120000"/>
              </a:lnSpc>
              <a:spcAft>
                <a:spcPts val="1100"/>
              </a:spcAft>
            </a:pP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En årlig resursbesparing vad gäller förvaltning, drift och vidareutveckling av Atlas. (svårt att mäta men resurser lösgörs för att användas till annat)</a:t>
            </a:r>
          </a:p>
          <a:p>
            <a:pPr>
              <a:lnSpc>
                <a:spcPct val="120000"/>
              </a:lnSpc>
              <a:spcAft>
                <a:spcPts val="1100"/>
              </a:spcAft>
            </a:pP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Utbildningsplanering med samma tillgänglighet, tillförlitlighet och användargränssnitt som Ladok. Igenkänning för användarna då det är ett och samma system för studenthantering och utbildningsinformationshantering. (Går ej att mäta, uppfylls genom att lösningen byggs i Ladok.)</a:t>
            </a:r>
            <a:b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b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marL="0" indent="0">
              <a:buNone/>
            </a:pPr>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14</a:t>
            </a:fld>
            <a:endParaRPr lang="sv-SE"/>
          </a:p>
        </p:txBody>
      </p:sp>
    </p:spTree>
    <p:extLst>
      <p:ext uri="{BB962C8B-B14F-4D97-AF65-F5344CB8AC3E}">
        <p14:creationId xmlns:p14="http://schemas.microsoft.com/office/powerpoint/2010/main" val="1398856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En mer hållbar resurssituation vad gäller bemanning, teknik och stöd där sårbarheten minskar avsevärt. Personalresurser avsätts centralt för drift, vidareutveckling, förvaltning och central support. (Det är fler i Ladok-gruppen som hanterar Ladok-systemet, kompetensen sprids på fler personer och det är inte nyckelpersonsberoende och samma vad gäller INFRA-resurser)</a:t>
            </a:r>
          </a:p>
          <a:p>
            <a:pPr>
              <a:lnSpc>
                <a:spcPct val="120000"/>
              </a:lnSpc>
              <a:spcAft>
                <a:spcPts val="1100"/>
              </a:spcAft>
            </a:pP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En årlig resursbesparing vad gäller förvaltning, drift och vidareutveckling av Atlas. (svårt att mäta men resurser lösgörs för att användas till annat)</a:t>
            </a:r>
          </a:p>
          <a:p>
            <a:pPr>
              <a:lnSpc>
                <a:spcPct val="120000"/>
              </a:lnSpc>
              <a:spcAft>
                <a:spcPts val="1100"/>
              </a:spcAft>
            </a:pP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a:lnSpc>
                <a:spcPct val="120000"/>
              </a:lnSpc>
              <a:spcAft>
                <a:spcPts val="1100"/>
              </a:spcAft>
            </a:pPr>
            <a: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t>Utbildningsplanering med samma tillgänglighet, tillförlitlighet och användargränssnitt som Ladok. Igenkänning för användarna då det är ett och samma system för studenthantering och utbildningsinformationshantering. (Går ej att mäta, uppfylls genom att lösningen byggs i Ladok.)</a:t>
            </a:r>
            <a:br>
              <a:rPr lang="sv-SE" sz="1800" dirty="0">
                <a:effectLst/>
                <a:latin typeface="Palatino Linotype" panose="02040502050505030304" pitchFamily="18" charset="0"/>
                <a:ea typeface="PMingLiU" panose="02020500000000000000" pitchFamily="18" charset="-120"/>
                <a:cs typeface="Times New Roman" panose="02020603050405020304" pitchFamily="18" charset="0"/>
              </a:rPr>
            </a:b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p>
            <a:pPr marL="0" indent="0">
              <a:buNone/>
            </a:pPr>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15</a:t>
            </a:fld>
            <a:endParaRPr lang="sv-SE"/>
          </a:p>
        </p:txBody>
      </p:sp>
    </p:spTree>
    <p:extLst>
      <p:ext uri="{BB962C8B-B14F-4D97-AF65-F5344CB8AC3E}">
        <p14:creationId xmlns:p14="http://schemas.microsoft.com/office/powerpoint/2010/main" val="2984315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6174000" y="2241462"/>
            <a:ext cx="5180400" cy="3942000"/>
          </a:xfrm>
        </p:spPr>
        <p:txBody>
          <a:bodyPr/>
          <a:lstStyle/>
          <a:p>
            <a:r>
              <a:rPr lang="sv-SE"/>
              <a:t>Klicka på ikonen för att lägga till en bild</a:t>
            </a:r>
          </a:p>
        </p:txBody>
      </p:sp>
      <p:sp>
        <p:nvSpPr>
          <p:cNvPr id="8" name="Platshållare för bild 12"/>
          <p:cNvSpPr>
            <a:spLocks noGrp="1"/>
          </p:cNvSpPr>
          <p:nvPr>
            <p:ph type="pic" sz="quarter" idx="15"/>
          </p:nvPr>
        </p:nvSpPr>
        <p:spPr>
          <a:xfrm>
            <a:off x="838800" y="2235600"/>
            <a:ext cx="5180400" cy="3942000"/>
          </a:xfrm>
        </p:spPr>
        <p:txBody>
          <a:bodyPr/>
          <a:lstStyle/>
          <a:p>
            <a:r>
              <a:rPr lang="sv-SE"/>
              <a:t>Klicka på ikonen för att lägga till en bild</a:t>
            </a:r>
            <a:endParaRPr lang="sv-SE" dirty="0"/>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2022-08-18</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14999"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838800" y="2235600"/>
            <a:ext cx="5157787"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8800" y="3180015"/>
            <a:ext cx="5158800" cy="300964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174000" y="2235599"/>
            <a:ext cx="51588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4000" y="3180014"/>
            <a:ext cx="5158800" cy="300964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838800" y="1540800"/>
            <a:ext cx="10528878"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 </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10" name="107192D2-3778-4ECE-8BEC-1F42874D3F29" descr="Logotyp Mittuniversitetet.">
            <a:extLst>
              <a:ext uri="{FF2B5EF4-FFF2-40B4-BE49-F238E27FC236}">
                <a16:creationId xmlns:a16="http://schemas.microsoft.com/office/drawing/2014/main" id="{F153BBE9-5AB6-41B8-B5C1-4E7AC01B724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0800"/>
            <a:ext cx="10550525"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838800" y="2237129"/>
            <a:ext cx="10550525" cy="3836963"/>
          </a:xfrm>
        </p:spPr>
        <p:txBody>
          <a:bodyPr/>
          <a:lstStyle>
            <a:lvl1pPr>
              <a:lnSpc>
                <a:spcPct val="100000"/>
              </a:lnSpc>
              <a:spcBef>
                <a:spcPts val="1500"/>
              </a:spcBef>
              <a:spcAft>
                <a:spcPts val="0"/>
              </a:spcAft>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7" name="Rektangel 6">
            <a:extLst>
              <a:ext uri="{C183D7F6-B498-43B3-948B-1728B52AA6E4}">
                <adec:decorative xmlns:adec="http://schemas.microsoft.com/office/drawing/2017/decorative"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74000" y="2235600"/>
            <a:ext cx="5180400" cy="394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2022-08-18</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174000" y="2234963"/>
            <a:ext cx="5180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2022-08-18</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838800" y="2235599"/>
            <a:ext cx="51804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173999" y="2235599"/>
            <a:ext cx="5180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2022-08-18</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2022-08-18</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2" name="107192D2-3778-4ECE-8BEC-1F42874D3F29" descr="Logotyp Mittuniversitetet.">
            <a:extLst>
              <a:ext uri="{FF2B5EF4-FFF2-40B4-BE49-F238E27FC236}">
                <a16:creationId xmlns:a16="http://schemas.microsoft.com/office/drawing/2014/main" id="{D6D22971-6BCD-4B4A-A592-8AF1AE69B69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r>
              <a:rPr lang="sv-SE" dirty="0"/>
              <a:t>Lokalt projekt, Nationell planeringsdatabas </a:t>
            </a:r>
          </a:p>
        </p:txBody>
      </p:sp>
      <p:sp>
        <p:nvSpPr>
          <p:cNvPr id="3" name="Underrubrik 2"/>
          <p:cNvSpPr>
            <a:spLocks noGrp="1"/>
          </p:cNvSpPr>
          <p:nvPr>
            <p:ph type="subTitle" idx="1"/>
          </p:nvPr>
        </p:nvSpPr>
        <p:spPr>
          <a:xfrm>
            <a:off x="1522199" y="3315460"/>
            <a:ext cx="9831601" cy="788400"/>
          </a:xfrm>
        </p:spPr>
        <p:txBody>
          <a:bodyPr>
            <a:noAutofit/>
          </a:bodyPr>
          <a:lstStyle/>
          <a:p>
            <a:r>
              <a:rPr lang="sv-SE" dirty="0"/>
              <a:t>Presentation av projekt och projektplan</a:t>
            </a:r>
          </a:p>
        </p:txBody>
      </p:sp>
    </p:spTree>
    <p:extLst>
      <p:ext uri="{BB962C8B-B14F-4D97-AF65-F5344CB8AC3E}">
        <p14:creationId xmlns:p14="http://schemas.microsoft.com/office/powerpoint/2010/main" val="162415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6" y="601878"/>
            <a:ext cx="10550525" cy="652145"/>
          </a:xfrm>
        </p:spPr>
        <p:txBody>
          <a:bodyPr/>
          <a:lstStyle/>
          <a:p>
            <a:r>
              <a:rPr lang="sv-SE" dirty="0"/>
              <a:t>Genomförande</a:t>
            </a:r>
          </a:p>
        </p:txBody>
      </p:sp>
      <p:sp>
        <p:nvSpPr>
          <p:cNvPr id="8" name="Platshållare för innehåll 2">
            <a:extLst>
              <a:ext uri="{FF2B5EF4-FFF2-40B4-BE49-F238E27FC236}">
                <a16:creationId xmlns:a16="http://schemas.microsoft.com/office/drawing/2014/main" id="{044AD867-218F-47AA-87A3-CAA76DA053B9}"/>
              </a:ext>
            </a:extLst>
          </p:cNvPr>
          <p:cNvSpPr>
            <a:spLocks noGrp="1"/>
          </p:cNvSpPr>
          <p:nvPr>
            <p:ph idx="1"/>
          </p:nvPr>
        </p:nvSpPr>
        <p:spPr>
          <a:xfrm>
            <a:off x="1282129" y="1614749"/>
            <a:ext cx="9774561" cy="3836963"/>
          </a:xfrm>
        </p:spPr>
        <p:txBody>
          <a:bodyPr/>
          <a:lstStyle/>
          <a:p>
            <a:pPr marL="0" indent="0">
              <a:lnSpc>
                <a:spcPct val="120000"/>
              </a:lnSpc>
              <a:spcAft>
                <a:spcPts val="1100"/>
              </a:spcAft>
              <a:buNone/>
            </a:pPr>
            <a:r>
              <a:rPr lang="sv-SE" dirty="0">
                <a:effectLst/>
                <a:latin typeface="+mn-lt"/>
                <a:ea typeface="PMingLiU" panose="02020500000000000000" pitchFamily="18" charset="-120"/>
                <a:cs typeface="Times New Roman" panose="02020603050405020304" pitchFamily="18" charset="0"/>
              </a:rPr>
              <a:t>Projektet genomförs i två faser och i två sammanhängande parallella spår, </a:t>
            </a:r>
          </a:p>
          <a:p>
            <a:pPr>
              <a:lnSpc>
                <a:spcPct val="120000"/>
              </a:lnSpc>
              <a:spcAft>
                <a:spcPts val="1100"/>
              </a:spcAft>
              <a:buFontTx/>
              <a:buChar char="-"/>
            </a:pPr>
            <a:r>
              <a:rPr lang="sv-SE" b="1" dirty="0">
                <a:effectLst/>
                <a:latin typeface="+mn-lt"/>
                <a:ea typeface="PMingLiU" panose="02020500000000000000" pitchFamily="18" charset="-120"/>
                <a:cs typeface="Times New Roman" panose="02020603050405020304" pitchFamily="18" charset="0"/>
              </a:rPr>
              <a:t>Verksamhetsinförande</a:t>
            </a:r>
            <a:r>
              <a:rPr lang="sv-SE" b="1" dirty="0">
                <a:latin typeface="+mn-lt"/>
                <a:ea typeface="PMingLiU" panose="02020500000000000000" pitchFamily="18" charset="-120"/>
                <a:cs typeface="Times New Roman" panose="02020603050405020304" pitchFamily="18" charset="0"/>
              </a:rPr>
              <a:t> – </a:t>
            </a:r>
            <a:r>
              <a:rPr lang="sv-SE" dirty="0">
                <a:effectLst/>
                <a:latin typeface="+mn-lt"/>
                <a:ea typeface="PMingLiU" panose="02020500000000000000" pitchFamily="18" charset="-120"/>
                <a:cs typeface="Times New Roman" panose="02020603050405020304" pitchFamily="18" charset="0"/>
              </a:rPr>
              <a:t>administrera utbildningsinformation i Ladok istället för 			       Atlas</a:t>
            </a:r>
          </a:p>
          <a:p>
            <a:pPr>
              <a:lnSpc>
                <a:spcPct val="120000"/>
              </a:lnSpc>
              <a:spcAft>
                <a:spcPts val="1100"/>
              </a:spcAft>
              <a:buFontTx/>
              <a:buChar char="-"/>
            </a:pPr>
            <a:r>
              <a:rPr lang="sv-SE" b="1" dirty="0">
                <a:effectLst/>
                <a:latin typeface="+mn-lt"/>
                <a:ea typeface="PMingLiU" panose="02020500000000000000" pitchFamily="18" charset="-120"/>
                <a:cs typeface="Times New Roman" panose="02020603050405020304" pitchFamily="18" charset="0"/>
              </a:rPr>
              <a:t>IT och integrationer</a:t>
            </a:r>
            <a:r>
              <a:rPr lang="sv-SE" b="1" dirty="0">
                <a:latin typeface="+mn-lt"/>
                <a:ea typeface="PMingLiU" panose="02020500000000000000" pitchFamily="18" charset="-120"/>
                <a:cs typeface="Times New Roman" panose="02020603050405020304" pitchFamily="18" charset="0"/>
              </a:rPr>
              <a:t> - </a:t>
            </a:r>
            <a:r>
              <a:rPr lang="sv-SE" dirty="0">
                <a:effectLst/>
                <a:latin typeface="+mn-lt"/>
                <a:ea typeface="PMingLiU" panose="02020500000000000000" pitchFamily="18" charset="-120"/>
                <a:cs typeface="Times New Roman" panose="02020603050405020304" pitchFamily="18" charset="0"/>
              </a:rPr>
              <a:t>hämta utbildningsinformation från Ladok istället för Atlas</a:t>
            </a:r>
          </a:p>
          <a:p>
            <a:pPr marL="0" indent="0">
              <a:lnSpc>
                <a:spcPct val="120000"/>
              </a:lnSpc>
              <a:spcAft>
                <a:spcPts val="1100"/>
              </a:spcAft>
              <a:buNone/>
            </a:pPr>
            <a:br>
              <a:rPr lang="sv-SE" dirty="0">
                <a:effectLst/>
                <a:latin typeface="+mn-lt"/>
                <a:ea typeface="PMingLiU" panose="02020500000000000000" pitchFamily="18" charset="-120"/>
                <a:cs typeface="Times New Roman" panose="02020603050405020304" pitchFamily="18" charset="0"/>
              </a:rPr>
            </a:br>
            <a:r>
              <a:rPr lang="sv-SE" dirty="0">
                <a:effectLst/>
                <a:latin typeface="+mn-lt"/>
                <a:ea typeface="PMingLiU" panose="02020500000000000000" pitchFamily="18" charset="-120"/>
                <a:cs typeface="Times New Roman" panose="02020603050405020304" pitchFamily="18" charset="0"/>
              </a:rPr>
              <a:t>År 1 </a:t>
            </a:r>
            <a:r>
              <a:rPr lang="sv-SE" i="1" dirty="0">
                <a:effectLst/>
                <a:latin typeface="+mn-lt"/>
                <a:ea typeface="PMingLiU" panose="02020500000000000000" pitchFamily="18" charset="-120"/>
                <a:cs typeface="Times New Roman" panose="02020603050405020304" pitchFamily="18" charset="0"/>
              </a:rPr>
              <a:t>(2022) </a:t>
            </a:r>
            <a:r>
              <a:rPr lang="sv-SE" dirty="0">
                <a:effectLst/>
                <a:latin typeface="+mn-lt"/>
                <a:ea typeface="PMingLiU" panose="02020500000000000000" pitchFamily="18" charset="-120"/>
                <a:cs typeface="Times New Roman" panose="02020603050405020304" pitchFamily="18" charset="0"/>
              </a:rPr>
              <a:t>är en planering och kartläggning och år 2 </a:t>
            </a:r>
            <a:r>
              <a:rPr lang="sv-SE" i="1" dirty="0">
                <a:effectLst/>
                <a:latin typeface="+mn-lt"/>
                <a:ea typeface="PMingLiU" panose="02020500000000000000" pitchFamily="18" charset="-120"/>
                <a:cs typeface="Times New Roman" panose="02020603050405020304" pitchFamily="18" charset="0"/>
              </a:rPr>
              <a:t>(2023) </a:t>
            </a:r>
            <a:r>
              <a:rPr lang="sv-SE" dirty="0">
                <a:effectLst/>
                <a:latin typeface="+mn-lt"/>
                <a:ea typeface="PMingLiU" panose="02020500000000000000" pitchFamily="18" charset="-120"/>
                <a:cs typeface="Times New Roman" panose="02020603050405020304" pitchFamily="18" charset="0"/>
              </a:rPr>
              <a:t>sker själva införandet.</a:t>
            </a:r>
          </a:p>
          <a:p>
            <a:pPr marL="0" indent="0">
              <a:lnSpc>
                <a:spcPct val="120000"/>
              </a:lnSpc>
              <a:spcAft>
                <a:spcPts val="1100"/>
              </a:spcAft>
              <a:buNone/>
            </a:pPr>
            <a:endParaRPr lang="sv-SE" sz="1800" dirty="0">
              <a:effectLst/>
              <a:latin typeface="+mn-lt"/>
              <a:ea typeface="PMingLiU" panose="02020500000000000000" pitchFamily="18" charset="-120"/>
              <a:cs typeface="Times New Roman" panose="02020603050405020304" pitchFamily="18" charset="0"/>
            </a:endParaRPr>
          </a:p>
          <a:p>
            <a:pPr marL="0" indent="0">
              <a:buNone/>
            </a:pPr>
            <a:endParaRPr lang="sv-SE" dirty="0"/>
          </a:p>
        </p:txBody>
      </p:sp>
    </p:spTree>
    <p:extLst>
      <p:ext uri="{BB962C8B-B14F-4D97-AF65-F5344CB8AC3E}">
        <p14:creationId xmlns:p14="http://schemas.microsoft.com/office/powerpoint/2010/main" val="226167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7" y="1029356"/>
            <a:ext cx="10550525" cy="652145"/>
          </a:xfrm>
        </p:spPr>
        <p:txBody>
          <a:bodyPr/>
          <a:lstStyle/>
          <a:p>
            <a:r>
              <a:rPr lang="sv-SE" dirty="0"/>
              <a:t>WS – workshops </a:t>
            </a:r>
          </a:p>
        </p:txBody>
      </p:sp>
      <p:sp>
        <p:nvSpPr>
          <p:cNvPr id="4" name="Platshållare för innehåll 3">
            <a:extLst>
              <a:ext uri="{FF2B5EF4-FFF2-40B4-BE49-F238E27FC236}">
                <a16:creationId xmlns:a16="http://schemas.microsoft.com/office/drawing/2014/main" id="{3D72490A-BCD4-4B3B-84F0-425B5A33C873}"/>
              </a:ext>
            </a:extLst>
          </p:cNvPr>
          <p:cNvSpPr>
            <a:spLocks noGrp="1"/>
          </p:cNvSpPr>
          <p:nvPr>
            <p:ph idx="1"/>
          </p:nvPr>
        </p:nvSpPr>
        <p:spPr>
          <a:xfrm>
            <a:off x="820736" y="1991681"/>
            <a:ext cx="10550525" cy="3836963"/>
          </a:xfrm>
        </p:spPr>
        <p:txBody>
          <a:bodyPr/>
          <a:lstStyle/>
          <a:p>
            <a:pPr marL="0" indent="0">
              <a:buNone/>
            </a:pPr>
            <a:r>
              <a:rPr lang="sv-SE" dirty="0"/>
              <a:t>Workshops med olika berörda användargrupper</a:t>
            </a:r>
            <a:br>
              <a:rPr lang="sv-SE" dirty="0"/>
            </a:br>
            <a:endParaRPr lang="sv-SE" dirty="0"/>
          </a:p>
          <a:p>
            <a:pPr lvl="1">
              <a:lnSpc>
                <a:spcPct val="100000"/>
              </a:lnSpc>
              <a:spcBef>
                <a:spcPts val="0"/>
              </a:spcBef>
            </a:pPr>
            <a:r>
              <a:rPr lang="sv-SE" dirty="0"/>
              <a:t> kurs- och utbildningsplaner, </a:t>
            </a:r>
          </a:p>
          <a:p>
            <a:pPr lvl="2">
              <a:lnSpc>
                <a:spcPct val="100000"/>
              </a:lnSpc>
              <a:spcBef>
                <a:spcPts val="0"/>
              </a:spcBef>
            </a:pPr>
            <a:r>
              <a:rPr lang="sv-SE" dirty="0"/>
              <a:t>grund-, avancerad nivå </a:t>
            </a:r>
          </a:p>
          <a:p>
            <a:pPr lvl="2">
              <a:lnSpc>
                <a:spcPct val="100000"/>
              </a:lnSpc>
              <a:spcBef>
                <a:spcPts val="0"/>
              </a:spcBef>
            </a:pPr>
            <a:r>
              <a:rPr lang="sv-SE" dirty="0"/>
              <a:t>forskarnivå</a:t>
            </a:r>
          </a:p>
          <a:p>
            <a:pPr lvl="2">
              <a:lnSpc>
                <a:spcPct val="100000"/>
              </a:lnSpc>
              <a:spcBef>
                <a:spcPts val="0"/>
              </a:spcBef>
            </a:pPr>
            <a:r>
              <a:rPr lang="sv-SE" dirty="0"/>
              <a:t>uppdragsutbildning</a:t>
            </a:r>
          </a:p>
          <a:p>
            <a:pPr lvl="1">
              <a:lnSpc>
                <a:spcPct val="200000"/>
              </a:lnSpc>
              <a:spcBef>
                <a:spcPts val="1200"/>
              </a:spcBef>
            </a:pPr>
            <a:r>
              <a:rPr lang="sv-SE" sz="1600" dirty="0"/>
              <a:t>utbildningstillfällen, utbud</a:t>
            </a:r>
          </a:p>
          <a:p>
            <a:pPr lvl="1">
              <a:lnSpc>
                <a:spcPct val="200000"/>
              </a:lnSpc>
              <a:spcBef>
                <a:spcPts val="1200"/>
              </a:spcBef>
            </a:pPr>
            <a:r>
              <a:rPr lang="sv-SE" sz="1600" dirty="0"/>
              <a:t>publicering av utbud på webb</a:t>
            </a:r>
          </a:p>
          <a:p>
            <a:pPr lvl="1">
              <a:lnSpc>
                <a:spcPct val="200000"/>
              </a:lnSpc>
              <a:spcBef>
                <a:spcPts val="1200"/>
              </a:spcBef>
            </a:pPr>
            <a:r>
              <a:rPr lang="sv-SE" sz="1600" dirty="0" err="1"/>
              <a:t>m.m</a:t>
            </a:r>
            <a:endParaRPr lang="sv-SE" sz="1600" dirty="0"/>
          </a:p>
          <a:p>
            <a:pPr>
              <a:buFontTx/>
              <a:buChar char="-"/>
            </a:pPr>
            <a:endParaRPr lang="sv-SE" dirty="0"/>
          </a:p>
        </p:txBody>
      </p:sp>
    </p:spTree>
    <p:extLst>
      <p:ext uri="{BB962C8B-B14F-4D97-AF65-F5344CB8AC3E}">
        <p14:creationId xmlns:p14="http://schemas.microsoft.com/office/powerpoint/2010/main" val="3737302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6" y="601878"/>
            <a:ext cx="10550525" cy="652145"/>
          </a:xfrm>
        </p:spPr>
        <p:txBody>
          <a:bodyPr/>
          <a:lstStyle/>
          <a:p>
            <a:r>
              <a:rPr lang="sv-SE" dirty="0"/>
              <a:t>Genomförande, verksamheten</a:t>
            </a:r>
          </a:p>
        </p:txBody>
      </p:sp>
      <p:pic>
        <p:nvPicPr>
          <p:cNvPr id="4" name="Bildobjekt 3" descr="Tidslinje för verksamhetsinförandet av utbildningsinformation i Ladok. Start 2022 och avslut 2024.">
            <a:extLst>
              <a:ext uri="{FF2B5EF4-FFF2-40B4-BE49-F238E27FC236}">
                <a16:creationId xmlns:a16="http://schemas.microsoft.com/office/drawing/2014/main" id="{756ED093-00A4-418D-9736-4E39BABE4271}"/>
              </a:ext>
            </a:extLst>
          </p:cNvPr>
          <p:cNvPicPr>
            <a:picLocks noChangeAspect="1"/>
          </p:cNvPicPr>
          <p:nvPr/>
        </p:nvPicPr>
        <p:blipFill>
          <a:blip r:embed="rId2"/>
          <a:stretch>
            <a:fillRect/>
          </a:stretch>
        </p:blipFill>
        <p:spPr>
          <a:xfrm>
            <a:off x="418116" y="1661020"/>
            <a:ext cx="10953145" cy="3498777"/>
          </a:xfrm>
          <a:prstGeom prst="rect">
            <a:avLst/>
          </a:prstGeom>
        </p:spPr>
      </p:pic>
    </p:spTree>
    <p:extLst>
      <p:ext uri="{BB962C8B-B14F-4D97-AF65-F5344CB8AC3E}">
        <p14:creationId xmlns:p14="http://schemas.microsoft.com/office/powerpoint/2010/main" val="3915958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6" y="601878"/>
            <a:ext cx="10550525" cy="652145"/>
          </a:xfrm>
        </p:spPr>
        <p:txBody>
          <a:bodyPr/>
          <a:lstStyle/>
          <a:p>
            <a:r>
              <a:rPr lang="sv-SE" dirty="0"/>
              <a:t>Genomförande, integrationer</a:t>
            </a:r>
          </a:p>
        </p:txBody>
      </p:sp>
      <p:pic>
        <p:nvPicPr>
          <p:cNvPr id="4" name="Bildobjekt 3" descr="Övergripande tidslinje för arbetet med integrationer">
            <a:extLst>
              <a:ext uri="{FF2B5EF4-FFF2-40B4-BE49-F238E27FC236}">
                <a16:creationId xmlns:a16="http://schemas.microsoft.com/office/drawing/2014/main" id="{DF12C985-AEF2-412F-B7F7-F25C67AA8FC8}"/>
              </a:ext>
            </a:extLst>
          </p:cNvPr>
          <p:cNvPicPr>
            <a:picLocks noChangeAspect="1"/>
          </p:cNvPicPr>
          <p:nvPr/>
        </p:nvPicPr>
        <p:blipFill>
          <a:blip r:embed="rId2"/>
          <a:stretch>
            <a:fillRect/>
          </a:stretch>
        </p:blipFill>
        <p:spPr>
          <a:xfrm>
            <a:off x="219029" y="2225135"/>
            <a:ext cx="11189469" cy="3370322"/>
          </a:xfrm>
          <a:prstGeom prst="rect">
            <a:avLst/>
          </a:prstGeom>
        </p:spPr>
      </p:pic>
      <p:pic>
        <p:nvPicPr>
          <p:cNvPr id="6" name="Bildobjekt 5" descr="År som projektet löper över">
            <a:extLst>
              <a:ext uri="{FF2B5EF4-FFF2-40B4-BE49-F238E27FC236}">
                <a16:creationId xmlns:a16="http://schemas.microsoft.com/office/drawing/2014/main" id="{188FF7E2-A836-470A-AF95-824FC8EA12D4}"/>
              </a:ext>
            </a:extLst>
          </p:cNvPr>
          <p:cNvPicPr>
            <a:picLocks noChangeAspect="1"/>
          </p:cNvPicPr>
          <p:nvPr/>
        </p:nvPicPr>
        <p:blipFill>
          <a:blip r:embed="rId3"/>
          <a:stretch>
            <a:fillRect/>
          </a:stretch>
        </p:blipFill>
        <p:spPr>
          <a:xfrm>
            <a:off x="419450" y="1749385"/>
            <a:ext cx="10980000" cy="474714"/>
          </a:xfrm>
          <a:prstGeom prst="rect">
            <a:avLst/>
          </a:prstGeom>
        </p:spPr>
      </p:pic>
    </p:spTree>
    <p:extLst>
      <p:ext uri="{BB962C8B-B14F-4D97-AF65-F5344CB8AC3E}">
        <p14:creationId xmlns:p14="http://schemas.microsoft.com/office/powerpoint/2010/main" val="94934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676572"/>
            <a:ext cx="10550525" cy="652145"/>
          </a:xfrm>
        </p:spPr>
        <p:txBody>
          <a:bodyPr/>
          <a:lstStyle/>
          <a:p>
            <a:r>
              <a:rPr lang="sv-SE" dirty="0"/>
              <a:t>Budget, kostnader</a:t>
            </a:r>
          </a:p>
        </p:txBody>
      </p:sp>
      <p:sp>
        <p:nvSpPr>
          <p:cNvPr id="8" name="Platshållare för innehåll 2">
            <a:extLst>
              <a:ext uri="{FF2B5EF4-FFF2-40B4-BE49-F238E27FC236}">
                <a16:creationId xmlns:a16="http://schemas.microsoft.com/office/drawing/2014/main" id="{044AD867-218F-47AA-87A3-CAA76DA053B9}"/>
              </a:ext>
            </a:extLst>
          </p:cNvPr>
          <p:cNvSpPr>
            <a:spLocks noGrp="1"/>
          </p:cNvSpPr>
          <p:nvPr>
            <p:ph idx="1"/>
          </p:nvPr>
        </p:nvSpPr>
        <p:spPr>
          <a:xfrm>
            <a:off x="411677" y="1328717"/>
            <a:ext cx="3929394" cy="3836963"/>
          </a:xfrm>
        </p:spPr>
        <p:txBody>
          <a:bodyPr/>
          <a:lstStyle/>
          <a:p>
            <a:pPr>
              <a:lnSpc>
                <a:spcPct val="120000"/>
              </a:lnSpc>
              <a:spcAft>
                <a:spcPts val="1100"/>
              </a:spcAft>
              <a:buFontTx/>
              <a:buChar char="-"/>
            </a:pPr>
            <a:r>
              <a:rPr lang="sv-SE" sz="1800" b="0" i="0" dirty="0">
                <a:solidFill>
                  <a:srgbClr val="000000"/>
                </a:solidFill>
                <a:effectLst/>
                <a:latin typeface="Palatino Linotype" panose="02040502050505030304" pitchFamily="18" charset="0"/>
              </a:rPr>
              <a:t>Kostnad för projektet/per år: </a:t>
            </a:r>
            <a:r>
              <a:rPr lang="sv-SE" sz="1800" b="0" i="0" dirty="0">
                <a:solidFill>
                  <a:srgbClr val="000000"/>
                </a:solidFill>
                <a:effectLst/>
                <a:latin typeface="WordVisiCarriageReturn_MSFontService"/>
              </a:rPr>
              <a:t> </a:t>
            </a:r>
            <a:br>
              <a:rPr lang="sv-SE" sz="1800" b="0" i="0" dirty="0">
                <a:solidFill>
                  <a:srgbClr val="000000"/>
                </a:solidFill>
                <a:effectLst/>
                <a:latin typeface="WordVisiCarriageReturn_MSFontService"/>
              </a:rPr>
            </a:br>
            <a:r>
              <a:rPr lang="sv-SE" sz="1800" b="0" i="0" dirty="0">
                <a:solidFill>
                  <a:srgbClr val="000000"/>
                </a:solidFill>
                <a:effectLst/>
                <a:latin typeface="Segoe UI" panose="020B0502040204020203" pitchFamily="34" charset="0"/>
              </a:rPr>
              <a:t>År 1, </a:t>
            </a:r>
            <a:r>
              <a:rPr lang="sv-SE" sz="1800" b="0" i="0" dirty="0">
                <a:solidFill>
                  <a:srgbClr val="000000"/>
                </a:solidFill>
                <a:effectLst/>
                <a:latin typeface="Palatino Linotype" panose="02040502050505030304" pitchFamily="18" charset="0"/>
              </a:rPr>
              <a:t>- 0 kr</a:t>
            </a:r>
            <a:r>
              <a:rPr lang="sv-SE" sz="1800" b="0" i="0" dirty="0">
                <a:solidFill>
                  <a:srgbClr val="000000"/>
                </a:solidFill>
                <a:effectLst/>
                <a:latin typeface="WordVisiCarriageReturn_MSFontService"/>
              </a:rPr>
              <a:t> </a:t>
            </a:r>
            <a:br>
              <a:rPr lang="sv-SE" sz="1800" b="0" i="0" dirty="0">
                <a:solidFill>
                  <a:srgbClr val="000000"/>
                </a:solidFill>
                <a:effectLst/>
                <a:latin typeface="WordVisiCarriageReturn_MSFontService"/>
              </a:rPr>
            </a:br>
            <a:r>
              <a:rPr lang="sv-SE" sz="1800" b="0" i="0" dirty="0">
                <a:solidFill>
                  <a:srgbClr val="000000"/>
                </a:solidFill>
                <a:effectLst/>
                <a:latin typeface="Segoe UI" panose="020B0502040204020203" pitchFamily="34" charset="0"/>
              </a:rPr>
              <a:t>År 2, - 1 000 000 kr </a:t>
            </a:r>
          </a:p>
          <a:p>
            <a:pPr marL="0" indent="0">
              <a:lnSpc>
                <a:spcPct val="120000"/>
              </a:lnSpc>
              <a:spcAft>
                <a:spcPts val="1100"/>
              </a:spcAft>
              <a:buNone/>
            </a:pPr>
            <a:endParaRPr lang="sv-SE" sz="1800" b="0" i="0" dirty="0">
              <a:solidFill>
                <a:srgbClr val="000000"/>
              </a:solidFill>
              <a:effectLst/>
              <a:latin typeface="Segoe UI" panose="020B0502040204020203" pitchFamily="34" charset="0"/>
            </a:endParaRPr>
          </a:p>
          <a:p>
            <a:pPr>
              <a:lnSpc>
                <a:spcPct val="120000"/>
              </a:lnSpc>
              <a:spcAft>
                <a:spcPts val="1100"/>
              </a:spcAft>
              <a:buFontTx/>
              <a:buChar char="-"/>
            </a:pPr>
            <a:endParaRPr lang="sv-SE" sz="2400" dirty="0">
              <a:latin typeface="+mn-lt"/>
            </a:endParaRPr>
          </a:p>
        </p:txBody>
      </p:sp>
      <p:graphicFrame>
        <p:nvGraphicFramePr>
          <p:cNvPr id="4" name="Tabell 3">
            <a:extLst>
              <a:ext uri="{FF2B5EF4-FFF2-40B4-BE49-F238E27FC236}">
                <a16:creationId xmlns:a16="http://schemas.microsoft.com/office/drawing/2014/main" id="{03765CE1-0C55-45EE-AA34-BBCBA57185C7}"/>
              </a:ext>
            </a:extLst>
          </p:cNvPr>
          <p:cNvGraphicFramePr>
            <a:graphicFrameLocks noGrp="1"/>
          </p:cNvGraphicFramePr>
          <p:nvPr>
            <p:extLst>
              <p:ext uri="{D42A27DB-BD31-4B8C-83A1-F6EECF244321}">
                <p14:modId xmlns:p14="http://schemas.microsoft.com/office/powerpoint/2010/main" val="1819135955"/>
              </p:ext>
            </p:extLst>
          </p:nvPr>
        </p:nvGraphicFramePr>
        <p:xfrm>
          <a:off x="4750131" y="1165329"/>
          <a:ext cx="7030192" cy="5016099"/>
        </p:xfrm>
        <a:graphic>
          <a:graphicData uri="http://schemas.openxmlformats.org/drawingml/2006/table">
            <a:tbl>
              <a:tblPr firstRow="1" firstCol="1" bandRow="1">
                <a:tableStyleId>{C083E6E3-FA7D-4D7B-A595-EF9225AFEA82}</a:tableStyleId>
              </a:tblPr>
              <a:tblGrid>
                <a:gridCol w="1756831">
                  <a:extLst>
                    <a:ext uri="{9D8B030D-6E8A-4147-A177-3AD203B41FA5}">
                      <a16:colId xmlns:a16="http://schemas.microsoft.com/office/drawing/2014/main" val="1822302432"/>
                    </a:ext>
                  </a:extLst>
                </a:gridCol>
                <a:gridCol w="1757787">
                  <a:extLst>
                    <a:ext uri="{9D8B030D-6E8A-4147-A177-3AD203B41FA5}">
                      <a16:colId xmlns:a16="http://schemas.microsoft.com/office/drawing/2014/main" val="4132957013"/>
                    </a:ext>
                  </a:extLst>
                </a:gridCol>
                <a:gridCol w="1757787">
                  <a:extLst>
                    <a:ext uri="{9D8B030D-6E8A-4147-A177-3AD203B41FA5}">
                      <a16:colId xmlns:a16="http://schemas.microsoft.com/office/drawing/2014/main" val="1777541417"/>
                    </a:ext>
                  </a:extLst>
                </a:gridCol>
                <a:gridCol w="1757787">
                  <a:extLst>
                    <a:ext uri="{9D8B030D-6E8A-4147-A177-3AD203B41FA5}">
                      <a16:colId xmlns:a16="http://schemas.microsoft.com/office/drawing/2014/main" val="1448142535"/>
                    </a:ext>
                  </a:extLst>
                </a:gridCol>
              </a:tblGrid>
              <a:tr h="271844">
                <a:tc>
                  <a:txBody>
                    <a:bodyPr/>
                    <a:lstStyle/>
                    <a:p>
                      <a:pPr>
                        <a:lnSpc>
                          <a:spcPct val="120000"/>
                        </a:lnSpc>
                        <a:spcBef>
                          <a:spcPts val="200"/>
                        </a:spcBef>
                        <a:spcAft>
                          <a:spcPts val="200"/>
                        </a:spcAft>
                      </a:pPr>
                      <a:r>
                        <a:rPr lang="sv-SE" sz="1800">
                          <a:effectLst/>
                        </a:rPr>
                        <a:t>Resurs</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00"/>
                        </a:spcBef>
                        <a:spcAft>
                          <a:spcPts val="200"/>
                        </a:spcAft>
                      </a:pPr>
                      <a:r>
                        <a:rPr lang="sv-SE" sz="1800" dirty="0">
                          <a:effectLst/>
                        </a:rPr>
                        <a:t>Timmar</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00"/>
                        </a:spcBef>
                        <a:spcAft>
                          <a:spcPts val="200"/>
                        </a:spcAft>
                      </a:pPr>
                      <a:r>
                        <a:rPr lang="sv-SE" sz="1800">
                          <a:effectLst/>
                        </a:rPr>
                        <a:t>Kronor</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00"/>
                        </a:spcBef>
                        <a:spcAft>
                          <a:spcPts val="200"/>
                        </a:spcAft>
                      </a:pPr>
                      <a:r>
                        <a:rPr lang="sv-SE" sz="1800">
                          <a:effectLst/>
                        </a:rPr>
                        <a:t>Finansiering</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91220543"/>
                  </a:ext>
                </a:extLst>
              </a:tr>
              <a:tr h="449571">
                <a:tc>
                  <a:txBody>
                    <a:bodyPr/>
                    <a:lstStyle/>
                    <a:p>
                      <a:pPr>
                        <a:lnSpc>
                          <a:spcPct val="120000"/>
                        </a:lnSpc>
                        <a:spcBef>
                          <a:spcPts val="240"/>
                        </a:spcBef>
                        <a:spcAft>
                          <a:spcPts val="240"/>
                        </a:spcAft>
                      </a:pPr>
                      <a:r>
                        <a:rPr lang="sv-SE" sz="1200">
                          <a:effectLst/>
                        </a:rPr>
                        <a:t>Projektledare</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1 000 (50%)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 </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Förvaltning, 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39423839"/>
                  </a:ext>
                </a:extLst>
              </a:tr>
              <a:tr h="449571">
                <a:tc>
                  <a:txBody>
                    <a:bodyPr/>
                    <a:lstStyle/>
                    <a:p>
                      <a:pPr>
                        <a:lnSpc>
                          <a:spcPct val="120000"/>
                        </a:lnSpc>
                        <a:spcBef>
                          <a:spcPts val="240"/>
                        </a:spcBef>
                        <a:spcAft>
                          <a:spcPts val="240"/>
                        </a:spcAft>
                      </a:pPr>
                      <a:r>
                        <a:rPr lang="sv-SE" sz="1200">
                          <a:effectLst/>
                        </a:rPr>
                        <a:t>Projektadm.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600 (30%)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Förvaltning, 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67815394"/>
                  </a:ext>
                </a:extLst>
              </a:tr>
              <a:tr h="449571">
                <a:tc>
                  <a:txBody>
                    <a:bodyPr/>
                    <a:lstStyle/>
                    <a:p>
                      <a:pPr>
                        <a:lnSpc>
                          <a:spcPct val="120000"/>
                        </a:lnSpc>
                        <a:spcBef>
                          <a:spcPts val="240"/>
                        </a:spcBef>
                        <a:spcAft>
                          <a:spcPts val="240"/>
                        </a:spcAft>
                      </a:pPr>
                      <a:r>
                        <a:rPr lang="sv-SE" sz="1200">
                          <a:effectLst/>
                        </a:rPr>
                        <a:t>Referensgrupps deltagare</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320 (fördelat på 16 deltagare)</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581759679"/>
                  </a:ext>
                </a:extLst>
              </a:tr>
              <a:tr h="449571">
                <a:tc>
                  <a:txBody>
                    <a:bodyPr/>
                    <a:lstStyle/>
                    <a:p>
                      <a:pPr>
                        <a:lnSpc>
                          <a:spcPct val="120000"/>
                        </a:lnSpc>
                        <a:spcBef>
                          <a:spcPts val="240"/>
                        </a:spcBef>
                        <a:spcAft>
                          <a:spcPts val="240"/>
                        </a:spcAft>
                      </a:pPr>
                      <a:r>
                        <a:rPr lang="sv-SE" sz="1200">
                          <a:effectLst/>
                        </a:rPr>
                        <a:t>STUA, Ladok</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200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Förvaltning, 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18848910"/>
                  </a:ext>
                </a:extLst>
              </a:tr>
              <a:tr h="431025">
                <a:tc>
                  <a:txBody>
                    <a:bodyPr/>
                    <a:lstStyle/>
                    <a:p>
                      <a:pPr>
                        <a:lnSpc>
                          <a:spcPct val="120000"/>
                        </a:lnSpc>
                        <a:spcBef>
                          <a:spcPts val="240"/>
                        </a:spcBef>
                        <a:spcAft>
                          <a:spcPts val="240"/>
                        </a:spcAft>
                      </a:pPr>
                      <a:r>
                        <a:rPr lang="sv-SE" sz="1200">
                          <a:effectLst/>
                        </a:rPr>
                        <a:t>KOM, webb</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100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Förvaltning, inom ram</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950169279"/>
                  </a:ext>
                </a:extLst>
              </a:tr>
              <a:tr h="449571">
                <a:tc>
                  <a:txBody>
                    <a:bodyPr/>
                    <a:lstStyle/>
                    <a:p>
                      <a:pPr>
                        <a:lnSpc>
                          <a:spcPct val="120000"/>
                        </a:lnSpc>
                        <a:spcBef>
                          <a:spcPts val="240"/>
                        </a:spcBef>
                        <a:spcAft>
                          <a:spcPts val="240"/>
                        </a:spcAft>
                      </a:pPr>
                      <a:r>
                        <a:rPr lang="sv-SE" sz="1200">
                          <a:effectLst/>
                        </a:rPr>
                        <a:t>INFRA, it stöd</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100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Förvaltning, 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35368279"/>
                  </a:ext>
                </a:extLst>
              </a:tr>
              <a:tr h="682628">
                <a:tc>
                  <a:txBody>
                    <a:bodyPr/>
                    <a:lstStyle/>
                    <a:p>
                      <a:pPr>
                        <a:lnSpc>
                          <a:spcPct val="120000"/>
                        </a:lnSpc>
                        <a:spcBef>
                          <a:spcPts val="240"/>
                        </a:spcBef>
                        <a:spcAft>
                          <a:spcPts val="240"/>
                        </a:spcAft>
                      </a:pPr>
                      <a:r>
                        <a:rPr lang="sv-SE" sz="1200">
                          <a:effectLst/>
                        </a:rPr>
                        <a:t>INFRA, integrationer utveckling</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200</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highlight>
                            <a:srgbClr val="FFFF00"/>
                          </a:highlight>
                        </a:rPr>
                        <a:t> </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Förvaltning, inom ram</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16165155"/>
                  </a:ext>
                </a:extLst>
              </a:tr>
              <a:tr h="449571">
                <a:tc>
                  <a:txBody>
                    <a:bodyPr/>
                    <a:lstStyle/>
                    <a:p>
                      <a:pPr>
                        <a:lnSpc>
                          <a:spcPct val="120000"/>
                        </a:lnSpc>
                        <a:spcBef>
                          <a:spcPts val="240"/>
                        </a:spcBef>
                        <a:spcAft>
                          <a:spcPts val="240"/>
                        </a:spcAft>
                      </a:pPr>
                      <a:r>
                        <a:rPr lang="sv-SE" sz="1200">
                          <a:effectLst/>
                        </a:rPr>
                        <a:t>Integrationer, Konsult</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260</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500 000</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a:effectLst/>
                        </a:rPr>
                        <a:t>Projektet</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71756863"/>
                  </a:ext>
                </a:extLst>
              </a:tr>
              <a:tr h="682628">
                <a:tc>
                  <a:txBody>
                    <a:bodyPr/>
                    <a:lstStyle/>
                    <a:p>
                      <a:pPr>
                        <a:lnSpc>
                          <a:spcPct val="120000"/>
                        </a:lnSpc>
                        <a:spcBef>
                          <a:spcPts val="240"/>
                        </a:spcBef>
                        <a:spcAft>
                          <a:spcPts val="240"/>
                        </a:spcAft>
                      </a:pPr>
                      <a:r>
                        <a:rPr lang="sv-SE" sz="1200">
                          <a:effectLst/>
                        </a:rPr>
                        <a:t>Webb och integrationer mot webb, Konsult</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260</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500 000</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Projektet</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29384942"/>
                  </a:ext>
                </a:extLst>
              </a:tr>
              <a:tr h="216512">
                <a:tc>
                  <a:txBody>
                    <a:bodyPr/>
                    <a:lstStyle/>
                    <a:p>
                      <a:pPr>
                        <a:lnSpc>
                          <a:spcPct val="120000"/>
                        </a:lnSpc>
                        <a:spcBef>
                          <a:spcPts val="240"/>
                        </a:spcBef>
                        <a:spcAft>
                          <a:spcPts val="240"/>
                        </a:spcAft>
                      </a:pPr>
                      <a:r>
                        <a:rPr lang="sv-SE" sz="1200">
                          <a:effectLst/>
                        </a:rPr>
                        <a:t>Summa</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algn="l" defTabSz="914400" rtl="0" eaLnBrk="1" latinLnBrk="0" hangingPunct="1">
                        <a:lnSpc>
                          <a:spcPct val="120000"/>
                        </a:lnSpc>
                        <a:spcBef>
                          <a:spcPts val="240"/>
                        </a:spcBef>
                        <a:spcAft>
                          <a:spcPts val="240"/>
                        </a:spcAft>
                      </a:pPr>
                      <a:r>
                        <a:rPr lang="sv-SE" sz="1200" kern="1200" dirty="0">
                          <a:solidFill>
                            <a:schemeClr val="tx1"/>
                          </a:solidFill>
                          <a:effectLst/>
                          <a:latin typeface="+mn-lt"/>
                          <a:ea typeface="+mn-ea"/>
                          <a:cs typeface="+mn-cs"/>
                        </a:rPr>
                        <a:t>3 040</a:t>
                      </a:r>
                    </a:p>
                  </a:txBody>
                  <a:tcPr marL="68580" marR="68580" marT="0" marB="0" anchor="ctr"/>
                </a:tc>
                <a:tc>
                  <a:txBody>
                    <a:bodyPr/>
                    <a:lstStyle/>
                    <a:p>
                      <a:pPr>
                        <a:lnSpc>
                          <a:spcPct val="120000"/>
                        </a:lnSpc>
                        <a:spcBef>
                          <a:spcPts val="240"/>
                        </a:spcBef>
                        <a:spcAft>
                          <a:spcPts val="240"/>
                        </a:spcAft>
                      </a:pPr>
                      <a:r>
                        <a:rPr lang="sv-SE" sz="1200">
                          <a:effectLst/>
                        </a:rPr>
                        <a:t>1 000 000</a:t>
                      </a:r>
                      <a:endParaRPr lang="sv-SE" sz="180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a:lnSpc>
                          <a:spcPct val="120000"/>
                        </a:lnSpc>
                        <a:spcBef>
                          <a:spcPts val="240"/>
                        </a:spcBef>
                        <a:spcAft>
                          <a:spcPts val="240"/>
                        </a:spcAft>
                      </a:pPr>
                      <a:r>
                        <a:rPr lang="sv-SE" sz="1200" dirty="0">
                          <a:effectLst/>
                        </a:rPr>
                        <a:t>Projektet</a:t>
                      </a:r>
                      <a:endParaRPr lang="sv-SE" sz="1800" dirty="0">
                        <a:effectLst/>
                        <a:latin typeface="Palatino Linotype" panose="0204050205050503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21303939"/>
                  </a:ext>
                </a:extLst>
              </a:tr>
            </a:tbl>
          </a:graphicData>
        </a:graphic>
      </p:graphicFrame>
    </p:spTree>
    <p:extLst>
      <p:ext uri="{BB962C8B-B14F-4D97-AF65-F5344CB8AC3E}">
        <p14:creationId xmlns:p14="http://schemas.microsoft.com/office/powerpoint/2010/main" val="3497981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1217414"/>
            <a:ext cx="10550525" cy="652145"/>
          </a:xfrm>
        </p:spPr>
        <p:txBody>
          <a:bodyPr/>
          <a:lstStyle/>
          <a:p>
            <a:r>
              <a:rPr lang="sv-SE" dirty="0"/>
              <a:t>Nyttor och effekter</a:t>
            </a:r>
          </a:p>
        </p:txBody>
      </p:sp>
      <p:sp>
        <p:nvSpPr>
          <p:cNvPr id="8" name="Platshållare för innehåll 2">
            <a:extLst>
              <a:ext uri="{FF2B5EF4-FFF2-40B4-BE49-F238E27FC236}">
                <a16:creationId xmlns:a16="http://schemas.microsoft.com/office/drawing/2014/main" id="{044AD867-218F-47AA-87A3-CAA76DA053B9}"/>
              </a:ext>
            </a:extLst>
          </p:cNvPr>
          <p:cNvSpPr>
            <a:spLocks noGrp="1"/>
          </p:cNvSpPr>
          <p:nvPr>
            <p:ph idx="1"/>
          </p:nvPr>
        </p:nvSpPr>
        <p:spPr>
          <a:xfrm>
            <a:off x="838800" y="2092164"/>
            <a:ext cx="10550525" cy="3836963"/>
          </a:xfrm>
        </p:spPr>
        <p:txBody>
          <a:bodyPr/>
          <a:lstStyle/>
          <a:p>
            <a:pPr>
              <a:lnSpc>
                <a:spcPct val="120000"/>
              </a:lnSpc>
              <a:spcAft>
                <a:spcPts val="1100"/>
              </a:spcAft>
              <a:buFontTx/>
              <a:buChar char="-"/>
            </a:pPr>
            <a:r>
              <a:rPr lang="sv-SE" dirty="0">
                <a:effectLst/>
                <a:latin typeface="+mn-lt"/>
                <a:ea typeface="PMingLiU" panose="02020500000000000000" pitchFamily="18" charset="-120"/>
                <a:cs typeface="Times New Roman" panose="02020603050405020304" pitchFamily="18" charset="0"/>
              </a:rPr>
              <a:t>En mer hållbar resurssituation där sårbarheten minskar avsevärt</a:t>
            </a:r>
          </a:p>
          <a:p>
            <a:pPr>
              <a:lnSpc>
                <a:spcPct val="120000"/>
              </a:lnSpc>
              <a:spcAft>
                <a:spcPts val="1100"/>
              </a:spcAft>
              <a:buFontTx/>
              <a:buChar char="-"/>
            </a:pPr>
            <a:r>
              <a:rPr lang="sv-SE" dirty="0">
                <a:effectLst/>
                <a:latin typeface="+mn-lt"/>
                <a:ea typeface="PMingLiU" panose="02020500000000000000" pitchFamily="18" charset="-120"/>
                <a:cs typeface="Times New Roman" panose="02020603050405020304" pitchFamily="18" charset="0"/>
              </a:rPr>
              <a:t>kompetensen sprids på fler personer och minskat nyckelpersonsberoende </a:t>
            </a:r>
          </a:p>
          <a:p>
            <a:pPr>
              <a:lnSpc>
                <a:spcPct val="120000"/>
              </a:lnSpc>
              <a:spcAft>
                <a:spcPts val="1100"/>
              </a:spcAft>
              <a:buFontTx/>
              <a:buChar char="-"/>
            </a:pPr>
            <a:r>
              <a:rPr lang="sv-SE" dirty="0">
                <a:latin typeface="+mn-lt"/>
                <a:ea typeface="PMingLiU" panose="02020500000000000000" pitchFamily="18" charset="-120"/>
                <a:cs typeface="Times New Roman" panose="02020603050405020304" pitchFamily="18" charset="0"/>
              </a:rPr>
              <a:t>Igenkänning, u</a:t>
            </a:r>
            <a:r>
              <a:rPr lang="sv-SE" dirty="0">
                <a:effectLst/>
                <a:latin typeface="+mn-lt"/>
                <a:ea typeface="PMingLiU" panose="02020500000000000000" pitchFamily="18" charset="-120"/>
                <a:cs typeface="Times New Roman" panose="02020603050405020304" pitchFamily="18" charset="0"/>
              </a:rPr>
              <a:t>tbildningsplanering med samma tillgänglighet, tillförlitlighet och användargränssnitt som Ladok</a:t>
            </a:r>
            <a:endParaRPr lang="sv-SE" sz="2400" dirty="0">
              <a:latin typeface="+mn-lt"/>
            </a:endParaRPr>
          </a:p>
        </p:txBody>
      </p:sp>
    </p:spTree>
    <p:extLst>
      <p:ext uri="{BB962C8B-B14F-4D97-AF65-F5344CB8AC3E}">
        <p14:creationId xmlns:p14="http://schemas.microsoft.com/office/powerpoint/2010/main" val="262777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199" y="1214293"/>
            <a:ext cx="10550525" cy="650875"/>
          </a:xfrm>
        </p:spPr>
        <p:txBody>
          <a:bodyPr/>
          <a:lstStyle/>
          <a:p>
            <a:r>
              <a:rPr lang="sv-SE" dirty="0"/>
              <a:t>Bakgrund</a:t>
            </a:r>
          </a:p>
        </p:txBody>
      </p:sp>
      <p:sp>
        <p:nvSpPr>
          <p:cNvPr id="3" name="Platshållare för innehåll 2"/>
          <p:cNvSpPr>
            <a:spLocks noGrp="1"/>
          </p:cNvSpPr>
          <p:nvPr>
            <p:ph idx="1"/>
          </p:nvPr>
        </p:nvSpPr>
        <p:spPr>
          <a:xfrm>
            <a:off x="820737" y="1865168"/>
            <a:ext cx="10550525" cy="3836987"/>
          </a:xfrm>
        </p:spPr>
        <p:txBody>
          <a:bodyPr/>
          <a:lstStyle/>
          <a:p>
            <a:r>
              <a:rPr lang="sv-SE" dirty="0"/>
              <a:t>Atlas utvecklades 2005 för stöd av utbildningsadministrativa processer, kurs- och utbildningsplaner, utbuds- och katalogarbete mm</a:t>
            </a:r>
          </a:p>
          <a:p>
            <a:r>
              <a:rPr lang="sv-SE" dirty="0"/>
              <a:t>År 2017 genomfördes en förstudie för ev. uppgradering av Atlas, slutsats att avvakta ev. utveckling av systemstöd i Ladok</a:t>
            </a:r>
          </a:p>
          <a:p>
            <a:r>
              <a:rPr lang="sv-SE" dirty="0"/>
              <a:t>Vid Ladokstämman i maj 2020 röstade MIUN ja till förslag om gemensamt systemstöd för utbildningsinformation (utbildningsplanering) i Ladok och att utvecklingen finansieras av alla lärosäten</a:t>
            </a:r>
          </a:p>
          <a:p>
            <a:r>
              <a:rPr lang="sv-SE" dirty="0"/>
              <a:t>Utvecklingen i Ladok startade våren 2021</a:t>
            </a:r>
          </a:p>
          <a:p>
            <a:r>
              <a:rPr lang="sv-SE" dirty="0"/>
              <a:t>Lärosätet väljer själv när man vill övergå till att använda den nya funktionaliteten i Ladok</a:t>
            </a:r>
          </a:p>
        </p:txBody>
      </p:sp>
    </p:spTree>
    <p:extLst>
      <p:ext uri="{BB962C8B-B14F-4D97-AF65-F5344CB8AC3E}">
        <p14:creationId xmlns:p14="http://schemas.microsoft.com/office/powerpoint/2010/main" val="264815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500" y="1059169"/>
            <a:ext cx="10514999" cy="652145"/>
          </a:xfrm>
        </p:spPr>
        <p:txBody>
          <a:bodyPr/>
          <a:lstStyle/>
          <a:p>
            <a:r>
              <a:rPr lang="sv-SE" dirty="0"/>
              <a:t>Omfattning</a:t>
            </a:r>
          </a:p>
        </p:txBody>
      </p:sp>
      <p:sp>
        <p:nvSpPr>
          <p:cNvPr id="3" name="Platshållare för text 2"/>
          <p:cNvSpPr>
            <a:spLocks noGrp="1"/>
          </p:cNvSpPr>
          <p:nvPr>
            <p:ph type="body" sz="quarter" idx="13"/>
          </p:nvPr>
        </p:nvSpPr>
        <p:spPr>
          <a:xfrm>
            <a:off x="838500" y="1621036"/>
            <a:ext cx="5180400" cy="3942000"/>
          </a:xfrm>
        </p:spPr>
        <p:txBody>
          <a:bodyPr/>
          <a:lstStyle/>
          <a:p>
            <a:r>
              <a:rPr lang="sv-SE" dirty="0"/>
              <a:t>Övergången kommer att påverka arbetssättet för många på lärosätet. Nytt system och nytt gränssnitt och på ett nytt sätt. Inga nya arbetsuppgifter men förändring i hur och vart man utför arbetsuppgifterna.</a:t>
            </a:r>
          </a:p>
          <a:p>
            <a:r>
              <a:rPr lang="sv-SE" dirty="0"/>
              <a:t>Förändringen förbereds över tid med möjlighet till förankring och delaktighet hos användare och medarbetare inför själva införandet.</a:t>
            </a:r>
          </a:p>
          <a:p>
            <a:endParaRPr lang="sv-SE" dirty="0"/>
          </a:p>
        </p:txBody>
      </p:sp>
      <p:pic>
        <p:nvPicPr>
          <p:cNvPr id="7" name="Bildobjekt 6" descr="Spindelnät som visar omfattning och fokus för övergång till Ladok för utbildningsinformation">
            <a:extLst>
              <a:ext uri="{FF2B5EF4-FFF2-40B4-BE49-F238E27FC236}">
                <a16:creationId xmlns:a16="http://schemas.microsoft.com/office/drawing/2014/main" id="{3DD49C95-1DFE-4067-BC95-EF3B604A3F06}"/>
              </a:ext>
            </a:extLst>
          </p:cNvPr>
          <p:cNvPicPr>
            <a:picLocks noChangeAspect="1"/>
          </p:cNvPicPr>
          <p:nvPr/>
        </p:nvPicPr>
        <p:blipFill rotWithShape="1">
          <a:blip r:embed="rId2">
            <a:extLst>
              <a:ext uri="{28A0092B-C50C-407E-A947-70E740481C1C}">
                <a14:useLocalDpi xmlns:a14="http://schemas.microsoft.com/office/drawing/2010/main" val="0"/>
              </a:ext>
            </a:extLst>
          </a:blip>
          <a:srcRect l="4885" t="13483" r="1276" b="13563"/>
          <a:stretch/>
        </p:blipFill>
        <p:spPr bwMode="auto">
          <a:xfrm>
            <a:off x="5949321" y="1530759"/>
            <a:ext cx="5997562" cy="394199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4779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1163909"/>
            <a:ext cx="10550525" cy="652145"/>
          </a:xfrm>
        </p:spPr>
        <p:txBody>
          <a:bodyPr/>
          <a:lstStyle/>
          <a:p>
            <a:r>
              <a:rPr lang="sv-SE" dirty="0"/>
              <a:t>Mål och resultat</a:t>
            </a:r>
          </a:p>
        </p:txBody>
      </p:sp>
      <p:sp>
        <p:nvSpPr>
          <p:cNvPr id="3" name="Platshållare för innehåll 2"/>
          <p:cNvSpPr>
            <a:spLocks noGrp="1"/>
          </p:cNvSpPr>
          <p:nvPr>
            <p:ph idx="1"/>
          </p:nvPr>
        </p:nvSpPr>
        <p:spPr>
          <a:xfrm>
            <a:off x="838800" y="1857128"/>
            <a:ext cx="10550525" cy="3836963"/>
          </a:xfrm>
        </p:spPr>
        <p:txBody>
          <a:bodyPr/>
          <a:lstStyle/>
          <a:p>
            <a:r>
              <a:rPr lang="sv-SE" dirty="0"/>
              <a:t>Processer som hanteras i Atlas och där systemstöd finns i Ladok, hanteras i Ladok</a:t>
            </a:r>
          </a:p>
          <a:p>
            <a:r>
              <a:rPr lang="sv-SE" dirty="0"/>
              <a:t>Integrationer med sidosystem fungerar enl. krav</a:t>
            </a:r>
          </a:p>
          <a:p>
            <a:r>
              <a:rPr lang="sv-SE" dirty="0"/>
              <a:t>Där processtöd saknas i Ladok, identifierade och beskrivna. Plan för ev. framtida systemstöd tas fram.</a:t>
            </a:r>
          </a:p>
          <a:p>
            <a:r>
              <a:rPr lang="sv-SE" dirty="0"/>
              <a:t>Plan för avveckling av Atlas samt avveckling påbörjad</a:t>
            </a:r>
          </a:p>
          <a:p>
            <a:r>
              <a:rPr lang="sv-SE" dirty="0"/>
              <a:t>Överlämning till förvaltningsorganisation</a:t>
            </a:r>
          </a:p>
          <a:p>
            <a:r>
              <a:rPr lang="sv-SE" dirty="0"/>
              <a:t>Stöd och support till verksamheten efter införandet</a:t>
            </a:r>
          </a:p>
          <a:p>
            <a:r>
              <a:rPr lang="sv-SE" dirty="0"/>
              <a:t>Projektet pågår till ca juni 2024</a:t>
            </a:r>
          </a:p>
        </p:txBody>
      </p:sp>
    </p:spTree>
    <p:extLst>
      <p:ext uri="{BB962C8B-B14F-4D97-AF65-F5344CB8AC3E}">
        <p14:creationId xmlns:p14="http://schemas.microsoft.com/office/powerpoint/2010/main" val="335331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7" y="1289131"/>
            <a:ext cx="10550525" cy="652145"/>
          </a:xfrm>
        </p:spPr>
        <p:txBody>
          <a:bodyPr/>
          <a:lstStyle/>
          <a:p>
            <a:r>
              <a:rPr lang="sv-SE" dirty="0"/>
              <a:t>Förändringen bidrar till </a:t>
            </a:r>
          </a:p>
        </p:txBody>
      </p:sp>
      <p:sp>
        <p:nvSpPr>
          <p:cNvPr id="3" name="Platshållare för innehåll 2"/>
          <p:cNvSpPr>
            <a:spLocks noGrp="1"/>
          </p:cNvSpPr>
          <p:nvPr>
            <p:ph idx="1"/>
          </p:nvPr>
        </p:nvSpPr>
        <p:spPr>
          <a:xfrm>
            <a:off x="838800" y="2237129"/>
            <a:ext cx="10550525" cy="3836963"/>
          </a:xfrm>
        </p:spPr>
        <p:txBody>
          <a:bodyPr/>
          <a:lstStyle/>
          <a:p>
            <a:r>
              <a:rPr lang="sv-SE" dirty="0"/>
              <a:t>Minskat dubbelarbete</a:t>
            </a:r>
          </a:p>
          <a:p>
            <a:r>
              <a:rPr lang="sv-SE" dirty="0"/>
              <a:t>Minskat nyckelpersonsberoende</a:t>
            </a:r>
          </a:p>
          <a:p>
            <a:r>
              <a:rPr lang="sv-SE" dirty="0"/>
              <a:t>Besparing av utvecklingskostnader då Atlas skulle behöva uppdateras/uppgraderas till en hög kostnad.</a:t>
            </a:r>
          </a:p>
          <a:p>
            <a:r>
              <a:rPr lang="sv-SE" dirty="0"/>
              <a:t>Stabilitet och trygghet med ett nationellt förvaltat system med många medlemmar</a:t>
            </a:r>
          </a:p>
        </p:txBody>
      </p:sp>
    </p:spTree>
    <p:extLst>
      <p:ext uri="{BB962C8B-B14F-4D97-AF65-F5344CB8AC3E}">
        <p14:creationId xmlns:p14="http://schemas.microsoft.com/office/powerpoint/2010/main" val="104077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50525" cy="652145"/>
          </a:xfrm>
        </p:spPr>
        <p:txBody>
          <a:bodyPr/>
          <a:lstStyle/>
          <a:p>
            <a:r>
              <a:rPr lang="sv-SE" dirty="0"/>
              <a:t>Avgränsning</a:t>
            </a:r>
          </a:p>
        </p:txBody>
      </p:sp>
      <p:sp>
        <p:nvSpPr>
          <p:cNvPr id="3" name="Platshållare för innehåll 2"/>
          <p:cNvSpPr>
            <a:spLocks noGrp="1"/>
          </p:cNvSpPr>
          <p:nvPr>
            <p:ph idx="1"/>
          </p:nvPr>
        </p:nvSpPr>
        <p:spPr>
          <a:xfrm>
            <a:off x="838800" y="2237129"/>
            <a:ext cx="10550525" cy="3836963"/>
          </a:xfrm>
        </p:spPr>
        <p:txBody>
          <a:bodyPr/>
          <a:lstStyle/>
          <a:p>
            <a:pPr marL="0" indent="0">
              <a:buNone/>
            </a:pPr>
            <a:r>
              <a:rPr lang="sv-SE" dirty="0"/>
              <a:t>De processer där systemstöd saknas i Ladok identifieras under projektet och plan för framtida hantering tas fram </a:t>
            </a:r>
          </a:p>
          <a:p>
            <a:endParaRPr lang="sv-SE" dirty="0"/>
          </a:p>
          <a:p>
            <a:pPr marL="0" indent="0">
              <a:buNone/>
            </a:pPr>
            <a:r>
              <a:rPr lang="sv-SE" dirty="0"/>
              <a:t>	Ex. Välkomstbrev</a:t>
            </a:r>
          </a:p>
          <a:p>
            <a:pPr marL="0" indent="0">
              <a:buNone/>
            </a:pPr>
            <a:endParaRPr lang="sv-SE" dirty="0"/>
          </a:p>
          <a:p>
            <a:pPr marL="0" indent="0">
              <a:buNone/>
            </a:pPr>
            <a:r>
              <a:rPr lang="sv-SE" dirty="0"/>
              <a:t>Kan finnas andra mindre utbildningsadministrativa processer som ännu inte är identifierade</a:t>
            </a:r>
          </a:p>
        </p:txBody>
      </p:sp>
    </p:spTree>
    <p:extLst>
      <p:ext uri="{BB962C8B-B14F-4D97-AF65-F5344CB8AC3E}">
        <p14:creationId xmlns:p14="http://schemas.microsoft.com/office/powerpoint/2010/main" val="176683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799" y="1121351"/>
            <a:ext cx="10550525" cy="652145"/>
          </a:xfrm>
        </p:spPr>
        <p:txBody>
          <a:bodyPr anchor="t">
            <a:normAutofit/>
          </a:bodyPr>
          <a:lstStyle/>
          <a:p>
            <a:r>
              <a:rPr lang="sv-SE" dirty="0"/>
              <a:t>Målgrupper/intressenter</a:t>
            </a:r>
          </a:p>
        </p:txBody>
      </p:sp>
      <p:pic>
        <p:nvPicPr>
          <p:cNvPr id="4" name="Bildobjekt 3" descr="Bild visar målgrupper för införandet&#10;lärare, handläggare, bibliotek, integrationer, arkiv och studenter">
            <a:extLst>
              <a:ext uri="{FF2B5EF4-FFF2-40B4-BE49-F238E27FC236}">
                <a16:creationId xmlns:a16="http://schemas.microsoft.com/office/drawing/2014/main" id="{D79F4949-C61D-48BB-9B12-59E8DCDA8223}"/>
              </a:ext>
            </a:extLst>
          </p:cNvPr>
          <p:cNvPicPr>
            <a:picLocks noChangeAspect="1"/>
          </p:cNvPicPr>
          <p:nvPr/>
        </p:nvPicPr>
        <p:blipFill>
          <a:blip r:embed="rId2"/>
          <a:stretch>
            <a:fillRect/>
          </a:stretch>
        </p:blipFill>
        <p:spPr>
          <a:xfrm>
            <a:off x="587969" y="1842846"/>
            <a:ext cx="10504002" cy="4096560"/>
          </a:xfrm>
          <a:prstGeom prst="rect">
            <a:avLst/>
          </a:prstGeom>
          <a:noFill/>
        </p:spPr>
      </p:pic>
    </p:spTree>
    <p:extLst>
      <p:ext uri="{BB962C8B-B14F-4D97-AF65-F5344CB8AC3E}">
        <p14:creationId xmlns:p14="http://schemas.microsoft.com/office/powerpoint/2010/main" val="1070462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800" y="859869"/>
            <a:ext cx="10550525" cy="652145"/>
          </a:xfrm>
        </p:spPr>
        <p:txBody>
          <a:bodyPr/>
          <a:lstStyle/>
          <a:p>
            <a:r>
              <a:rPr lang="sv-SE" dirty="0"/>
              <a:t>Organisation </a:t>
            </a:r>
          </a:p>
        </p:txBody>
      </p:sp>
      <p:sp>
        <p:nvSpPr>
          <p:cNvPr id="3" name="Platshållare för innehåll 2"/>
          <p:cNvSpPr>
            <a:spLocks noGrp="1"/>
          </p:cNvSpPr>
          <p:nvPr>
            <p:ph idx="1"/>
          </p:nvPr>
        </p:nvSpPr>
        <p:spPr>
          <a:xfrm>
            <a:off x="838800" y="2006965"/>
            <a:ext cx="10550525" cy="3836963"/>
          </a:xfrm>
        </p:spPr>
        <p:txBody>
          <a:bodyPr/>
          <a:lstStyle/>
          <a:p>
            <a:r>
              <a:rPr lang="sv-SE" dirty="0"/>
              <a:t>Beställare		</a:t>
            </a:r>
            <a:r>
              <a:rPr lang="sv-SE" i="1" dirty="0"/>
              <a:t>Lotten Glans</a:t>
            </a:r>
          </a:p>
          <a:p>
            <a:r>
              <a:rPr lang="sv-SE" dirty="0"/>
              <a:t>Projektägare		</a:t>
            </a:r>
            <a:r>
              <a:rPr lang="sv-SE" i="1" dirty="0"/>
              <a:t>Agneta Sundvisson</a:t>
            </a:r>
          </a:p>
          <a:p>
            <a:r>
              <a:rPr lang="sv-SE" dirty="0"/>
              <a:t>Styrgrupp		</a:t>
            </a:r>
            <a:r>
              <a:rPr lang="sv-SE" sz="1600" i="1" dirty="0"/>
              <a:t>nästa bild</a:t>
            </a:r>
          </a:p>
          <a:p>
            <a:r>
              <a:rPr lang="sv-SE" dirty="0"/>
              <a:t>Projektledare		</a:t>
            </a:r>
            <a:r>
              <a:rPr lang="sv-SE" i="1" dirty="0"/>
              <a:t>Maud Albertsson</a:t>
            </a:r>
          </a:p>
          <a:p>
            <a:r>
              <a:rPr lang="sv-SE" dirty="0"/>
              <a:t>Projektgrupp		</a:t>
            </a:r>
            <a:r>
              <a:rPr lang="sv-SE" i="1" dirty="0"/>
              <a:t>Ladokfunktionen, Magnus Carlsson INFRA, Bengt Nilsson KOM</a:t>
            </a:r>
          </a:p>
          <a:p>
            <a:r>
              <a:rPr lang="sv-SE" dirty="0"/>
              <a:t>Referensgrupp	</a:t>
            </a:r>
            <a:r>
              <a:rPr lang="sv-SE" i="1" dirty="0"/>
              <a:t>Ladok/Atlas användargrupp</a:t>
            </a:r>
          </a:p>
          <a:p>
            <a:pPr marL="0" indent="0">
              <a:buNone/>
            </a:pPr>
            <a:endParaRPr lang="sv-SE" dirty="0"/>
          </a:p>
        </p:txBody>
      </p:sp>
    </p:spTree>
    <p:extLst>
      <p:ext uri="{BB962C8B-B14F-4D97-AF65-F5344CB8AC3E}">
        <p14:creationId xmlns:p14="http://schemas.microsoft.com/office/powerpoint/2010/main" val="374516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0737" y="1029356"/>
            <a:ext cx="10550525" cy="652145"/>
          </a:xfrm>
        </p:spPr>
        <p:txBody>
          <a:bodyPr/>
          <a:lstStyle/>
          <a:p>
            <a:r>
              <a:rPr lang="sv-SE" dirty="0"/>
              <a:t>Organisation - Styrgrupp</a:t>
            </a:r>
          </a:p>
        </p:txBody>
      </p:sp>
      <p:graphicFrame>
        <p:nvGraphicFramePr>
          <p:cNvPr id="5" name="Platshållare för innehåll 4">
            <a:extLst>
              <a:ext uri="{FF2B5EF4-FFF2-40B4-BE49-F238E27FC236}">
                <a16:creationId xmlns:a16="http://schemas.microsoft.com/office/drawing/2014/main" id="{27C57039-8CE3-4172-83B3-B6A2DD795330}"/>
              </a:ext>
            </a:extLst>
          </p:cNvPr>
          <p:cNvGraphicFramePr>
            <a:graphicFrameLocks noGrp="1"/>
          </p:cNvGraphicFramePr>
          <p:nvPr>
            <p:ph idx="1"/>
            <p:extLst>
              <p:ext uri="{D42A27DB-BD31-4B8C-83A1-F6EECF244321}">
                <p14:modId xmlns:p14="http://schemas.microsoft.com/office/powerpoint/2010/main" val="3309737082"/>
              </p:ext>
            </p:extLst>
          </p:nvPr>
        </p:nvGraphicFramePr>
        <p:xfrm>
          <a:off x="949124" y="1681501"/>
          <a:ext cx="10783098" cy="4138045"/>
        </p:xfrm>
        <a:graphic>
          <a:graphicData uri="http://schemas.openxmlformats.org/drawingml/2006/table">
            <a:tbl>
              <a:tblPr firstRow="1" firstCol="1" bandRow="1">
                <a:tableStyleId>{C083E6E3-FA7D-4D7B-A595-EF9225AFEA82}</a:tableStyleId>
              </a:tblPr>
              <a:tblGrid>
                <a:gridCol w="2901891">
                  <a:extLst>
                    <a:ext uri="{9D8B030D-6E8A-4147-A177-3AD203B41FA5}">
                      <a16:colId xmlns:a16="http://schemas.microsoft.com/office/drawing/2014/main" val="2407983476"/>
                    </a:ext>
                  </a:extLst>
                </a:gridCol>
                <a:gridCol w="4107050">
                  <a:extLst>
                    <a:ext uri="{9D8B030D-6E8A-4147-A177-3AD203B41FA5}">
                      <a16:colId xmlns:a16="http://schemas.microsoft.com/office/drawing/2014/main" val="820894547"/>
                    </a:ext>
                  </a:extLst>
                </a:gridCol>
                <a:gridCol w="3774157">
                  <a:extLst>
                    <a:ext uri="{9D8B030D-6E8A-4147-A177-3AD203B41FA5}">
                      <a16:colId xmlns:a16="http://schemas.microsoft.com/office/drawing/2014/main" val="2370768163"/>
                    </a:ext>
                  </a:extLst>
                </a:gridCol>
              </a:tblGrid>
              <a:tr h="458651">
                <a:tc>
                  <a:txBody>
                    <a:bodyPr/>
                    <a:lstStyle/>
                    <a:p>
                      <a:pPr algn="l">
                        <a:lnSpc>
                          <a:spcPct val="120000"/>
                        </a:lnSpc>
                        <a:spcAft>
                          <a:spcPts val="1100"/>
                        </a:spcAft>
                      </a:pPr>
                      <a:r>
                        <a:rPr lang="sv-SE" sz="2000" b="1" dirty="0">
                          <a:solidFill>
                            <a:schemeClr val="tx1"/>
                          </a:solidFill>
                          <a:effectLst/>
                        </a:rPr>
                        <a:t>Namn</a:t>
                      </a:r>
                      <a:endParaRPr lang="sv-SE" sz="2000" b="1"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2000" b="1" dirty="0">
                          <a:solidFill>
                            <a:schemeClr val="tx1"/>
                          </a:solidFill>
                          <a:effectLst/>
                        </a:rPr>
                        <a:t>Avdelning/motsvarande</a:t>
                      </a:r>
                      <a:endParaRPr lang="sv-SE" sz="2000" b="1"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nchor="ctr"/>
                </a:tc>
                <a:tc>
                  <a:txBody>
                    <a:bodyPr/>
                    <a:lstStyle/>
                    <a:p>
                      <a:pPr algn="l">
                        <a:lnSpc>
                          <a:spcPct val="120000"/>
                        </a:lnSpc>
                        <a:spcAft>
                          <a:spcPts val="1100"/>
                        </a:spcAft>
                      </a:pPr>
                      <a:r>
                        <a:rPr lang="sv-SE" sz="2000" b="1" dirty="0">
                          <a:solidFill>
                            <a:schemeClr val="tx1"/>
                          </a:solidFill>
                          <a:effectLst/>
                        </a:rPr>
                        <a:t>Funktion i projektet</a:t>
                      </a:r>
                      <a:endParaRPr lang="sv-SE" sz="2000" b="1"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98040173"/>
                  </a:ext>
                </a:extLst>
              </a:tr>
              <a:tr h="458651">
                <a:tc>
                  <a:txBody>
                    <a:bodyPr/>
                    <a:lstStyle/>
                    <a:p>
                      <a:pPr algn="l">
                        <a:lnSpc>
                          <a:spcPct val="120000"/>
                        </a:lnSpc>
                        <a:spcAft>
                          <a:spcPts val="1100"/>
                        </a:spcAft>
                      </a:pPr>
                      <a:r>
                        <a:rPr lang="sv-SE" sz="1600" dirty="0">
                          <a:solidFill>
                            <a:schemeClr val="tx1"/>
                          </a:solidFill>
                          <a:effectLst/>
                        </a:rPr>
                        <a:t>Agneta Sundvisson</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Avd. chef STUA</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Projektägare/Ordförande</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803649166"/>
                  </a:ext>
                </a:extLst>
              </a:tr>
              <a:tr h="458651">
                <a:tc>
                  <a:txBody>
                    <a:bodyPr/>
                    <a:lstStyle/>
                    <a:p>
                      <a:pPr algn="l">
                        <a:lnSpc>
                          <a:spcPct val="120000"/>
                        </a:lnSpc>
                        <a:spcAft>
                          <a:spcPts val="1100"/>
                        </a:spcAft>
                      </a:pPr>
                      <a:r>
                        <a:rPr lang="sv-SE" sz="1600" dirty="0">
                          <a:solidFill>
                            <a:schemeClr val="tx1"/>
                          </a:solidFill>
                          <a:effectLst/>
                        </a:rPr>
                        <a:t>Lotten Glans</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Förvaltningschef</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Beställare</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4182994020"/>
                  </a:ext>
                </a:extLst>
              </a:tr>
              <a:tr h="458651">
                <a:tc>
                  <a:txBody>
                    <a:bodyPr/>
                    <a:lstStyle/>
                    <a:p>
                      <a:pPr algn="l">
                        <a:lnSpc>
                          <a:spcPct val="120000"/>
                        </a:lnSpc>
                        <a:spcAft>
                          <a:spcPts val="1100"/>
                        </a:spcAft>
                      </a:pPr>
                      <a:r>
                        <a:rPr lang="sv-SE" sz="1600" dirty="0">
                          <a:solidFill>
                            <a:schemeClr val="tx1"/>
                          </a:solidFill>
                          <a:effectLst/>
                        </a:rPr>
                        <a:t>Maud Albertsson</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Systemansvarig Atlas</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Projektledare</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1012148466"/>
                  </a:ext>
                </a:extLst>
              </a:tr>
              <a:tr h="458651">
                <a:tc>
                  <a:txBody>
                    <a:bodyPr/>
                    <a:lstStyle/>
                    <a:p>
                      <a:pPr algn="l">
                        <a:lnSpc>
                          <a:spcPct val="120000"/>
                        </a:lnSpc>
                        <a:spcAft>
                          <a:spcPts val="1100"/>
                        </a:spcAft>
                      </a:pPr>
                      <a:r>
                        <a:rPr lang="sv-SE" sz="1600" dirty="0">
                          <a:solidFill>
                            <a:schemeClr val="tx1"/>
                          </a:solidFill>
                          <a:effectLst/>
                        </a:rPr>
                        <a:t>Eva Dannetun</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Prorektor, utbildning</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Utbildning/Akademi</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4020958933"/>
                  </a:ext>
                </a:extLst>
              </a:tr>
              <a:tr h="458651">
                <a:tc>
                  <a:txBody>
                    <a:bodyPr/>
                    <a:lstStyle/>
                    <a:p>
                      <a:pPr algn="l">
                        <a:lnSpc>
                          <a:spcPct val="120000"/>
                        </a:lnSpc>
                        <a:spcAft>
                          <a:spcPts val="1100"/>
                        </a:spcAft>
                      </a:pPr>
                      <a:r>
                        <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rPr>
                        <a:t>Marlene Berg</a:t>
                      </a:r>
                    </a:p>
                  </a:txBody>
                  <a:tcPr marL="68580" marR="68580" marT="0" marB="0"/>
                </a:tc>
                <a:tc>
                  <a:txBody>
                    <a:bodyPr/>
                    <a:lstStyle/>
                    <a:p>
                      <a:pPr algn="l">
                        <a:lnSpc>
                          <a:spcPct val="120000"/>
                        </a:lnSpc>
                        <a:spcAft>
                          <a:spcPts val="1100"/>
                        </a:spcAft>
                      </a:pPr>
                      <a:r>
                        <a:rPr lang="sv-SE" sz="1600" dirty="0">
                          <a:solidFill>
                            <a:schemeClr val="tx1"/>
                          </a:solidFill>
                          <a:effectLst/>
                        </a:rPr>
                        <a:t>Avd. chef KOM</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Kommunikation/Webb</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2486846899"/>
                  </a:ext>
                </a:extLst>
              </a:tr>
              <a:tr h="468837">
                <a:tc>
                  <a:txBody>
                    <a:bodyPr/>
                    <a:lstStyle/>
                    <a:p>
                      <a:pPr algn="l">
                        <a:lnSpc>
                          <a:spcPct val="120000"/>
                        </a:lnSpc>
                        <a:spcAft>
                          <a:spcPts val="1100"/>
                        </a:spcAft>
                      </a:pPr>
                      <a:r>
                        <a:rPr lang="sv-SE" sz="1600" strike="sngStrike" baseline="0" dirty="0">
                          <a:solidFill>
                            <a:schemeClr val="tx1"/>
                          </a:solidFill>
                          <a:effectLst/>
                        </a:rPr>
                        <a:t>Marcus Sällstedt </a:t>
                      </a:r>
                      <a:r>
                        <a:rPr lang="sv-SE" sz="1600" strike="noStrike" baseline="0" dirty="0">
                          <a:solidFill>
                            <a:schemeClr val="tx1"/>
                          </a:solidFill>
                          <a:effectLst/>
                        </a:rPr>
                        <a:t>?</a:t>
                      </a:r>
                      <a:endParaRPr lang="sv-SE" sz="1600" strike="noStrike" baseline="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Enhetschef drift och utveckling</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IT-frågor, Integrationer mm</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3587238670"/>
                  </a:ext>
                </a:extLst>
              </a:tr>
              <a:tr h="458651">
                <a:tc>
                  <a:txBody>
                    <a:bodyPr/>
                    <a:lstStyle/>
                    <a:p>
                      <a:pPr algn="l">
                        <a:lnSpc>
                          <a:spcPct val="120000"/>
                        </a:lnSpc>
                        <a:spcAft>
                          <a:spcPts val="1100"/>
                        </a:spcAft>
                      </a:pPr>
                      <a:r>
                        <a:rPr lang="sv-SE" sz="1600" dirty="0">
                          <a:solidFill>
                            <a:schemeClr val="tx1"/>
                          </a:solidFill>
                          <a:effectLst/>
                        </a:rPr>
                        <a:t>Lena Lenner</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Utbildningsadministrativ chef NMT</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Administration fakultet</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745242046"/>
                  </a:ext>
                </a:extLst>
              </a:tr>
              <a:tr h="458651">
                <a:tc>
                  <a:txBody>
                    <a:bodyPr/>
                    <a:lstStyle/>
                    <a:p>
                      <a:pPr algn="l">
                        <a:lnSpc>
                          <a:spcPct val="120000"/>
                        </a:lnSpc>
                        <a:spcAft>
                          <a:spcPts val="1100"/>
                        </a:spcAft>
                      </a:pPr>
                      <a:r>
                        <a:rPr lang="sv-SE" sz="1600" dirty="0">
                          <a:solidFill>
                            <a:schemeClr val="tx1"/>
                          </a:solidFill>
                          <a:effectLst/>
                        </a:rPr>
                        <a:t>Mia Wiklander</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Utbildningsadministrativ chef HUV</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l">
                        <a:lnSpc>
                          <a:spcPct val="120000"/>
                        </a:lnSpc>
                        <a:spcAft>
                          <a:spcPts val="1100"/>
                        </a:spcAft>
                      </a:pPr>
                      <a:r>
                        <a:rPr lang="sv-SE" sz="1600" dirty="0">
                          <a:solidFill>
                            <a:schemeClr val="tx1"/>
                          </a:solidFill>
                          <a:effectLst/>
                        </a:rPr>
                        <a:t>Administration fakultet</a:t>
                      </a:r>
                      <a:endParaRPr lang="sv-SE" sz="1600" dirty="0">
                        <a:solidFill>
                          <a:schemeClr val="tx1"/>
                        </a:solidFill>
                        <a:effectLst/>
                        <a:latin typeface="Arial" panose="020B0604020202020204" pitchFamily="34" charset="0"/>
                        <a:ea typeface="PMingLiU" panose="02020500000000000000" pitchFamily="18" charset="-120"/>
                        <a:cs typeface="Times New Roman" panose="02020603050405020304" pitchFamily="18" charset="0"/>
                      </a:endParaRPr>
                    </a:p>
                  </a:txBody>
                  <a:tcPr marL="68580" marR="68580" marT="0" marB="0"/>
                </a:tc>
                <a:extLst>
                  <a:ext uri="{0D108BD9-81ED-4DB2-BD59-A6C34878D82A}">
                    <a16:rowId xmlns:a16="http://schemas.microsoft.com/office/drawing/2014/main" val="3069108328"/>
                  </a:ext>
                </a:extLst>
              </a:tr>
            </a:tbl>
          </a:graphicData>
        </a:graphic>
      </p:graphicFrame>
    </p:spTree>
    <p:extLst>
      <p:ext uri="{BB962C8B-B14F-4D97-AF65-F5344CB8AC3E}">
        <p14:creationId xmlns:p14="http://schemas.microsoft.com/office/powerpoint/2010/main" val="3334296670"/>
      </p:ext>
    </p:extLst>
  </p:cSld>
  <p:clrMapOvr>
    <a:masterClrMapping/>
  </p:clrMapOvr>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CN 16.9.potx" id="{37F6D8C5-9675-4404-900A-E86DC592998E}" vid="{45E6DD0E-98EE-4F9C-B324-6ACD77EA76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5C175239EF16846B95018384FE13684" ma:contentTypeVersion="2" ma:contentTypeDescription="Skapa ett nytt dokument." ma:contentTypeScope="" ma:versionID="394545be7da2f683cd470029b7f6df9e">
  <xsd:schema xmlns:xsd="http://www.w3.org/2001/XMLSchema" xmlns:xs="http://www.w3.org/2001/XMLSchema" xmlns:p="http://schemas.microsoft.com/office/2006/metadata/properties" xmlns:ns2="b6165e41-5bb3-41e0-b002-bde5d92f0e4e" targetNamespace="http://schemas.microsoft.com/office/2006/metadata/properties" ma:root="true" ma:fieldsID="77fc84478006f2cf18ed8f84db5fb386" ns2:_="">
    <xsd:import namespace="b6165e41-5bb3-41e0-b002-bde5d92f0e4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165e41-5bb3-41e0-b002-bde5d92f0e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FC5D78-F81A-4652-A0A2-E6B6F20585FF}">
  <ds:schemaRefs>
    <ds:schemaRef ds:uri="http://schemas.microsoft.com/sharepoint/v3/contenttype/forms"/>
  </ds:schemaRefs>
</ds:datastoreItem>
</file>

<file path=customXml/itemProps2.xml><?xml version="1.0" encoding="utf-8"?>
<ds:datastoreItem xmlns:ds="http://schemas.openxmlformats.org/officeDocument/2006/customXml" ds:itemID="{8AD6C74D-282B-4A72-85D0-BE49E4D93A9F}">
  <ds:schemaRefs>
    <ds:schemaRef ds:uri="http://purl.org/dc/dcmitype/"/>
    <ds:schemaRef ds:uri="http://schemas.openxmlformats.org/package/2006/metadata/core-properties"/>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b6165e41-5bb3-41e0-b002-bde5d92f0e4e"/>
    <ds:schemaRef ds:uri="http://schemas.microsoft.com/office/2006/metadata/properties"/>
  </ds:schemaRefs>
</ds:datastoreItem>
</file>

<file path=customXml/itemProps3.xml><?xml version="1.0" encoding="utf-8"?>
<ds:datastoreItem xmlns:ds="http://schemas.openxmlformats.org/officeDocument/2006/customXml" ds:itemID="{774B34BA-C278-4671-8F94-1FFCC3BC7D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165e41-5bb3-41e0-b002-bde5d92f0e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13615</TotalTime>
  <Words>894</Words>
  <Application>Microsoft Office PowerPoint</Application>
  <PresentationFormat>Bredbild</PresentationFormat>
  <Paragraphs>144</Paragraphs>
  <Slides>15</Slides>
  <Notes>2</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Palatino Linotype</vt:lpstr>
      <vt:lpstr>Segoe UI</vt:lpstr>
      <vt:lpstr>WordVisiCarriageReturn_MSFontService</vt:lpstr>
      <vt:lpstr>Office-tema</vt:lpstr>
      <vt:lpstr>Lokalt projekt, Nationell planeringsdatabas </vt:lpstr>
      <vt:lpstr>Bakgrund</vt:lpstr>
      <vt:lpstr>Omfattning</vt:lpstr>
      <vt:lpstr>Mål och resultat</vt:lpstr>
      <vt:lpstr>Förändringen bidrar till </vt:lpstr>
      <vt:lpstr>Avgränsning</vt:lpstr>
      <vt:lpstr>Målgrupper/intressenter</vt:lpstr>
      <vt:lpstr>Organisation </vt:lpstr>
      <vt:lpstr>Organisation - Styrgrupp</vt:lpstr>
      <vt:lpstr>Genomförande</vt:lpstr>
      <vt:lpstr>WS – workshops </vt:lpstr>
      <vt:lpstr>Genomförande, verksamheten</vt:lpstr>
      <vt:lpstr>Genomförande, integrationer</vt:lpstr>
      <vt:lpstr>Budget, kostnader</vt:lpstr>
      <vt:lpstr>Nyttor och effekter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Lokalt projekt, Nationell planeringsdatabas</dc:title>
  <dc:creator>Albertsson, Maud</dc:creator>
  <cp:lastModifiedBy>Albertsson, Maud</cp:lastModifiedBy>
  <cp:revision>52</cp:revision>
  <cp:lastPrinted>2015-05-26T13:42:18Z</cp:lastPrinted>
  <dcterms:created xsi:type="dcterms:W3CDTF">2022-02-21T09:16:24Z</dcterms:created>
  <dcterms:modified xsi:type="dcterms:W3CDTF">2022-08-22T12:22:51Z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0x010100C5C175239EF16846B95018384FE13684</vt:lpwstr>
  </property>
</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