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7" r:id="rId2"/>
    <p:sldId id="260" r:id="rId3"/>
    <p:sldId id="263" r:id="rId4"/>
    <p:sldId id="299" r:id="rId5"/>
    <p:sldId id="265" r:id="rId6"/>
    <p:sldId id="296" r:id="rId7"/>
    <p:sldId id="267" r:id="rId8"/>
    <p:sldId id="268" r:id="rId9"/>
    <p:sldId id="264" r:id="rId10"/>
    <p:sldId id="281" r:id="rId11"/>
    <p:sldId id="272" r:id="rId12"/>
    <p:sldId id="273" r:id="rId13"/>
    <p:sldId id="302" r:id="rId14"/>
    <p:sldId id="274" r:id="rId15"/>
    <p:sldId id="275" r:id="rId16"/>
    <p:sldId id="276" r:id="rId17"/>
    <p:sldId id="278" r:id="rId18"/>
    <p:sldId id="298" r:id="rId19"/>
    <p:sldId id="300" r:id="rId20"/>
    <p:sldId id="286" r:id="rId21"/>
    <p:sldId id="291" r:id="rId22"/>
    <p:sldId id="287" r:id="rId23"/>
    <p:sldId id="293" r:id="rId24"/>
    <p:sldId id="288" r:id="rId25"/>
    <p:sldId id="297" r:id="rId26"/>
    <p:sldId id="292" r:id="rId27"/>
    <p:sldId id="303" r:id="rId28"/>
    <p:sldId id="295" r:id="rId29"/>
    <p:sldId id="289" r:id="rId30"/>
    <p:sldId id="294" r:id="rId31"/>
    <p:sldId id="290" r:id="rId3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B62324-B86F-45E6-94E3-41B1E06F9B16}">
          <p14:sldIdLst>
            <p14:sldId id="257"/>
            <p14:sldId id="260"/>
          </p14:sldIdLst>
        </p14:section>
        <p14:section name="Enkät" id="{697E5413-8268-4B4F-99B0-49F26107BEE4}">
          <p14:sldIdLst>
            <p14:sldId id="263"/>
            <p14:sldId id="299"/>
            <p14:sldId id="265"/>
            <p14:sldId id="296"/>
            <p14:sldId id="267"/>
            <p14:sldId id="268"/>
            <p14:sldId id="264"/>
            <p14:sldId id="281"/>
            <p14:sldId id="272"/>
            <p14:sldId id="273"/>
            <p14:sldId id="302"/>
            <p14:sldId id="274"/>
            <p14:sldId id="275"/>
            <p14:sldId id="276"/>
            <p14:sldId id="278"/>
            <p14:sldId id="298"/>
            <p14:sldId id="300"/>
            <p14:sldId id="286"/>
            <p14:sldId id="291"/>
          </p14:sldIdLst>
        </p14:section>
        <p14:section name="Uppföljning nya vyer" id="{22A96A94-F4BC-4E91-95D2-04151F34A4C0}">
          <p14:sldIdLst>
            <p14:sldId id="287"/>
            <p14:sldId id="293"/>
          </p14:sldIdLst>
        </p14:section>
        <p14:section name="HT funktionalitet" id="{2BD06A6B-B88D-4E50-8F7A-EBE4C11085D2}">
          <p14:sldIdLst>
            <p14:sldId id="288"/>
            <p14:sldId id="297"/>
            <p14:sldId id="292"/>
            <p14:sldId id="303"/>
            <p14:sldId id="295"/>
          </p14:sldIdLst>
        </p14:section>
        <p14:section name="Kommande utv." id="{5E6A6F6C-263F-4C9F-8C29-347775AB48EA}">
          <p14:sldIdLst>
            <p14:sldId id="289"/>
            <p14:sldId id="294"/>
          </p14:sldIdLst>
        </p14:section>
        <p14:section name="Avslut" id="{4ED8F79C-3017-408D-9E61-DECE5F834ABA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5787C0"/>
    <a:srgbClr val="4472C4"/>
    <a:srgbClr val="8064A2"/>
    <a:srgbClr val="F2F2F2"/>
    <a:srgbClr val="4BACC6"/>
    <a:srgbClr val="41A7C3"/>
    <a:srgbClr val="9BD1DF"/>
    <a:srgbClr val="C0504D"/>
    <a:srgbClr val="B9C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85581" autoAdjust="0"/>
  </p:normalViewPr>
  <p:slideViewPr>
    <p:cSldViewPr snapToGrid="0" snapToObjects="1">
      <p:cViewPr varScale="1">
        <p:scale>
          <a:sx n="95" d="100"/>
          <a:sy n="95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10p3358\Desktop\Arbeta%20med%20resultat%20i%20Ladok%20ALLA%20KN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aer188\Desktop\kommentarer%20all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10p3358\Desktop\Arbeta%20med%20resultat%20i%20Ladok%20ALLA%20K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 dirty="0" smtClean="0"/>
              <a:t>Administrativ:</a:t>
            </a:r>
            <a:r>
              <a:rPr lang="sv-SE" sz="1400" b="1" baseline="0" dirty="0" smtClean="0"/>
              <a:t>  528 </a:t>
            </a:r>
            <a:r>
              <a:rPr lang="sv-SE" sz="1400" b="1" baseline="0" dirty="0" err="1" smtClean="0"/>
              <a:t>st</a:t>
            </a:r>
            <a:endParaRPr lang="sv-SE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8.0847731936840056E-2"/>
          <c:y val="0.10565417096549941"/>
          <c:w val="0.88797974611687891"/>
          <c:h val="0.744056072483848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Sheet4!$K$1</c:f>
              <c:strCache>
                <c:ptCount val="1"/>
                <c:pt idx="0">
                  <c:v>Varje vecka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Sheet4!$J$2:$J$4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Sheet4!$K$2:$K$4</c:f>
              <c:numCache>
                <c:formatCode>General</c:formatCode>
                <c:ptCount val="3"/>
                <c:pt idx="0" formatCode="0%">
                  <c:v>0.85984848484848486</c:v>
                </c:pt>
                <c:pt idx="1">
                  <c:v>6.9632495164410058E-2</c:v>
                </c:pt>
                <c:pt idx="2">
                  <c:v>8.6614173228346455E-2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1B-4B79-A98E-8CC4B1026B71}"/>
            </c:ext>
          </c:extLst>
        </c:ser>
        <c:ser>
          <c:idx val="1"/>
          <c:order val="1"/>
          <c:tx>
            <c:strRef>
              <c:f>Sheet4!$L$1</c:f>
              <c:strCache>
                <c:ptCount val="1"/>
                <c:pt idx="0">
                  <c:v>Varje månad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Sheet4!$J$2:$J$4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Sheet4!$L$2:$L$4</c:f>
              <c:numCache>
                <c:formatCode>General</c:formatCode>
                <c:ptCount val="3"/>
                <c:pt idx="0" formatCode="0%">
                  <c:v>7.9545454545454544E-2</c:v>
                </c:pt>
                <c:pt idx="1">
                  <c:v>0.26692456479690524</c:v>
                </c:pt>
                <c:pt idx="2">
                  <c:v>0.16535433070866143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1B-4B79-A98E-8CC4B1026B71}"/>
            </c:ext>
          </c:extLst>
        </c:ser>
        <c:ser>
          <c:idx val="2"/>
          <c:order val="2"/>
          <c:tx>
            <c:strRef>
              <c:f>Sheet4!$M$1</c:f>
              <c:strCache>
                <c:ptCount val="1"/>
                <c:pt idx="0">
                  <c:v>Varje termin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Sheet4!$J$2:$J$4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Sheet4!$M$2:$M$4</c:f>
              <c:numCache>
                <c:formatCode>General</c:formatCode>
                <c:ptCount val="3"/>
                <c:pt idx="0" formatCode="0%">
                  <c:v>4.924242424242424E-2</c:v>
                </c:pt>
                <c:pt idx="1">
                  <c:v>0.25918762088974856</c:v>
                </c:pt>
                <c:pt idx="2">
                  <c:v>0.25787401574803148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1B-4B79-A98E-8CC4B1026B71}"/>
            </c:ext>
          </c:extLst>
        </c:ser>
        <c:ser>
          <c:idx val="3"/>
          <c:order val="3"/>
          <c:tx>
            <c:strRef>
              <c:f>Sheet4!$N$1</c:f>
              <c:strCache>
                <c:ptCount val="1"/>
                <c:pt idx="0">
                  <c:v>Mer sällan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Sheet4!$J$2:$J$4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Sheet4!$N$2:$N$4</c:f>
              <c:numCache>
                <c:formatCode>General</c:formatCode>
                <c:ptCount val="3"/>
                <c:pt idx="0" formatCode="0%">
                  <c:v>5.681818181818182E-3</c:v>
                </c:pt>
                <c:pt idx="1">
                  <c:v>0.35009671179883944</c:v>
                </c:pt>
                <c:pt idx="2">
                  <c:v>0.25590551181102361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1B-4B79-A98E-8CC4B1026B71}"/>
            </c:ext>
          </c:extLst>
        </c:ser>
        <c:ser>
          <c:idx val="4"/>
          <c:order val="4"/>
          <c:tx>
            <c:strRef>
              <c:f>Sheet4!$O$1</c:f>
              <c:strCache>
                <c:ptCount val="1"/>
                <c:pt idx="0">
                  <c:v>Vet ej / ingen åsikt</c:v>
                </c:pt>
              </c:strCache>
            </c:strRef>
          </c:tx>
          <c:spPr>
            <a:solidFill>
              <a:srgbClr val="41A7C3"/>
            </a:solidFill>
            <a:ln>
              <a:noFill/>
            </a:ln>
            <a:effectLst/>
          </c:spPr>
          <c:invertIfNegative val="0"/>
          <c:cat>
            <c:strRef>
              <c:f>Sheet4!$J$2:$J$4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Sheet4!$O$2:$O$4</c:f>
              <c:numCache>
                <c:formatCode>General</c:formatCode>
                <c:ptCount val="3"/>
                <c:pt idx="0" formatCode="0%">
                  <c:v>5.681818181818182E-3</c:v>
                </c:pt>
                <c:pt idx="1">
                  <c:v>5.4158607350096713E-2</c:v>
                </c:pt>
                <c:pt idx="2">
                  <c:v>0.23425196850393701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1B-4B79-A98E-8CC4B1026B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546127"/>
        <c:axId val="323542383"/>
      </c:barChart>
      <c:catAx>
        <c:axId val="323546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3542383"/>
        <c:crosses val="autoZero"/>
        <c:auto val="1"/>
        <c:lblAlgn val="ctr"/>
        <c:lblOffset val="100"/>
        <c:noMultiLvlLbl val="0"/>
      </c:catAx>
      <c:valAx>
        <c:axId val="323542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354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2F2F2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399546210569832"/>
          <c:y val="0.11188547414266013"/>
          <c:w val="0.55200926807226025"/>
          <c:h val="0.7973943367585727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E0-46E9-8B73-041D9FF73F40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E0-46E9-8B73-041D9FF73F40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7E0-46E9-8B73-041D9FF73F40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7E0-46E9-8B73-041D9FF73F4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7E0-46E9-8B73-041D9FF73F40}"/>
              </c:ext>
            </c:extLst>
          </c:dPt>
          <c:dPt>
            <c:idx val="5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7E0-46E9-8B73-041D9FF73F40}"/>
              </c:ext>
            </c:extLst>
          </c:dPt>
          <c:dPt>
            <c:idx val="6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7E0-46E9-8B73-041D9FF73F40}"/>
              </c:ext>
            </c:extLst>
          </c:dPt>
          <c:dPt>
            <c:idx val="7"/>
            <c:bubble3D val="0"/>
            <c:spPr>
              <a:solidFill>
                <a:srgbClr val="C55A1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7E0-46E9-8B73-041D9FF73F40}"/>
              </c:ext>
            </c:extLst>
          </c:dPt>
          <c:dLbls>
            <c:dLbl>
              <c:idx val="0"/>
              <c:layout>
                <c:manualLayout>
                  <c:x val="-2.8542906096903676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7E0-46E9-8B73-041D9FF73F40}"/>
                </c:ext>
              </c:extLst>
            </c:dLbl>
            <c:dLbl>
              <c:idx val="1"/>
              <c:layout>
                <c:manualLayout>
                  <c:x val="8.5628718290711031E-2"/>
                  <c:y val="1.05826425219464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E0-46E9-8B73-041D9FF73F40}"/>
                </c:ext>
              </c:extLst>
            </c:dLbl>
            <c:dLbl>
              <c:idx val="2"/>
              <c:layout>
                <c:manualLayout>
                  <c:x val="5.9680621838980319E-2"/>
                  <c:y val="2.46928325512084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7E0-46E9-8B73-041D9FF73F40}"/>
                </c:ext>
              </c:extLst>
            </c:dLbl>
            <c:dLbl>
              <c:idx val="3"/>
              <c:layout>
                <c:manualLayout>
                  <c:x val="5.189619290346028E-3"/>
                  <c:y val="1.41101900292619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7E0-46E9-8B73-041D9FF73F40}"/>
                </c:ext>
              </c:extLst>
            </c:dLbl>
            <c:dLbl>
              <c:idx val="4"/>
              <c:layout>
                <c:manualLayout>
                  <c:x val="2.854290609690358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7E0-46E9-8B73-041D9FF73F40}"/>
                </c:ext>
              </c:extLst>
            </c:dLbl>
            <c:dLbl>
              <c:idx val="5"/>
              <c:layout>
                <c:manualLayout>
                  <c:x val="1.0379238580692151E-2"/>
                  <c:y val="2.82203800585238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7E0-46E9-8B73-041D9FF73F40}"/>
                </c:ext>
              </c:extLst>
            </c:dLbl>
            <c:dLbl>
              <c:idx val="6"/>
              <c:layout>
                <c:manualLayout>
                  <c:x val="-2.5948096451730629E-2"/>
                  <c:y val="1.05826425219464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7E0-46E9-8B73-041D9FF73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Sheet2!$A$12:$A$19</c:f>
              <c:strCache>
                <c:ptCount val="8"/>
                <c:pt idx="0">
                  <c:v>Aktivitet, datumsatt</c:v>
                </c:pt>
                <c:pt idx="1">
                  <c:v>Examination</c:v>
                </c:pt>
                <c:pt idx="2">
                  <c:v>Tentamen</c:v>
                </c:pt>
                <c:pt idx="3">
                  <c:v>Olika examinationer</c:v>
                </c:pt>
                <c:pt idx="4">
                  <c:v>Modul</c:v>
                </c:pt>
                <c:pt idx="5">
                  <c:v>Moment</c:v>
                </c:pt>
                <c:pt idx="6">
                  <c:v>Vet inte </c:v>
                </c:pt>
                <c:pt idx="7">
                  <c:v>Fel</c:v>
                </c:pt>
              </c:strCache>
            </c:strRef>
          </c:cat>
          <c:val>
            <c:numRef>
              <c:f>Sheet2!$D$12:$D$19</c:f>
              <c:numCache>
                <c:formatCode>General</c:formatCode>
                <c:ptCount val="8"/>
                <c:pt idx="0">
                  <c:v>58</c:v>
                </c:pt>
                <c:pt idx="1">
                  <c:v>32</c:v>
                </c:pt>
                <c:pt idx="2">
                  <c:v>127</c:v>
                </c:pt>
                <c:pt idx="3">
                  <c:v>138</c:v>
                </c:pt>
                <c:pt idx="4">
                  <c:v>49</c:v>
                </c:pt>
                <c:pt idx="5">
                  <c:v>51</c:v>
                </c:pt>
                <c:pt idx="6">
                  <c:v>607</c:v>
                </c:pt>
                <c:pt idx="7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7E0-46E9-8B73-041D9FF73F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00-4567-8E4A-533BB3E1D478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00-4567-8E4A-533BB3E1D478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00-4567-8E4A-533BB3E1D478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00-4567-8E4A-533BB3E1D4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00-4567-8E4A-533BB3E1D478}"/>
              </c:ext>
            </c:extLst>
          </c:dPt>
          <c:dPt>
            <c:idx val="5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600-4567-8E4A-533BB3E1D478}"/>
              </c:ext>
            </c:extLst>
          </c:dPt>
          <c:dPt>
            <c:idx val="6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600-4567-8E4A-533BB3E1D478}"/>
              </c:ext>
            </c:extLst>
          </c:dPt>
          <c:dPt>
            <c:idx val="7"/>
            <c:bubble3D val="0"/>
            <c:spPr>
              <a:solidFill>
                <a:srgbClr val="C55A1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600-4567-8E4A-533BB3E1D478}"/>
              </c:ext>
            </c:extLst>
          </c:dPt>
          <c:dLbls>
            <c:dLbl>
              <c:idx val="0"/>
              <c:layout>
                <c:manualLayout>
                  <c:x val="-2.8673840520388814E-2"/>
                  <c:y val="1.3888001599897783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92697001687849"/>
                      <c:h val="0.16177350842209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600-4567-8E4A-533BB3E1D478}"/>
                </c:ext>
              </c:extLst>
            </c:dLbl>
            <c:dLbl>
              <c:idx val="1"/>
              <c:layout>
                <c:manualLayout>
                  <c:x val="3.6327327610178664E-2"/>
                  <c:y val="3.527551426561235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600-4567-8E4A-533BB3E1D478}"/>
                </c:ext>
              </c:extLst>
            </c:dLbl>
            <c:dLbl>
              <c:idx val="2"/>
              <c:layout>
                <c:manualLayout>
                  <c:x val="2.3353282035114917E-2"/>
                  <c:y val="4.0566841405454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337916678840477"/>
                      <c:h val="0.117926044189942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600-4567-8E4A-533BB3E1D478}"/>
                </c:ext>
              </c:extLst>
            </c:dLbl>
            <c:dLbl>
              <c:idx val="3"/>
              <c:layout>
                <c:manualLayout>
                  <c:x val="1.6726406970226808E-2"/>
                  <c:y val="1.76377620318701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600-4567-8E4A-533BB3E1D478}"/>
                </c:ext>
              </c:extLst>
            </c:dLbl>
            <c:dLbl>
              <c:idx val="4"/>
              <c:layout>
                <c:manualLayout>
                  <c:x val="7.168460130097116E-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600-4567-8E4A-533BB3E1D478}"/>
                </c:ext>
              </c:extLst>
            </c:dLbl>
            <c:dLbl>
              <c:idx val="6"/>
              <c:layout>
                <c:manualLayout>
                  <c:x val="-1.6726406970226808E-2"/>
                  <c:y val="4.938573368923658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600-4567-8E4A-533BB3E1D478}"/>
                </c:ext>
              </c:extLst>
            </c:dLbl>
            <c:dLbl>
              <c:idx val="7"/>
              <c:layout>
                <c:manualLayout>
                  <c:x val="-2.3894867100324055E-2"/>
                  <c:y val="-7.055104812748074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600-4567-8E4A-533BB3E1D4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Sheet2!$A$12:$A$19</c:f>
              <c:strCache>
                <c:ptCount val="8"/>
                <c:pt idx="0">
                  <c:v>Aktivitet, datumsatt</c:v>
                </c:pt>
                <c:pt idx="1">
                  <c:v>Examination</c:v>
                </c:pt>
                <c:pt idx="2">
                  <c:v>Tentamen</c:v>
                </c:pt>
                <c:pt idx="3">
                  <c:v>Olika examinationer</c:v>
                </c:pt>
                <c:pt idx="4">
                  <c:v>Modul</c:v>
                </c:pt>
                <c:pt idx="5">
                  <c:v>Moment</c:v>
                </c:pt>
                <c:pt idx="6">
                  <c:v>Vet inte </c:v>
                </c:pt>
                <c:pt idx="7">
                  <c:v>Fel</c:v>
                </c:pt>
              </c:strCache>
            </c:strRef>
          </c:cat>
          <c:val>
            <c:numRef>
              <c:f>Sheet2!$H$12:$H$19</c:f>
              <c:numCache>
                <c:formatCode>General</c:formatCode>
                <c:ptCount val="8"/>
                <c:pt idx="0">
                  <c:v>49</c:v>
                </c:pt>
                <c:pt idx="1">
                  <c:v>49</c:v>
                </c:pt>
                <c:pt idx="2">
                  <c:v>234</c:v>
                </c:pt>
                <c:pt idx="3">
                  <c:v>122</c:v>
                </c:pt>
                <c:pt idx="4">
                  <c:v>36</c:v>
                </c:pt>
                <c:pt idx="5">
                  <c:v>49</c:v>
                </c:pt>
                <c:pt idx="6">
                  <c:v>407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600-4567-8E4A-533BB3E1D4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Sheet3!$AK$30</c:f>
              <c:strCache>
                <c:ptCount val="1"/>
                <c:pt idx="0">
                  <c:v>1:a prio</c:v>
                </c:pt>
              </c:strCache>
            </c:strRef>
          </c:tx>
          <c:spPr>
            <a:solidFill>
              <a:srgbClr val="89A54E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Sheet3!$AJ$31:$AJ$39</c:f>
              <c:strCache>
                <c:ptCount val="9"/>
                <c:pt idx="0">
                  <c:v>Startsidan</c:v>
                </c:pt>
                <c:pt idx="1">
                  <c:v>Flera kurstillf.</c:v>
                </c:pt>
                <c:pt idx="2">
                  <c:v>Avisering om slutbetyg</c:v>
                </c:pt>
                <c:pt idx="3">
                  <c:v>Följa upp resultat</c:v>
                </c:pt>
                <c:pt idx="4">
                  <c:v>Annat</c:v>
                </c:pt>
                <c:pt idx="5">
                  <c:v>Utökad CSV</c:v>
                </c:pt>
                <c:pt idx="6">
                  <c:v>Byta  kursversion</c:v>
                </c:pt>
                <c:pt idx="7">
                  <c:v>Filtrera avbrott</c:v>
                </c:pt>
                <c:pt idx="8">
                  <c:v>Ta bort flera utkast</c:v>
                </c:pt>
              </c:strCache>
            </c:strRef>
          </c:cat>
          <c:val>
            <c:numRef>
              <c:f>Sheet3!$AK$31:$AK$39</c:f>
              <c:numCache>
                <c:formatCode>General</c:formatCode>
                <c:ptCount val="9"/>
                <c:pt idx="0">
                  <c:v>431</c:v>
                </c:pt>
                <c:pt idx="1">
                  <c:v>249</c:v>
                </c:pt>
                <c:pt idx="2">
                  <c:v>222</c:v>
                </c:pt>
                <c:pt idx="3">
                  <c:v>198</c:v>
                </c:pt>
                <c:pt idx="4">
                  <c:v>140</c:v>
                </c:pt>
                <c:pt idx="5">
                  <c:v>186</c:v>
                </c:pt>
                <c:pt idx="6">
                  <c:v>71</c:v>
                </c:pt>
                <c:pt idx="7">
                  <c:v>51</c:v>
                </c:pt>
                <c:pt idx="8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5D-452D-B90B-0B414B28927C}"/>
            </c:ext>
          </c:extLst>
        </c:ser>
        <c:ser>
          <c:idx val="1"/>
          <c:order val="1"/>
          <c:tx>
            <c:strRef>
              <c:f>Sheet3!$AL$30</c:f>
              <c:strCache>
                <c:ptCount val="1"/>
                <c:pt idx="0">
                  <c:v>2:a prio</c:v>
                </c:pt>
              </c:strCache>
            </c:strRef>
          </c:tx>
          <c:spPr>
            <a:solidFill>
              <a:srgbClr val="B9CD9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Sheet3!$AJ$31:$AJ$39</c:f>
              <c:strCache>
                <c:ptCount val="9"/>
                <c:pt idx="0">
                  <c:v>Startsidan</c:v>
                </c:pt>
                <c:pt idx="1">
                  <c:v>Flera kurstillf.</c:v>
                </c:pt>
                <c:pt idx="2">
                  <c:v>Avisering om slutbetyg</c:v>
                </c:pt>
                <c:pt idx="3">
                  <c:v>Följa upp resultat</c:v>
                </c:pt>
                <c:pt idx="4">
                  <c:v>Annat</c:v>
                </c:pt>
                <c:pt idx="5">
                  <c:v>Utökad CSV</c:v>
                </c:pt>
                <c:pt idx="6">
                  <c:v>Byta  kursversion</c:v>
                </c:pt>
                <c:pt idx="7">
                  <c:v>Filtrera avbrott</c:v>
                </c:pt>
                <c:pt idx="8">
                  <c:v>Ta bort flera utkast</c:v>
                </c:pt>
              </c:strCache>
            </c:strRef>
          </c:cat>
          <c:val>
            <c:numRef>
              <c:f>Sheet3!$AL$31:$AL$39</c:f>
              <c:numCache>
                <c:formatCode>General</c:formatCode>
                <c:ptCount val="9"/>
                <c:pt idx="0">
                  <c:v>236</c:v>
                </c:pt>
                <c:pt idx="1">
                  <c:v>242</c:v>
                </c:pt>
                <c:pt idx="2">
                  <c:v>260</c:v>
                </c:pt>
                <c:pt idx="3">
                  <c:v>240</c:v>
                </c:pt>
                <c:pt idx="4">
                  <c:v>206</c:v>
                </c:pt>
                <c:pt idx="5">
                  <c:v>71</c:v>
                </c:pt>
                <c:pt idx="6">
                  <c:v>105</c:v>
                </c:pt>
                <c:pt idx="7">
                  <c:v>115</c:v>
                </c:pt>
                <c:pt idx="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5D-452D-B90B-0B414B28927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7936815"/>
        <c:axId val="167928911"/>
      </c:barChart>
      <c:catAx>
        <c:axId val="16793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7928911"/>
        <c:crosses val="autoZero"/>
        <c:auto val="1"/>
        <c:lblAlgn val="ctr"/>
        <c:lblOffset val="100"/>
        <c:noMultiLvlLbl val="0"/>
      </c:catAx>
      <c:valAx>
        <c:axId val="16792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7936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0272754856952907E-4"/>
          <c:y val="0"/>
          <c:w val="0.18487800080953762"/>
          <c:h val="5.5565158013784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rgbClr val="F2F2F2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Blad1!$A$2:$A$3</c:f>
              <c:strCache>
                <c:ptCount val="2"/>
                <c:pt idx="0">
                  <c:v>Nuläge</c:v>
                </c:pt>
                <c:pt idx="1">
                  <c:v>Beta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3.2</c:v>
                </c:pt>
                <c:pt idx="1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D-4089-BBA2-471ED851F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719640"/>
        <c:axId val="392722264"/>
      </c:barChart>
      <c:catAx>
        <c:axId val="392719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92722264"/>
        <c:crosses val="autoZero"/>
        <c:auto val="1"/>
        <c:lblAlgn val="ctr"/>
        <c:lblOffset val="100"/>
        <c:noMultiLvlLbl val="0"/>
      </c:catAx>
      <c:valAx>
        <c:axId val="392722264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927196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/>
              <a:t>Undervisande: 2001 st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Varje vecka</c:v>
                </c:pt>
              </c:strCache>
            </c:strRef>
          </c:tx>
          <c:spPr>
            <a:solidFill>
              <a:srgbClr val="5787C0"/>
            </a:solidFill>
            <a:ln>
              <a:noFill/>
            </a:ln>
            <a:effectLst/>
          </c:spPr>
          <c:invertIfNegative val="0"/>
          <c:cat>
            <c:strRef>
              <c:f>Sheet4!$A$2:$A$4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Sheet4!$B$2:$B$4</c:f>
              <c:numCache>
                <c:formatCode>0%</c:formatCode>
                <c:ptCount val="3"/>
                <c:pt idx="0">
                  <c:v>0.22675285927399305</c:v>
                </c:pt>
                <c:pt idx="1">
                  <c:v>3.0991735537190084E-2</c:v>
                </c:pt>
                <c:pt idx="2">
                  <c:v>2.2619673855865333E-2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11-4FF6-B638-90D788E049DF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Varje månad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cat>
            <c:strRef>
              <c:f>Sheet4!$A$2:$A$4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Sheet4!$C$2:$C$4</c:f>
              <c:numCache>
                <c:formatCode>0%</c:formatCode>
                <c:ptCount val="3"/>
                <c:pt idx="0">
                  <c:v>0.34162108403779212</c:v>
                </c:pt>
                <c:pt idx="1">
                  <c:v>0.14256198347107438</c:v>
                </c:pt>
                <c:pt idx="2">
                  <c:v>0.1262493424513414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11-4FF6-B638-90D788E049DF}"/>
            </c:ext>
          </c:extLst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Varje termin</c:v>
                </c:pt>
              </c:strCache>
            </c:strRef>
          </c:tx>
          <c:spPr>
            <a:solidFill>
              <a:srgbClr val="9BBB59"/>
            </a:solidFill>
            <a:ln>
              <a:noFill/>
            </a:ln>
            <a:effectLst/>
          </c:spPr>
          <c:invertIfNegative val="0"/>
          <c:cat>
            <c:strRef>
              <c:f>Sheet4!$A$2:$A$4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Sheet4!$D$2:$D$4</c:f>
              <c:numCache>
                <c:formatCode>0%</c:formatCode>
                <c:ptCount val="3"/>
                <c:pt idx="0">
                  <c:v>0.39035305818000993</c:v>
                </c:pt>
                <c:pt idx="1">
                  <c:v>0.37086776859504134</c:v>
                </c:pt>
                <c:pt idx="2">
                  <c:v>0.31141504471330878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11-4FF6-B638-90D788E049DF}"/>
            </c:ext>
          </c:extLst>
        </c:ser>
        <c:ser>
          <c:idx val="3"/>
          <c:order val="3"/>
          <c:tx>
            <c:strRef>
              <c:f>Sheet4!$E$1</c:f>
              <c:strCache>
                <c:ptCount val="1"/>
                <c:pt idx="0">
                  <c:v>Mer sällan</c:v>
                </c:pt>
              </c:strCache>
            </c:strRef>
          </c:tx>
          <c:spPr>
            <a:solidFill>
              <a:srgbClr val="8064A2"/>
            </a:solidFill>
            <a:ln>
              <a:noFill/>
            </a:ln>
            <a:effectLst/>
          </c:spPr>
          <c:invertIfNegative val="0"/>
          <c:cat>
            <c:strRef>
              <c:f>Sheet4!$A$2:$A$4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Sheet4!$E$2:$E$4</c:f>
              <c:numCache>
                <c:formatCode>0%</c:formatCode>
                <c:ptCount val="3"/>
                <c:pt idx="0">
                  <c:v>3.2322227747389361E-2</c:v>
                </c:pt>
                <c:pt idx="1">
                  <c:v>0.39204545454545453</c:v>
                </c:pt>
                <c:pt idx="2">
                  <c:v>0.3056286165176223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11-4FF6-B638-90D788E049DF}"/>
            </c:ext>
          </c:extLst>
        </c:ser>
        <c:ser>
          <c:idx val="4"/>
          <c:order val="4"/>
          <c:tx>
            <c:strRef>
              <c:f>Sheet4!$F$1</c:f>
              <c:strCache>
                <c:ptCount val="1"/>
                <c:pt idx="0">
                  <c:v>Vet ej / ingen åsikt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  <a:effectLst/>
          </c:spPr>
          <c:invertIfNegative val="0"/>
          <c:cat>
            <c:strRef>
              <c:f>Sheet4!$A$2:$A$4</c:f>
              <c:strCache>
                <c:ptCount val="3"/>
                <c:pt idx="0">
                  <c:v>Jag använder Ladok</c:v>
                </c:pt>
                <c:pt idx="1">
                  <c:v>Jag är osäker på hur jag ska göra något i Ladok</c:v>
                </c:pt>
                <c:pt idx="2">
                  <c:v>Jag letar efter eftersläntrare i en kurs</c:v>
                </c:pt>
              </c:strCache>
            </c:strRef>
          </c:cat>
          <c:val>
            <c:numRef>
              <c:f>Sheet4!$F$2:$F$4</c:f>
              <c:numCache>
                <c:formatCode>0%</c:formatCode>
                <c:ptCount val="3"/>
                <c:pt idx="0">
                  <c:v>8.950770760815515E-3</c:v>
                </c:pt>
                <c:pt idx="1">
                  <c:v>6.3533057851239666E-2</c:v>
                </c:pt>
                <c:pt idx="2">
                  <c:v>0.23408732246186217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11-4FF6-B638-90D788E049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856063"/>
        <c:axId val="156863135"/>
      </c:barChart>
      <c:catAx>
        <c:axId val="156856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6863135"/>
        <c:crosses val="autoZero"/>
        <c:auto val="1"/>
        <c:lblAlgn val="ctr"/>
        <c:lblOffset val="100"/>
        <c:noMultiLvlLbl val="0"/>
      </c:catAx>
      <c:valAx>
        <c:axId val="15686313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6856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2F2F2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Sheet5!$D$10</c:f>
              <c:strCache>
                <c:ptCount val="1"/>
                <c:pt idx="0">
                  <c:v>Ladok är lätt att använda</c:v>
                </c:pt>
              </c:strCache>
            </c:strRef>
          </c:tx>
          <c:spPr>
            <a:solidFill>
              <a:srgbClr val="5787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944597899303403E-3"/>
                  <c:y val="7.97368125060135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7D1-4B5D-B1ED-743FDED8DA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Sheet5!$E$9:$L$9</c:f>
              <c:strCache>
                <c:ptCount val="1"/>
                <c:pt idx="0">
                  <c:v>Medelvärde</c:v>
                </c:pt>
              </c:strCache>
            </c:strRef>
          </c:cat>
          <c:val>
            <c:numRef>
              <c:f>Sheet5!$E$10:$L$10</c:f>
              <c:numCache>
                <c:formatCode>0.00</c:formatCode>
                <c:ptCount val="1"/>
                <c:pt idx="0">
                  <c:v>3.2564620355411953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1-4B5D-B1ED-743FDED8DA8C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3537391"/>
        <c:axId val="323542799"/>
      </c:barChart>
      <c:catAx>
        <c:axId val="32353739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3542799"/>
        <c:crosses val="autoZero"/>
        <c:auto val="1"/>
        <c:lblAlgn val="ctr"/>
        <c:lblOffset val="100"/>
        <c:noMultiLvlLbl val="0"/>
      </c:catAx>
      <c:valAx>
        <c:axId val="323542799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3537391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2F2F2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14260717410324E-2"/>
          <c:y val="5.0925925925925923E-2"/>
          <c:w val="0.9155301837270341"/>
          <c:h val="0.86111111111111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Sheet5!$D$45</c:f>
              <c:strCache>
                <c:ptCount val="1"/>
                <c:pt idx="0">
                  <c:v>Lärosäte 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267E-3"/>
                  <c:y val="0.1408796296296295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73A-4B3F-B3F7-81FF82BE29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Sheet5!$E$45:$L$45</c:f>
              <c:numCache>
                <c:formatCode>0.00</c:formatCode>
                <c:ptCount val="1"/>
                <c:pt idx="0">
                  <c:v>3.064516129032258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3A-4B3F-B3F7-81FF82BE29FC}"/>
            </c:ext>
          </c:extLst>
        </c:ser>
        <c:ser>
          <c:idx val="1"/>
          <c:order val="1"/>
          <c:tx>
            <c:strRef>
              <c:f>Sheet5!$D$46</c:f>
              <c:strCache>
                <c:ptCount val="1"/>
                <c:pt idx="0">
                  <c:v>Lärosäte B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779E-3"/>
                  <c:y val="0.153194444444444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73A-4B3F-B3F7-81FF82BE29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Sheet5!$E$46:$L$46</c:f>
              <c:numCache>
                <c:formatCode>0.00</c:formatCode>
                <c:ptCount val="1"/>
                <c:pt idx="0">
                  <c:v>3.8821656050955413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3A-4B3F-B3F7-81FF82BE2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4586112"/>
        <c:axId val="574586944"/>
      </c:barChart>
      <c:catAx>
        <c:axId val="574586112"/>
        <c:scaling>
          <c:orientation val="minMax"/>
        </c:scaling>
        <c:delete val="1"/>
        <c:axPos val="b"/>
        <c:majorTickMark val="none"/>
        <c:minorTickMark val="none"/>
        <c:tickLblPos val="nextTo"/>
        <c:crossAx val="574586944"/>
        <c:crosses val="autoZero"/>
        <c:auto val="1"/>
        <c:lblAlgn val="ctr"/>
        <c:lblOffset val="100"/>
        <c:noMultiLvlLbl val="0"/>
      </c:catAx>
      <c:valAx>
        <c:axId val="574586944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745861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Sheet5!$D$11</c:f>
              <c:strCache>
                <c:ptCount val="1"/>
                <c:pt idx="0">
                  <c:v>Ladok fyller de behov jag har för att rapportera och attestera</c:v>
                </c:pt>
              </c:strCache>
            </c:strRef>
          </c:tx>
          <c:spPr>
            <a:solidFill>
              <a:srgbClr val="8064A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011433821652800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F7-4518-A203-6966B4A136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Sheet5!$E$9:$L$9</c:f>
              <c:strCache>
                <c:ptCount val="1"/>
                <c:pt idx="0">
                  <c:v>Medelvärde</c:v>
                </c:pt>
              </c:strCache>
            </c:strRef>
          </c:cat>
          <c:val>
            <c:numRef>
              <c:f>Sheet5!$E$11:$L$11</c:f>
              <c:numCache>
                <c:formatCode>0.00</c:formatCode>
                <c:ptCount val="1"/>
                <c:pt idx="0">
                  <c:v>3.9116666666666666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F7-4518-A203-6966B4A13676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3537391"/>
        <c:axId val="323542799"/>
      </c:barChart>
      <c:catAx>
        <c:axId val="32353739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3542799"/>
        <c:crosses val="autoZero"/>
        <c:auto val="1"/>
        <c:lblAlgn val="ctr"/>
        <c:lblOffset val="100"/>
        <c:noMultiLvlLbl val="0"/>
      </c:catAx>
      <c:valAx>
        <c:axId val="323542799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353739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2F2F2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Sheet5!$D$14</c:f>
              <c:strCache>
                <c:ptCount val="1"/>
                <c:pt idx="0">
                  <c:v>Jag vill helst rapportera resultat via en lärplattform (t.ex. canvas eller moodle)</c:v>
                </c:pt>
              </c:strCache>
            </c:strRef>
          </c:tx>
          <c:spPr>
            <a:solidFill>
              <a:srgbClr val="9BBB5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944609236255688E-3"/>
                  <c:y val="9.09553917434545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8FE-4C0E-9FDE-DF58488F11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Sheet5!$E$9:$L$9</c:f>
              <c:strCache>
                <c:ptCount val="1"/>
                <c:pt idx="0">
                  <c:v>Medelvärde</c:v>
                </c:pt>
              </c:strCache>
            </c:strRef>
          </c:cat>
          <c:val>
            <c:numRef>
              <c:f>Sheet5!$E$14:$L$14</c:f>
              <c:numCache>
                <c:formatCode>0.00</c:formatCode>
                <c:ptCount val="1"/>
                <c:pt idx="0">
                  <c:v>3.2218200620475699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FE-4C0E-9FDE-DF58488F1163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3537391"/>
        <c:axId val="323542799"/>
      </c:barChart>
      <c:catAx>
        <c:axId val="32353739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3542799"/>
        <c:crosses val="autoZero"/>
        <c:auto val="1"/>
        <c:lblAlgn val="ctr"/>
        <c:lblOffset val="100"/>
        <c:noMultiLvlLbl val="0"/>
      </c:catAx>
      <c:valAx>
        <c:axId val="323542799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353739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2F2F2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0131734017079E-2"/>
          <c:y val="5.076616194289988E-2"/>
          <c:w val="0.90886596800073827"/>
          <c:h val="0.842133242706891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Sheet5!$B$15:$D$15</c:f>
              <c:strCache>
                <c:ptCount val="3"/>
                <c:pt idx="2">
                  <c:v>Undervisande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39059382156963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9A8-4DC4-AC3D-DDC8DA56A2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Sheet5!$E$15:$L$15</c:f>
              <c:numCache>
                <c:formatCode>General</c:formatCode>
                <c:ptCount val="1"/>
                <c:pt idx="0">
                  <c:v>3.41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8-4DC4-AC3D-DDC8DA56A2E8}"/>
            </c:ext>
          </c:extLst>
        </c:ser>
        <c:ser>
          <c:idx val="1"/>
          <c:order val="1"/>
          <c:tx>
            <c:strRef>
              <c:f>Sheet5!$B$16:$D$16</c:f>
              <c:strCache>
                <c:ptCount val="3"/>
                <c:pt idx="2">
                  <c:v>Administrativ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30392546248147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A8-4DC4-AC3D-DDC8DA56A2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Sheet5!$E$16:$L$16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8-4DC4-AC3D-DDC8DA56A2E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9423648"/>
        <c:axId val="179430304"/>
      </c:barChart>
      <c:catAx>
        <c:axId val="179423648"/>
        <c:scaling>
          <c:orientation val="minMax"/>
        </c:scaling>
        <c:delete val="1"/>
        <c:axPos val="b"/>
        <c:majorTickMark val="none"/>
        <c:minorTickMark val="none"/>
        <c:tickLblPos val="nextTo"/>
        <c:crossAx val="179430304"/>
        <c:crosses val="autoZero"/>
        <c:auto val="1"/>
        <c:lblAlgn val="ctr"/>
        <c:lblOffset val="100"/>
        <c:noMultiLvlLbl val="0"/>
      </c:catAx>
      <c:valAx>
        <c:axId val="179430304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7942364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91620878587636"/>
          <c:y val="0.1976637924346826"/>
          <c:w val="0.51078897142054513"/>
          <c:h val="0.71580317054074538"/>
        </c:manualLayout>
      </c:layout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F9-4D1B-A6D2-C38D65562E6A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F9-4D1B-A6D2-C38D65562E6A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F9-4D1B-A6D2-C38D65562E6A}"/>
              </c:ext>
            </c:extLst>
          </c:dPt>
          <c:dLbls>
            <c:dLbl>
              <c:idx val="0"/>
              <c:layout>
                <c:manualLayout>
                  <c:x val="5.0197222199271259E-2"/>
                  <c:y val="1.4704802820172658E-2"/>
                </c:manualLayout>
              </c:layout>
              <c:spPr>
                <a:solidFill>
                  <a:prstClr val="white">
                    <a:lumMod val="95000"/>
                  </a:prst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1FF9-4D1B-A6D2-C38D65562E6A}"/>
                </c:ext>
              </c:extLst>
            </c:dLbl>
            <c:dLbl>
              <c:idx val="1"/>
              <c:layout>
                <c:manualLayout>
                  <c:x val="-2.6320942568432863E-2"/>
                  <c:y val="-2.9409605640345577E-2"/>
                </c:manualLayout>
              </c:layout>
              <c:spPr>
                <a:solidFill>
                  <a:prstClr val="white">
                    <a:lumMod val="95000"/>
                  </a:prst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73358891523659"/>
                      <c:h val="0.121780777094409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FF9-4D1B-A6D2-C38D65562E6A}"/>
                </c:ext>
              </c:extLst>
            </c:dLbl>
            <c:dLbl>
              <c:idx val="2"/>
              <c:layout>
                <c:manualLayout>
                  <c:x val="-3.1532086820731879E-2"/>
                  <c:y val="-5.5878134930807531E-2"/>
                </c:manualLayout>
              </c:layout>
              <c:spPr>
                <a:solidFill>
                  <a:prstClr val="white">
                    <a:lumMod val="95000"/>
                  </a:prstClr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190851930497146"/>
                      <c:h val="9.59207024403257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FF9-4D1B-A6D2-C38D65562E6A}"/>
                </c:ext>
              </c:extLst>
            </c:dLbl>
            <c:spPr>
              <a:solidFill>
                <a:prstClr val="white">
                  <a:lumMod val="95000"/>
                </a:prstClr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Blad1!$G$27:$G$29</c:f>
              <c:strCache>
                <c:ptCount val="3"/>
                <c:pt idx="0">
                  <c:v>Vill ha integration</c:v>
                </c:pt>
                <c:pt idx="1">
                  <c:v>Vill ha separerade system</c:v>
                </c:pt>
                <c:pt idx="2">
                  <c:v>Integration övrigt</c:v>
                </c:pt>
              </c:strCache>
            </c:strRef>
          </c:cat>
          <c:val>
            <c:numRef>
              <c:f>Blad1!$H$27:$H$29</c:f>
              <c:numCache>
                <c:formatCode>General</c:formatCode>
                <c:ptCount val="3"/>
                <c:pt idx="0">
                  <c:v>161</c:v>
                </c:pt>
                <c:pt idx="1">
                  <c:v>27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F9-4D1B-A6D2-C38D65562E6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7622310190711"/>
          <c:y val="0.16244336718838859"/>
          <c:w val="0.54344760817484039"/>
          <c:h val="0.71962764999439832"/>
        </c:manualLayout>
      </c:layout>
      <c:pieChart>
        <c:varyColors val="1"/>
        <c:ser>
          <c:idx val="0"/>
          <c:order val="0"/>
          <c:tx>
            <c:strRef>
              <c:f>Sheet2!$D$1</c:f>
              <c:strCache>
                <c:ptCount val="1"/>
                <c:pt idx="0">
                  <c:v>Undervisande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62-4971-AF86-C1BA8464D7B2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62-4971-AF86-C1BA8464D7B2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62-4971-AF86-C1BA8464D7B2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62-4971-AF86-C1BA8464D7B2}"/>
              </c:ext>
            </c:extLst>
          </c:dPt>
          <c:dPt>
            <c:idx val="4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362-4971-AF86-C1BA8464D7B2}"/>
              </c:ext>
            </c:extLst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362-4971-AF86-C1BA8464D7B2}"/>
              </c:ext>
            </c:extLst>
          </c:dPt>
          <c:dLbls>
            <c:dLbl>
              <c:idx val="1"/>
              <c:layout>
                <c:manualLayout>
                  <c:x val="7.526466096990665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362-4971-AF86-C1BA8464D7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Sheet2!$A$2:$A$7</c:f>
              <c:strCache>
                <c:ptCount val="6"/>
                <c:pt idx="0">
                  <c:v>Rätt</c:v>
                </c:pt>
                <c:pt idx="1">
                  <c:v>Rätt, ex termin</c:v>
                </c:pt>
                <c:pt idx="2">
                  <c:v>Termin</c:v>
                </c:pt>
                <c:pt idx="3">
                  <c:v>Kurs</c:v>
                </c:pt>
                <c:pt idx="4">
                  <c:v>Vet inte </c:v>
                </c:pt>
                <c:pt idx="5">
                  <c:v>Fel</c:v>
                </c:pt>
              </c:strCache>
            </c:strRef>
          </c:cat>
          <c:val>
            <c:numRef>
              <c:f>Sheet2!$D$2:$D$7</c:f>
              <c:numCache>
                <c:formatCode>General</c:formatCode>
                <c:ptCount val="6"/>
                <c:pt idx="0">
                  <c:v>553</c:v>
                </c:pt>
                <c:pt idx="1">
                  <c:v>101</c:v>
                </c:pt>
                <c:pt idx="2">
                  <c:v>67</c:v>
                </c:pt>
                <c:pt idx="3">
                  <c:v>111</c:v>
                </c:pt>
                <c:pt idx="4">
                  <c:v>179</c:v>
                </c:pt>
                <c:pt idx="5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362-4971-AF86-C1BA8464D7B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 sz="1100"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3405F-F2C3-4072-BF94-7AB1C1052895}" type="doc">
      <dgm:prSet loTypeId="urn:microsoft.com/office/officeart/2005/8/layout/cycle5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3562BF22-172F-410E-83C3-7D6F827A5064}">
      <dgm:prSet phldrT="[Text]"/>
      <dgm:spPr/>
      <dgm:t>
        <a:bodyPr/>
        <a:lstStyle/>
        <a:p>
          <a:r>
            <a:rPr lang="sv-SE" dirty="0" smtClean="0"/>
            <a:t>Testa </a:t>
          </a:r>
          <a:br>
            <a:rPr lang="sv-SE" dirty="0" smtClean="0"/>
          </a:br>
          <a:r>
            <a:rPr lang="sv-SE" dirty="0" smtClean="0"/>
            <a:t>hypotes</a:t>
          </a:r>
          <a:endParaRPr lang="sv-SE" dirty="0"/>
        </a:p>
      </dgm:t>
    </dgm:pt>
    <dgm:pt modelId="{680E5942-DC0B-4DA5-B53C-6FA7A98182EE}" type="parTrans" cxnId="{33FD489F-F6A9-49C9-9FC5-BE5099D3686C}">
      <dgm:prSet/>
      <dgm:spPr/>
      <dgm:t>
        <a:bodyPr/>
        <a:lstStyle/>
        <a:p>
          <a:endParaRPr lang="sv-SE"/>
        </a:p>
      </dgm:t>
    </dgm:pt>
    <dgm:pt modelId="{430E83FB-4B89-48E1-8E79-309A1EB4DBF9}" type="sibTrans" cxnId="{33FD489F-F6A9-49C9-9FC5-BE5099D3686C}">
      <dgm:prSet/>
      <dgm:spPr/>
      <dgm:t>
        <a:bodyPr/>
        <a:lstStyle/>
        <a:p>
          <a:endParaRPr lang="sv-SE"/>
        </a:p>
      </dgm:t>
    </dgm:pt>
    <dgm:pt modelId="{97335C29-466B-4AC3-88C4-105544B1DD4E}">
      <dgm:prSet phldrT="[Text]"/>
      <dgm:spPr/>
      <dgm:t>
        <a:bodyPr/>
        <a:lstStyle/>
        <a:p>
          <a:r>
            <a:rPr lang="sv-SE" dirty="0" smtClean="0"/>
            <a:t>Implementera</a:t>
          </a:r>
          <a:endParaRPr lang="sv-SE" dirty="0"/>
        </a:p>
      </dgm:t>
    </dgm:pt>
    <dgm:pt modelId="{3C4D01CB-D455-44DE-9F10-D01C611A477D}" type="parTrans" cxnId="{629299AC-A138-4647-BBF8-9D94174FAECA}">
      <dgm:prSet/>
      <dgm:spPr/>
      <dgm:t>
        <a:bodyPr/>
        <a:lstStyle/>
        <a:p>
          <a:endParaRPr lang="sv-SE"/>
        </a:p>
      </dgm:t>
    </dgm:pt>
    <dgm:pt modelId="{E8F9D0F4-2C98-4A7F-AAB8-DE7638CF2207}" type="sibTrans" cxnId="{629299AC-A138-4647-BBF8-9D94174FAECA}">
      <dgm:prSet/>
      <dgm:spPr/>
      <dgm:t>
        <a:bodyPr/>
        <a:lstStyle/>
        <a:p>
          <a:endParaRPr lang="sv-SE"/>
        </a:p>
      </dgm:t>
    </dgm:pt>
    <dgm:pt modelId="{3B3B5A9B-B5D4-4611-9ED0-B662BFB1D3A5}">
      <dgm:prSet phldrT="[Text]"/>
      <dgm:spPr/>
      <dgm:t>
        <a:bodyPr/>
        <a:lstStyle/>
        <a:p>
          <a:r>
            <a:rPr lang="sv-SE" dirty="0" smtClean="0"/>
            <a:t>Följa upp</a:t>
          </a:r>
          <a:endParaRPr lang="sv-SE" dirty="0"/>
        </a:p>
      </dgm:t>
    </dgm:pt>
    <dgm:pt modelId="{2A8E579F-54B8-4454-9245-D2AA00E86EFA}" type="parTrans" cxnId="{B39B6155-D76D-49A4-BD33-F77A60D4E681}">
      <dgm:prSet/>
      <dgm:spPr/>
      <dgm:t>
        <a:bodyPr/>
        <a:lstStyle/>
        <a:p>
          <a:endParaRPr lang="sv-SE"/>
        </a:p>
      </dgm:t>
    </dgm:pt>
    <dgm:pt modelId="{5DF72B0D-B101-40B5-97DE-9963A2889680}" type="sibTrans" cxnId="{B39B6155-D76D-49A4-BD33-F77A60D4E681}">
      <dgm:prSet/>
      <dgm:spPr/>
      <dgm:t>
        <a:bodyPr/>
        <a:lstStyle/>
        <a:p>
          <a:endParaRPr lang="sv-SE"/>
        </a:p>
      </dgm:t>
    </dgm:pt>
    <dgm:pt modelId="{1DA7CBBF-B5AF-49F3-AFBA-2B66049F056F}">
      <dgm:prSet phldrT="[Text]"/>
      <dgm:spPr/>
      <dgm:t>
        <a:bodyPr/>
        <a:lstStyle/>
        <a:p>
          <a:r>
            <a:rPr lang="sv-SE" dirty="0" smtClean="0"/>
            <a:t>Hypotes</a:t>
          </a:r>
          <a:endParaRPr lang="sv-SE" dirty="0"/>
        </a:p>
      </dgm:t>
    </dgm:pt>
    <dgm:pt modelId="{FB207F68-3075-479A-BEAB-18DC783630AD}" type="parTrans" cxnId="{0BB2C5D3-F4F8-4A91-AA1F-04BBB3FD27EE}">
      <dgm:prSet/>
      <dgm:spPr/>
      <dgm:t>
        <a:bodyPr/>
        <a:lstStyle/>
        <a:p>
          <a:endParaRPr lang="sv-SE"/>
        </a:p>
      </dgm:t>
    </dgm:pt>
    <dgm:pt modelId="{C98DB712-5C3E-43DB-AD4D-DF27F7A35856}" type="sibTrans" cxnId="{0BB2C5D3-F4F8-4A91-AA1F-04BBB3FD27EE}">
      <dgm:prSet/>
      <dgm:spPr/>
      <dgm:t>
        <a:bodyPr/>
        <a:lstStyle/>
        <a:p>
          <a:endParaRPr lang="sv-SE"/>
        </a:p>
      </dgm:t>
    </dgm:pt>
    <dgm:pt modelId="{DD473FE7-6036-4F25-B54C-371C8F90FC46}" type="pres">
      <dgm:prSet presAssocID="{ACC3405F-F2C3-4072-BF94-7AB1C105289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E405D530-1558-45D0-B35B-138A8DB5C22C}" type="pres">
      <dgm:prSet presAssocID="{3562BF22-172F-410E-83C3-7D6F827A506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87B60A7-5152-460F-AC32-1B84DF2FC3DE}" type="pres">
      <dgm:prSet presAssocID="{3562BF22-172F-410E-83C3-7D6F827A5064}" presName="spNode" presStyleCnt="0"/>
      <dgm:spPr/>
    </dgm:pt>
    <dgm:pt modelId="{F485631E-70EE-41CB-897F-7AF30CE31ECB}" type="pres">
      <dgm:prSet presAssocID="{430E83FB-4B89-48E1-8E79-309A1EB4DBF9}" presName="sibTrans" presStyleLbl="sibTrans1D1" presStyleIdx="0" presStyleCnt="4"/>
      <dgm:spPr/>
      <dgm:t>
        <a:bodyPr/>
        <a:lstStyle/>
        <a:p>
          <a:endParaRPr lang="sv-SE"/>
        </a:p>
      </dgm:t>
    </dgm:pt>
    <dgm:pt modelId="{3A22E406-82AB-4826-860E-1C380F827F1E}" type="pres">
      <dgm:prSet presAssocID="{97335C29-466B-4AC3-88C4-105544B1DD4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12E1E30-DCBE-4F40-9CD1-5CB853A55006}" type="pres">
      <dgm:prSet presAssocID="{97335C29-466B-4AC3-88C4-105544B1DD4E}" presName="spNode" presStyleCnt="0"/>
      <dgm:spPr/>
    </dgm:pt>
    <dgm:pt modelId="{07BE6EA6-CA2F-41AF-A9B9-A4766DC12C35}" type="pres">
      <dgm:prSet presAssocID="{E8F9D0F4-2C98-4A7F-AAB8-DE7638CF2207}" presName="sibTrans" presStyleLbl="sibTrans1D1" presStyleIdx="1" presStyleCnt="4"/>
      <dgm:spPr/>
      <dgm:t>
        <a:bodyPr/>
        <a:lstStyle/>
        <a:p>
          <a:endParaRPr lang="sv-SE"/>
        </a:p>
      </dgm:t>
    </dgm:pt>
    <dgm:pt modelId="{A7DBF9B5-1FEF-4282-B1E2-560BC0BD4438}" type="pres">
      <dgm:prSet presAssocID="{3B3B5A9B-B5D4-4611-9ED0-B662BFB1D3A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FCE8BF6-1F87-4A83-9F7E-1738215200E6}" type="pres">
      <dgm:prSet presAssocID="{3B3B5A9B-B5D4-4611-9ED0-B662BFB1D3A5}" presName="spNode" presStyleCnt="0"/>
      <dgm:spPr/>
    </dgm:pt>
    <dgm:pt modelId="{93E14C15-D4DB-48F5-BD08-245C98A6B182}" type="pres">
      <dgm:prSet presAssocID="{5DF72B0D-B101-40B5-97DE-9963A2889680}" presName="sibTrans" presStyleLbl="sibTrans1D1" presStyleIdx="2" presStyleCnt="4"/>
      <dgm:spPr/>
      <dgm:t>
        <a:bodyPr/>
        <a:lstStyle/>
        <a:p>
          <a:endParaRPr lang="sv-SE"/>
        </a:p>
      </dgm:t>
    </dgm:pt>
    <dgm:pt modelId="{C0A4E5F6-CD90-473B-924B-67B68D274A35}" type="pres">
      <dgm:prSet presAssocID="{1DA7CBBF-B5AF-49F3-AFBA-2B66049F05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4B76ABF-CB67-43EF-A80C-C0074613058B}" type="pres">
      <dgm:prSet presAssocID="{1DA7CBBF-B5AF-49F3-AFBA-2B66049F056F}" presName="spNode" presStyleCnt="0"/>
      <dgm:spPr/>
    </dgm:pt>
    <dgm:pt modelId="{30686A6E-4F10-4AA7-A579-28B1FFABDA23}" type="pres">
      <dgm:prSet presAssocID="{C98DB712-5C3E-43DB-AD4D-DF27F7A35856}" presName="sibTrans" presStyleLbl="sibTrans1D1" presStyleIdx="3" presStyleCnt="4"/>
      <dgm:spPr/>
      <dgm:t>
        <a:bodyPr/>
        <a:lstStyle/>
        <a:p>
          <a:endParaRPr lang="sv-SE"/>
        </a:p>
      </dgm:t>
    </dgm:pt>
  </dgm:ptLst>
  <dgm:cxnLst>
    <dgm:cxn modelId="{89827556-CB42-419C-ABB5-59457322F36D}" type="presOf" srcId="{97335C29-466B-4AC3-88C4-105544B1DD4E}" destId="{3A22E406-82AB-4826-860E-1C380F827F1E}" srcOrd="0" destOrd="0" presId="urn:microsoft.com/office/officeart/2005/8/layout/cycle5"/>
    <dgm:cxn modelId="{C8822591-2150-4505-B398-4C23D68A396F}" type="presOf" srcId="{C98DB712-5C3E-43DB-AD4D-DF27F7A35856}" destId="{30686A6E-4F10-4AA7-A579-28B1FFABDA23}" srcOrd="0" destOrd="0" presId="urn:microsoft.com/office/officeart/2005/8/layout/cycle5"/>
    <dgm:cxn modelId="{E628EFE2-CD34-4391-8867-C9B0C56ABCD0}" type="presOf" srcId="{ACC3405F-F2C3-4072-BF94-7AB1C1052895}" destId="{DD473FE7-6036-4F25-B54C-371C8F90FC46}" srcOrd="0" destOrd="0" presId="urn:microsoft.com/office/officeart/2005/8/layout/cycle5"/>
    <dgm:cxn modelId="{0BB2C5D3-F4F8-4A91-AA1F-04BBB3FD27EE}" srcId="{ACC3405F-F2C3-4072-BF94-7AB1C1052895}" destId="{1DA7CBBF-B5AF-49F3-AFBA-2B66049F056F}" srcOrd="3" destOrd="0" parTransId="{FB207F68-3075-479A-BEAB-18DC783630AD}" sibTransId="{C98DB712-5C3E-43DB-AD4D-DF27F7A35856}"/>
    <dgm:cxn modelId="{AA00AE42-262E-490F-8C83-9364DFF50268}" type="presOf" srcId="{1DA7CBBF-B5AF-49F3-AFBA-2B66049F056F}" destId="{C0A4E5F6-CD90-473B-924B-67B68D274A35}" srcOrd="0" destOrd="0" presId="urn:microsoft.com/office/officeart/2005/8/layout/cycle5"/>
    <dgm:cxn modelId="{629299AC-A138-4647-BBF8-9D94174FAECA}" srcId="{ACC3405F-F2C3-4072-BF94-7AB1C1052895}" destId="{97335C29-466B-4AC3-88C4-105544B1DD4E}" srcOrd="1" destOrd="0" parTransId="{3C4D01CB-D455-44DE-9F10-D01C611A477D}" sibTransId="{E8F9D0F4-2C98-4A7F-AAB8-DE7638CF2207}"/>
    <dgm:cxn modelId="{A6A73CF9-DE26-4C49-A137-32EDB1E8DD47}" type="presOf" srcId="{E8F9D0F4-2C98-4A7F-AAB8-DE7638CF2207}" destId="{07BE6EA6-CA2F-41AF-A9B9-A4766DC12C35}" srcOrd="0" destOrd="0" presId="urn:microsoft.com/office/officeart/2005/8/layout/cycle5"/>
    <dgm:cxn modelId="{B76CBE9B-7FD1-42E5-A971-4D5CB28BEB2A}" type="presOf" srcId="{3562BF22-172F-410E-83C3-7D6F827A5064}" destId="{E405D530-1558-45D0-B35B-138A8DB5C22C}" srcOrd="0" destOrd="0" presId="urn:microsoft.com/office/officeart/2005/8/layout/cycle5"/>
    <dgm:cxn modelId="{A8342CB6-8A42-46C2-8680-A7A893CF303A}" type="presOf" srcId="{5DF72B0D-B101-40B5-97DE-9963A2889680}" destId="{93E14C15-D4DB-48F5-BD08-245C98A6B182}" srcOrd="0" destOrd="0" presId="urn:microsoft.com/office/officeart/2005/8/layout/cycle5"/>
    <dgm:cxn modelId="{01D1C0FC-968F-4D33-9809-6F4AA68D1CB4}" type="presOf" srcId="{3B3B5A9B-B5D4-4611-9ED0-B662BFB1D3A5}" destId="{A7DBF9B5-1FEF-4282-B1E2-560BC0BD4438}" srcOrd="0" destOrd="0" presId="urn:microsoft.com/office/officeart/2005/8/layout/cycle5"/>
    <dgm:cxn modelId="{B39B6155-D76D-49A4-BD33-F77A60D4E681}" srcId="{ACC3405F-F2C3-4072-BF94-7AB1C1052895}" destId="{3B3B5A9B-B5D4-4611-9ED0-B662BFB1D3A5}" srcOrd="2" destOrd="0" parTransId="{2A8E579F-54B8-4454-9245-D2AA00E86EFA}" sibTransId="{5DF72B0D-B101-40B5-97DE-9963A2889680}"/>
    <dgm:cxn modelId="{33FD489F-F6A9-49C9-9FC5-BE5099D3686C}" srcId="{ACC3405F-F2C3-4072-BF94-7AB1C1052895}" destId="{3562BF22-172F-410E-83C3-7D6F827A5064}" srcOrd="0" destOrd="0" parTransId="{680E5942-DC0B-4DA5-B53C-6FA7A98182EE}" sibTransId="{430E83FB-4B89-48E1-8E79-309A1EB4DBF9}"/>
    <dgm:cxn modelId="{4CBDC10E-CC76-4F95-AFF5-18D90B9797AB}" type="presOf" srcId="{430E83FB-4B89-48E1-8E79-309A1EB4DBF9}" destId="{F485631E-70EE-41CB-897F-7AF30CE31ECB}" srcOrd="0" destOrd="0" presId="urn:microsoft.com/office/officeart/2005/8/layout/cycle5"/>
    <dgm:cxn modelId="{2D2C9487-4FC9-476E-A531-C6C3867A5AA1}" type="presParOf" srcId="{DD473FE7-6036-4F25-B54C-371C8F90FC46}" destId="{E405D530-1558-45D0-B35B-138A8DB5C22C}" srcOrd="0" destOrd="0" presId="urn:microsoft.com/office/officeart/2005/8/layout/cycle5"/>
    <dgm:cxn modelId="{0E462994-1B47-46DC-86C2-FB44230AD41B}" type="presParOf" srcId="{DD473FE7-6036-4F25-B54C-371C8F90FC46}" destId="{487B60A7-5152-460F-AC32-1B84DF2FC3DE}" srcOrd="1" destOrd="0" presId="urn:microsoft.com/office/officeart/2005/8/layout/cycle5"/>
    <dgm:cxn modelId="{AF4DB543-D484-40DB-BF0E-C3FC1760E8F4}" type="presParOf" srcId="{DD473FE7-6036-4F25-B54C-371C8F90FC46}" destId="{F485631E-70EE-41CB-897F-7AF30CE31ECB}" srcOrd="2" destOrd="0" presId="urn:microsoft.com/office/officeart/2005/8/layout/cycle5"/>
    <dgm:cxn modelId="{F8C37D80-A5B5-468E-902C-5CB09EA607C0}" type="presParOf" srcId="{DD473FE7-6036-4F25-B54C-371C8F90FC46}" destId="{3A22E406-82AB-4826-860E-1C380F827F1E}" srcOrd="3" destOrd="0" presId="urn:microsoft.com/office/officeart/2005/8/layout/cycle5"/>
    <dgm:cxn modelId="{C9B8BD0C-3587-4A31-B272-C43083BAB7AB}" type="presParOf" srcId="{DD473FE7-6036-4F25-B54C-371C8F90FC46}" destId="{512E1E30-DCBE-4F40-9CD1-5CB853A55006}" srcOrd="4" destOrd="0" presId="urn:microsoft.com/office/officeart/2005/8/layout/cycle5"/>
    <dgm:cxn modelId="{52F42A35-F2B4-4A5D-98A4-14F2DBBE8C2E}" type="presParOf" srcId="{DD473FE7-6036-4F25-B54C-371C8F90FC46}" destId="{07BE6EA6-CA2F-41AF-A9B9-A4766DC12C35}" srcOrd="5" destOrd="0" presId="urn:microsoft.com/office/officeart/2005/8/layout/cycle5"/>
    <dgm:cxn modelId="{A224B137-3577-44BA-9CFC-065CA73C6F08}" type="presParOf" srcId="{DD473FE7-6036-4F25-B54C-371C8F90FC46}" destId="{A7DBF9B5-1FEF-4282-B1E2-560BC0BD4438}" srcOrd="6" destOrd="0" presId="urn:microsoft.com/office/officeart/2005/8/layout/cycle5"/>
    <dgm:cxn modelId="{53E96AA1-95B6-4509-9B93-BC77688DD619}" type="presParOf" srcId="{DD473FE7-6036-4F25-B54C-371C8F90FC46}" destId="{0FCE8BF6-1F87-4A83-9F7E-1738215200E6}" srcOrd="7" destOrd="0" presId="urn:microsoft.com/office/officeart/2005/8/layout/cycle5"/>
    <dgm:cxn modelId="{2EF8FC01-DE6B-4FEB-BD8D-37EA90215E3C}" type="presParOf" srcId="{DD473FE7-6036-4F25-B54C-371C8F90FC46}" destId="{93E14C15-D4DB-48F5-BD08-245C98A6B182}" srcOrd="8" destOrd="0" presId="urn:microsoft.com/office/officeart/2005/8/layout/cycle5"/>
    <dgm:cxn modelId="{F0941BEA-7535-4410-9B3E-F093CF2638F4}" type="presParOf" srcId="{DD473FE7-6036-4F25-B54C-371C8F90FC46}" destId="{C0A4E5F6-CD90-473B-924B-67B68D274A35}" srcOrd="9" destOrd="0" presId="urn:microsoft.com/office/officeart/2005/8/layout/cycle5"/>
    <dgm:cxn modelId="{3EF5DDD3-71A0-4C1E-968F-9876B18106DB}" type="presParOf" srcId="{DD473FE7-6036-4F25-B54C-371C8F90FC46}" destId="{44B76ABF-CB67-43EF-A80C-C0074613058B}" srcOrd="10" destOrd="0" presId="urn:microsoft.com/office/officeart/2005/8/layout/cycle5"/>
    <dgm:cxn modelId="{6E0B8669-7188-4A87-BEC5-247CD1203533}" type="presParOf" srcId="{DD473FE7-6036-4F25-B54C-371C8F90FC46}" destId="{30686A6E-4F10-4AA7-A579-28B1FFABDA2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C3405F-F2C3-4072-BF94-7AB1C1052895}" type="doc">
      <dgm:prSet loTypeId="urn:microsoft.com/office/officeart/2005/8/layout/cycle5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3562BF22-172F-410E-83C3-7D6F827A5064}">
      <dgm:prSet phldrT="[Text]"/>
      <dgm:spPr/>
      <dgm:t>
        <a:bodyPr/>
        <a:lstStyle/>
        <a:p>
          <a:r>
            <a:rPr lang="sv-SE" dirty="0" smtClean="0"/>
            <a:t>Testa </a:t>
          </a:r>
          <a:br>
            <a:rPr lang="sv-SE" dirty="0" smtClean="0"/>
          </a:br>
          <a:r>
            <a:rPr lang="sv-SE" dirty="0" smtClean="0"/>
            <a:t>hypotes</a:t>
          </a:r>
          <a:endParaRPr lang="sv-SE" dirty="0"/>
        </a:p>
      </dgm:t>
    </dgm:pt>
    <dgm:pt modelId="{680E5942-DC0B-4DA5-B53C-6FA7A98182EE}" type="parTrans" cxnId="{33FD489F-F6A9-49C9-9FC5-BE5099D3686C}">
      <dgm:prSet/>
      <dgm:spPr/>
      <dgm:t>
        <a:bodyPr/>
        <a:lstStyle/>
        <a:p>
          <a:endParaRPr lang="sv-SE"/>
        </a:p>
      </dgm:t>
    </dgm:pt>
    <dgm:pt modelId="{430E83FB-4B89-48E1-8E79-309A1EB4DBF9}" type="sibTrans" cxnId="{33FD489F-F6A9-49C9-9FC5-BE5099D3686C}">
      <dgm:prSet/>
      <dgm:spPr/>
      <dgm:t>
        <a:bodyPr/>
        <a:lstStyle/>
        <a:p>
          <a:endParaRPr lang="sv-SE"/>
        </a:p>
      </dgm:t>
    </dgm:pt>
    <dgm:pt modelId="{97335C29-466B-4AC3-88C4-105544B1DD4E}">
      <dgm:prSet phldrT="[Text]"/>
      <dgm:spPr/>
      <dgm:t>
        <a:bodyPr/>
        <a:lstStyle/>
        <a:p>
          <a:r>
            <a:rPr lang="sv-SE" dirty="0" smtClean="0"/>
            <a:t>Implementera</a:t>
          </a:r>
          <a:endParaRPr lang="sv-SE" dirty="0"/>
        </a:p>
      </dgm:t>
    </dgm:pt>
    <dgm:pt modelId="{3C4D01CB-D455-44DE-9F10-D01C611A477D}" type="parTrans" cxnId="{629299AC-A138-4647-BBF8-9D94174FAECA}">
      <dgm:prSet/>
      <dgm:spPr/>
      <dgm:t>
        <a:bodyPr/>
        <a:lstStyle/>
        <a:p>
          <a:endParaRPr lang="sv-SE"/>
        </a:p>
      </dgm:t>
    </dgm:pt>
    <dgm:pt modelId="{E8F9D0F4-2C98-4A7F-AAB8-DE7638CF2207}" type="sibTrans" cxnId="{629299AC-A138-4647-BBF8-9D94174FAECA}">
      <dgm:prSet/>
      <dgm:spPr/>
      <dgm:t>
        <a:bodyPr/>
        <a:lstStyle/>
        <a:p>
          <a:endParaRPr lang="sv-SE"/>
        </a:p>
      </dgm:t>
    </dgm:pt>
    <dgm:pt modelId="{3B3B5A9B-B5D4-4611-9ED0-B662BFB1D3A5}">
      <dgm:prSet phldrT="[Text]"/>
      <dgm:spPr/>
      <dgm:t>
        <a:bodyPr/>
        <a:lstStyle/>
        <a:p>
          <a:r>
            <a:rPr lang="sv-SE" dirty="0" smtClean="0"/>
            <a:t>Följa upp</a:t>
          </a:r>
          <a:endParaRPr lang="sv-SE" dirty="0"/>
        </a:p>
      </dgm:t>
    </dgm:pt>
    <dgm:pt modelId="{2A8E579F-54B8-4454-9245-D2AA00E86EFA}" type="parTrans" cxnId="{B39B6155-D76D-49A4-BD33-F77A60D4E681}">
      <dgm:prSet/>
      <dgm:spPr/>
      <dgm:t>
        <a:bodyPr/>
        <a:lstStyle/>
        <a:p>
          <a:endParaRPr lang="sv-SE"/>
        </a:p>
      </dgm:t>
    </dgm:pt>
    <dgm:pt modelId="{5DF72B0D-B101-40B5-97DE-9963A2889680}" type="sibTrans" cxnId="{B39B6155-D76D-49A4-BD33-F77A60D4E681}">
      <dgm:prSet/>
      <dgm:spPr/>
      <dgm:t>
        <a:bodyPr/>
        <a:lstStyle/>
        <a:p>
          <a:endParaRPr lang="sv-SE"/>
        </a:p>
      </dgm:t>
    </dgm:pt>
    <dgm:pt modelId="{1DA7CBBF-B5AF-49F3-AFBA-2B66049F056F}">
      <dgm:prSet phldrT="[Text]"/>
      <dgm:spPr/>
      <dgm:t>
        <a:bodyPr/>
        <a:lstStyle/>
        <a:p>
          <a:r>
            <a:rPr lang="sv-SE" dirty="0" smtClean="0"/>
            <a:t>Hypotes</a:t>
          </a:r>
          <a:endParaRPr lang="sv-SE" dirty="0"/>
        </a:p>
      </dgm:t>
    </dgm:pt>
    <dgm:pt modelId="{FB207F68-3075-479A-BEAB-18DC783630AD}" type="parTrans" cxnId="{0BB2C5D3-F4F8-4A91-AA1F-04BBB3FD27EE}">
      <dgm:prSet/>
      <dgm:spPr/>
      <dgm:t>
        <a:bodyPr/>
        <a:lstStyle/>
        <a:p>
          <a:endParaRPr lang="sv-SE"/>
        </a:p>
      </dgm:t>
    </dgm:pt>
    <dgm:pt modelId="{C98DB712-5C3E-43DB-AD4D-DF27F7A35856}" type="sibTrans" cxnId="{0BB2C5D3-F4F8-4A91-AA1F-04BBB3FD27EE}">
      <dgm:prSet/>
      <dgm:spPr/>
      <dgm:t>
        <a:bodyPr/>
        <a:lstStyle/>
        <a:p>
          <a:endParaRPr lang="sv-SE"/>
        </a:p>
      </dgm:t>
    </dgm:pt>
    <dgm:pt modelId="{DD473FE7-6036-4F25-B54C-371C8F90FC46}" type="pres">
      <dgm:prSet presAssocID="{ACC3405F-F2C3-4072-BF94-7AB1C105289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E405D530-1558-45D0-B35B-138A8DB5C22C}" type="pres">
      <dgm:prSet presAssocID="{3562BF22-172F-410E-83C3-7D6F827A506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87B60A7-5152-460F-AC32-1B84DF2FC3DE}" type="pres">
      <dgm:prSet presAssocID="{3562BF22-172F-410E-83C3-7D6F827A5064}" presName="spNode" presStyleCnt="0"/>
      <dgm:spPr/>
    </dgm:pt>
    <dgm:pt modelId="{F485631E-70EE-41CB-897F-7AF30CE31ECB}" type="pres">
      <dgm:prSet presAssocID="{430E83FB-4B89-48E1-8E79-309A1EB4DBF9}" presName="sibTrans" presStyleLbl="sibTrans1D1" presStyleIdx="0" presStyleCnt="4"/>
      <dgm:spPr/>
      <dgm:t>
        <a:bodyPr/>
        <a:lstStyle/>
        <a:p>
          <a:endParaRPr lang="sv-SE"/>
        </a:p>
      </dgm:t>
    </dgm:pt>
    <dgm:pt modelId="{3A22E406-82AB-4826-860E-1C380F827F1E}" type="pres">
      <dgm:prSet presAssocID="{97335C29-466B-4AC3-88C4-105544B1DD4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12E1E30-DCBE-4F40-9CD1-5CB853A55006}" type="pres">
      <dgm:prSet presAssocID="{97335C29-466B-4AC3-88C4-105544B1DD4E}" presName="spNode" presStyleCnt="0"/>
      <dgm:spPr/>
    </dgm:pt>
    <dgm:pt modelId="{07BE6EA6-CA2F-41AF-A9B9-A4766DC12C35}" type="pres">
      <dgm:prSet presAssocID="{E8F9D0F4-2C98-4A7F-AAB8-DE7638CF2207}" presName="sibTrans" presStyleLbl="sibTrans1D1" presStyleIdx="1" presStyleCnt="4"/>
      <dgm:spPr/>
      <dgm:t>
        <a:bodyPr/>
        <a:lstStyle/>
        <a:p>
          <a:endParaRPr lang="sv-SE"/>
        </a:p>
      </dgm:t>
    </dgm:pt>
    <dgm:pt modelId="{A7DBF9B5-1FEF-4282-B1E2-560BC0BD4438}" type="pres">
      <dgm:prSet presAssocID="{3B3B5A9B-B5D4-4611-9ED0-B662BFB1D3A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FCE8BF6-1F87-4A83-9F7E-1738215200E6}" type="pres">
      <dgm:prSet presAssocID="{3B3B5A9B-B5D4-4611-9ED0-B662BFB1D3A5}" presName="spNode" presStyleCnt="0"/>
      <dgm:spPr/>
    </dgm:pt>
    <dgm:pt modelId="{93E14C15-D4DB-48F5-BD08-245C98A6B182}" type="pres">
      <dgm:prSet presAssocID="{5DF72B0D-B101-40B5-97DE-9963A2889680}" presName="sibTrans" presStyleLbl="sibTrans1D1" presStyleIdx="2" presStyleCnt="4"/>
      <dgm:spPr/>
      <dgm:t>
        <a:bodyPr/>
        <a:lstStyle/>
        <a:p>
          <a:endParaRPr lang="sv-SE"/>
        </a:p>
      </dgm:t>
    </dgm:pt>
    <dgm:pt modelId="{C0A4E5F6-CD90-473B-924B-67B68D274A35}" type="pres">
      <dgm:prSet presAssocID="{1DA7CBBF-B5AF-49F3-AFBA-2B66049F05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4B76ABF-CB67-43EF-A80C-C0074613058B}" type="pres">
      <dgm:prSet presAssocID="{1DA7CBBF-B5AF-49F3-AFBA-2B66049F056F}" presName="spNode" presStyleCnt="0"/>
      <dgm:spPr/>
    </dgm:pt>
    <dgm:pt modelId="{30686A6E-4F10-4AA7-A579-28B1FFABDA23}" type="pres">
      <dgm:prSet presAssocID="{C98DB712-5C3E-43DB-AD4D-DF27F7A35856}" presName="sibTrans" presStyleLbl="sibTrans1D1" presStyleIdx="3" presStyleCnt="4"/>
      <dgm:spPr/>
      <dgm:t>
        <a:bodyPr/>
        <a:lstStyle/>
        <a:p>
          <a:endParaRPr lang="sv-SE"/>
        </a:p>
      </dgm:t>
    </dgm:pt>
  </dgm:ptLst>
  <dgm:cxnLst>
    <dgm:cxn modelId="{89827556-CB42-419C-ABB5-59457322F36D}" type="presOf" srcId="{97335C29-466B-4AC3-88C4-105544B1DD4E}" destId="{3A22E406-82AB-4826-860E-1C380F827F1E}" srcOrd="0" destOrd="0" presId="urn:microsoft.com/office/officeart/2005/8/layout/cycle5"/>
    <dgm:cxn modelId="{C8822591-2150-4505-B398-4C23D68A396F}" type="presOf" srcId="{C98DB712-5C3E-43DB-AD4D-DF27F7A35856}" destId="{30686A6E-4F10-4AA7-A579-28B1FFABDA23}" srcOrd="0" destOrd="0" presId="urn:microsoft.com/office/officeart/2005/8/layout/cycle5"/>
    <dgm:cxn modelId="{E628EFE2-CD34-4391-8867-C9B0C56ABCD0}" type="presOf" srcId="{ACC3405F-F2C3-4072-BF94-7AB1C1052895}" destId="{DD473FE7-6036-4F25-B54C-371C8F90FC46}" srcOrd="0" destOrd="0" presId="urn:microsoft.com/office/officeart/2005/8/layout/cycle5"/>
    <dgm:cxn modelId="{0BB2C5D3-F4F8-4A91-AA1F-04BBB3FD27EE}" srcId="{ACC3405F-F2C3-4072-BF94-7AB1C1052895}" destId="{1DA7CBBF-B5AF-49F3-AFBA-2B66049F056F}" srcOrd="3" destOrd="0" parTransId="{FB207F68-3075-479A-BEAB-18DC783630AD}" sibTransId="{C98DB712-5C3E-43DB-AD4D-DF27F7A35856}"/>
    <dgm:cxn modelId="{AA00AE42-262E-490F-8C83-9364DFF50268}" type="presOf" srcId="{1DA7CBBF-B5AF-49F3-AFBA-2B66049F056F}" destId="{C0A4E5F6-CD90-473B-924B-67B68D274A35}" srcOrd="0" destOrd="0" presId="urn:microsoft.com/office/officeart/2005/8/layout/cycle5"/>
    <dgm:cxn modelId="{629299AC-A138-4647-BBF8-9D94174FAECA}" srcId="{ACC3405F-F2C3-4072-BF94-7AB1C1052895}" destId="{97335C29-466B-4AC3-88C4-105544B1DD4E}" srcOrd="1" destOrd="0" parTransId="{3C4D01CB-D455-44DE-9F10-D01C611A477D}" sibTransId="{E8F9D0F4-2C98-4A7F-AAB8-DE7638CF2207}"/>
    <dgm:cxn modelId="{A6A73CF9-DE26-4C49-A137-32EDB1E8DD47}" type="presOf" srcId="{E8F9D0F4-2C98-4A7F-AAB8-DE7638CF2207}" destId="{07BE6EA6-CA2F-41AF-A9B9-A4766DC12C35}" srcOrd="0" destOrd="0" presId="urn:microsoft.com/office/officeart/2005/8/layout/cycle5"/>
    <dgm:cxn modelId="{B76CBE9B-7FD1-42E5-A971-4D5CB28BEB2A}" type="presOf" srcId="{3562BF22-172F-410E-83C3-7D6F827A5064}" destId="{E405D530-1558-45D0-B35B-138A8DB5C22C}" srcOrd="0" destOrd="0" presId="urn:microsoft.com/office/officeart/2005/8/layout/cycle5"/>
    <dgm:cxn modelId="{A8342CB6-8A42-46C2-8680-A7A893CF303A}" type="presOf" srcId="{5DF72B0D-B101-40B5-97DE-9963A2889680}" destId="{93E14C15-D4DB-48F5-BD08-245C98A6B182}" srcOrd="0" destOrd="0" presId="urn:microsoft.com/office/officeart/2005/8/layout/cycle5"/>
    <dgm:cxn modelId="{01D1C0FC-968F-4D33-9809-6F4AA68D1CB4}" type="presOf" srcId="{3B3B5A9B-B5D4-4611-9ED0-B662BFB1D3A5}" destId="{A7DBF9B5-1FEF-4282-B1E2-560BC0BD4438}" srcOrd="0" destOrd="0" presId="urn:microsoft.com/office/officeart/2005/8/layout/cycle5"/>
    <dgm:cxn modelId="{B39B6155-D76D-49A4-BD33-F77A60D4E681}" srcId="{ACC3405F-F2C3-4072-BF94-7AB1C1052895}" destId="{3B3B5A9B-B5D4-4611-9ED0-B662BFB1D3A5}" srcOrd="2" destOrd="0" parTransId="{2A8E579F-54B8-4454-9245-D2AA00E86EFA}" sibTransId="{5DF72B0D-B101-40B5-97DE-9963A2889680}"/>
    <dgm:cxn modelId="{33FD489F-F6A9-49C9-9FC5-BE5099D3686C}" srcId="{ACC3405F-F2C3-4072-BF94-7AB1C1052895}" destId="{3562BF22-172F-410E-83C3-7D6F827A5064}" srcOrd="0" destOrd="0" parTransId="{680E5942-DC0B-4DA5-B53C-6FA7A98182EE}" sibTransId="{430E83FB-4B89-48E1-8E79-309A1EB4DBF9}"/>
    <dgm:cxn modelId="{4CBDC10E-CC76-4F95-AFF5-18D90B9797AB}" type="presOf" srcId="{430E83FB-4B89-48E1-8E79-309A1EB4DBF9}" destId="{F485631E-70EE-41CB-897F-7AF30CE31ECB}" srcOrd="0" destOrd="0" presId="urn:microsoft.com/office/officeart/2005/8/layout/cycle5"/>
    <dgm:cxn modelId="{2D2C9487-4FC9-476E-A531-C6C3867A5AA1}" type="presParOf" srcId="{DD473FE7-6036-4F25-B54C-371C8F90FC46}" destId="{E405D530-1558-45D0-B35B-138A8DB5C22C}" srcOrd="0" destOrd="0" presId="urn:microsoft.com/office/officeart/2005/8/layout/cycle5"/>
    <dgm:cxn modelId="{0E462994-1B47-46DC-86C2-FB44230AD41B}" type="presParOf" srcId="{DD473FE7-6036-4F25-B54C-371C8F90FC46}" destId="{487B60A7-5152-460F-AC32-1B84DF2FC3DE}" srcOrd="1" destOrd="0" presId="urn:microsoft.com/office/officeart/2005/8/layout/cycle5"/>
    <dgm:cxn modelId="{AF4DB543-D484-40DB-BF0E-C3FC1760E8F4}" type="presParOf" srcId="{DD473FE7-6036-4F25-B54C-371C8F90FC46}" destId="{F485631E-70EE-41CB-897F-7AF30CE31ECB}" srcOrd="2" destOrd="0" presId="urn:microsoft.com/office/officeart/2005/8/layout/cycle5"/>
    <dgm:cxn modelId="{F8C37D80-A5B5-468E-902C-5CB09EA607C0}" type="presParOf" srcId="{DD473FE7-6036-4F25-B54C-371C8F90FC46}" destId="{3A22E406-82AB-4826-860E-1C380F827F1E}" srcOrd="3" destOrd="0" presId="urn:microsoft.com/office/officeart/2005/8/layout/cycle5"/>
    <dgm:cxn modelId="{C9B8BD0C-3587-4A31-B272-C43083BAB7AB}" type="presParOf" srcId="{DD473FE7-6036-4F25-B54C-371C8F90FC46}" destId="{512E1E30-DCBE-4F40-9CD1-5CB853A55006}" srcOrd="4" destOrd="0" presId="urn:microsoft.com/office/officeart/2005/8/layout/cycle5"/>
    <dgm:cxn modelId="{52F42A35-F2B4-4A5D-98A4-14F2DBBE8C2E}" type="presParOf" srcId="{DD473FE7-6036-4F25-B54C-371C8F90FC46}" destId="{07BE6EA6-CA2F-41AF-A9B9-A4766DC12C35}" srcOrd="5" destOrd="0" presId="urn:microsoft.com/office/officeart/2005/8/layout/cycle5"/>
    <dgm:cxn modelId="{A224B137-3577-44BA-9CFC-065CA73C6F08}" type="presParOf" srcId="{DD473FE7-6036-4F25-B54C-371C8F90FC46}" destId="{A7DBF9B5-1FEF-4282-B1E2-560BC0BD4438}" srcOrd="6" destOrd="0" presId="urn:microsoft.com/office/officeart/2005/8/layout/cycle5"/>
    <dgm:cxn modelId="{53E96AA1-95B6-4509-9B93-BC77688DD619}" type="presParOf" srcId="{DD473FE7-6036-4F25-B54C-371C8F90FC46}" destId="{0FCE8BF6-1F87-4A83-9F7E-1738215200E6}" srcOrd="7" destOrd="0" presId="urn:microsoft.com/office/officeart/2005/8/layout/cycle5"/>
    <dgm:cxn modelId="{2EF8FC01-DE6B-4FEB-BD8D-37EA90215E3C}" type="presParOf" srcId="{DD473FE7-6036-4F25-B54C-371C8F90FC46}" destId="{93E14C15-D4DB-48F5-BD08-245C98A6B182}" srcOrd="8" destOrd="0" presId="urn:microsoft.com/office/officeart/2005/8/layout/cycle5"/>
    <dgm:cxn modelId="{F0941BEA-7535-4410-9B3E-F093CF2638F4}" type="presParOf" srcId="{DD473FE7-6036-4F25-B54C-371C8F90FC46}" destId="{C0A4E5F6-CD90-473B-924B-67B68D274A35}" srcOrd="9" destOrd="0" presId="urn:microsoft.com/office/officeart/2005/8/layout/cycle5"/>
    <dgm:cxn modelId="{3EF5DDD3-71A0-4C1E-968F-9876B18106DB}" type="presParOf" srcId="{DD473FE7-6036-4F25-B54C-371C8F90FC46}" destId="{44B76ABF-CB67-43EF-A80C-C0074613058B}" srcOrd="10" destOrd="0" presId="urn:microsoft.com/office/officeart/2005/8/layout/cycle5"/>
    <dgm:cxn modelId="{6E0B8669-7188-4A87-BEC5-247CD1203533}" type="presParOf" srcId="{DD473FE7-6036-4F25-B54C-371C8F90FC46}" destId="{30686A6E-4F10-4AA7-A579-28B1FFABDA2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5D530-1558-45D0-B35B-138A8DB5C22C}">
      <dsp:nvSpPr>
        <dsp:cNvPr id="0" name=""/>
        <dsp:cNvSpPr/>
      </dsp:nvSpPr>
      <dsp:spPr>
        <a:xfrm>
          <a:off x="5249167" y="1596"/>
          <a:ext cx="1693664" cy="11008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Testa </a:t>
          </a:r>
          <a:br>
            <a:rPr lang="sv-SE" sz="1900" kern="1200" dirty="0" smtClean="0"/>
          </a:br>
          <a:r>
            <a:rPr lang="sv-SE" sz="1900" kern="1200" dirty="0" smtClean="0"/>
            <a:t>hypotes</a:t>
          </a:r>
          <a:endParaRPr lang="sv-SE" sz="1900" kern="1200" dirty="0"/>
        </a:p>
      </dsp:txBody>
      <dsp:txXfrm>
        <a:off x="5302908" y="55337"/>
        <a:ext cx="1586182" cy="993399"/>
      </dsp:txXfrm>
    </dsp:sp>
    <dsp:sp modelId="{F485631E-70EE-41CB-897F-7AF30CE31ECB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2901147" y="355806"/>
              </a:moveTo>
              <a:arcTo wR="1820119" hR="1820119" stAng="18386195" swAng="163505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2E406-82AB-4826-860E-1C380F827F1E}">
      <dsp:nvSpPr>
        <dsp:cNvPr id="0" name=""/>
        <dsp:cNvSpPr/>
      </dsp:nvSpPr>
      <dsp:spPr>
        <a:xfrm>
          <a:off x="7069287" y="1821715"/>
          <a:ext cx="1693664" cy="110088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Implementera</a:t>
          </a:r>
          <a:endParaRPr lang="sv-SE" sz="1900" kern="1200" dirty="0"/>
        </a:p>
      </dsp:txBody>
      <dsp:txXfrm>
        <a:off x="7123028" y="1875456"/>
        <a:ext cx="1586182" cy="993399"/>
      </dsp:txXfrm>
    </dsp:sp>
    <dsp:sp modelId="{07BE6EA6-CA2F-41AF-A9B9-A4766DC12C35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3451656" y="2626916"/>
              </a:moveTo>
              <a:arcTo wR="1820119" hR="1820119" stAng="1578746" swAng="1635059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BF9B5-1FEF-4282-B1E2-560BC0BD4438}">
      <dsp:nvSpPr>
        <dsp:cNvPr id="0" name=""/>
        <dsp:cNvSpPr/>
      </dsp:nvSpPr>
      <dsp:spPr>
        <a:xfrm>
          <a:off x="5249167" y="3641835"/>
          <a:ext cx="1693664" cy="110088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Följa upp</a:t>
          </a:r>
          <a:endParaRPr lang="sv-SE" sz="1900" kern="1200" dirty="0"/>
        </a:p>
      </dsp:txBody>
      <dsp:txXfrm>
        <a:off x="5302908" y="3695576"/>
        <a:ext cx="1586182" cy="993399"/>
      </dsp:txXfrm>
    </dsp:sp>
    <dsp:sp modelId="{93E14C15-D4DB-48F5-BD08-245C98A6B182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739091" y="3284432"/>
              </a:moveTo>
              <a:arcTo wR="1820119" hR="1820119" stAng="7586195" swAng="1635059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4E5F6-CD90-473B-924B-67B68D274A35}">
      <dsp:nvSpPr>
        <dsp:cNvPr id="0" name=""/>
        <dsp:cNvSpPr/>
      </dsp:nvSpPr>
      <dsp:spPr>
        <a:xfrm>
          <a:off x="3429048" y="1821715"/>
          <a:ext cx="1693664" cy="110088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Hypotes</a:t>
          </a:r>
          <a:endParaRPr lang="sv-SE" sz="1900" kern="1200" dirty="0"/>
        </a:p>
      </dsp:txBody>
      <dsp:txXfrm>
        <a:off x="3482789" y="1875456"/>
        <a:ext cx="1586182" cy="993399"/>
      </dsp:txXfrm>
    </dsp:sp>
    <dsp:sp modelId="{30686A6E-4F10-4AA7-A579-28B1FFABDA23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188582" y="1013322"/>
              </a:moveTo>
              <a:arcTo wR="1820119" hR="1820119" stAng="12378746" swAng="1635059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5D530-1558-45D0-B35B-138A8DB5C22C}">
      <dsp:nvSpPr>
        <dsp:cNvPr id="0" name=""/>
        <dsp:cNvSpPr/>
      </dsp:nvSpPr>
      <dsp:spPr>
        <a:xfrm>
          <a:off x="5249167" y="1596"/>
          <a:ext cx="1693664" cy="11008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Testa </a:t>
          </a:r>
          <a:br>
            <a:rPr lang="sv-SE" sz="1900" kern="1200" dirty="0" smtClean="0"/>
          </a:br>
          <a:r>
            <a:rPr lang="sv-SE" sz="1900" kern="1200" dirty="0" smtClean="0"/>
            <a:t>hypotes</a:t>
          </a:r>
          <a:endParaRPr lang="sv-SE" sz="1900" kern="1200" dirty="0"/>
        </a:p>
      </dsp:txBody>
      <dsp:txXfrm>
        <a:off x="5302908" y="55337"/>
        <a:ext cx="1586182" cy="993399"/>
      </dsp:txXfrm>
    </dsp:sp>
    <dsp:sp modelId="{F485631E-70EE-41CB-897F-7AF30CE31ECB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2901147" y="355806"/>
              </a:moveTo>
              <a:arcTo wR="1820119" hR="1820119" stAng="18386195" swAng="163505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2E406-82AB-4826-860E-1C380F827F1E}">
      <dsp:nvSpPr>
        <dsp:cNvPr id="0" name=""/>
        <dsp:cNvSpPr/>
      </dsp:nvSpPr>
      <dsp:spPr>
        <a:xfrm>
          <a:off x="7069287" y="1821715"/>
          <a:ext cx="1693664" cy="110088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Implementera</a:t>
          </a:r>
          <a:endParaRPr lang="sv-SE" sz="1900" kern="1200" dirty="0"/>
        </a:p>
      </dsp:txBody>
      <dsp:txXfrm>
        <a:off x="7123028" y="1875456"/>
        <a:ext cx="1586182" cy="993399"/>
      </dsp:txXfrm>
    </dsp:sp>
    <dsp:sp modelId="{07BE6EA6-CA2F-41AF-A9B9-A4766DC12C35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3451656" y="2626916"/>
              </a:moveTo>
              <a:arcTo wR="1820119" hR="1820119" stAng="1578746" swAng="1635059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BF9B5-1FEF-4282-B1E2-560BC0BD4438}">
      <dsp:nvSpPr>
        <dsp:cNvPr id="0" name=""/>
        <dsp:cNvSpPr/>
      </dsp:nvSpPr>
      <dsp:spPr>
        <a:xfrm>
          <a:off x="5249167" y="3641835"/>
          <a:ext cx="1693664" cy="110088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Följa upp</a:t>
          </a:r>
          <a:endParaRPr lang="sv-SE" sz="1900" kern="1200" dirty="0"/>
        </a:p>
      </dsp:txBody>
      <dsp:txXfrm>
        <a:off x="5302908" y="3695576"/>
        <a:ext cx="1586182" cy="993399"/>
      </dsp:txXfrm>
    </dsp:sp>
    <dsp:sp modelId="{93E14C15-D4DB-48F5-BD08-245C98A6B182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739091" y="3284432"/>
              </a:moveTo>
              <a:arcTo wR="1820119" hR="1820119" stAng="7586195" swAng="1635059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4E5F6-CD90-473B-924B-67B68D274A35}">
      <dsp:nvSpPr>
        <dsp:cNvPr id="0" name=""/>
        <dsp:cNvSpPr/>
      </dsp:nvSpPr>
      <dsp:spPr>
        <a:xfrm>
          <a:off x="3429048" y="1821715"/>
          <a:ext cx="1693664" cy="110088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Hypotes</a:t>
          </a:r>
          <a:endParaRPr lang="sv-SE" sz="1900" kern="1200" dirty="0"/>
        </a:p>
      </dsp:txBody>
      <dsp:txXfrm>
        <a:off x="3482789" y="1875456"/>
        <a:ext cx="1586182" cy="993399"/>
      </dsp:txXfrm>
    </dsp:sp>
    <dsp:sp modelId="{30686A6E-4F10-4AA7-A579-28B1FFABDA23}">
      <dsp:nvSpPr>
        <dsp:cNvPr id="0" name=""/>
        <dsp:cNvSpPr/>
      </dsp:nvSpPr>
      <dsp:spPr>
        <a:xfrm>
          <a:off x="4275880" y="552037"/>
          <a:ext cx="3640238" cy="3640238"/>
        </a:xfrm>
        <a:custGeom>
          <a:avLst/>
          <a:gdLst/>
          <a:ahLst/>
          <a:cxnLst/>
          <a:rect l="0" t="0" r="0" b="0"/>
          <a:pathLst>
            <a:path>
              <a:moveTo>
                <a:pt x="188582" y="1013322"/>
              </a:moveTo>
              <a:arcTo wR="1820119" hR="1820119" stAng="12378746" swAng="1635059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2021-11-16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7780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59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EA43E-C6F2-44A9-8C25-A46DB454529D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3847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EA43E-C6F2-44A9-8C25-A46DB454529D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233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434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3208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7574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89869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2546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5943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763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72973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47957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4116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973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995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4213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630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98708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7523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0156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8693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124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135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3276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408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57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478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212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 smtClean="0"/>
              <a:t>Titel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Datum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 smtClean="0"/>
              <a:t>Nivå 1</a:t>
            </a:r>
          </a:p>
          <a:p>
            <a:pPr lvl="1"/>
            <a:r>
              <a:rPr lang="sv-SE" dirty="0" smtClean="0"/>
              <a:t>Nivå 2</a:t>
            </a:r>
          </a:p>
          <a:p>
            <a:pPr lvl="2"/>
            <a:r>
              <a:rPr lang="sv-SE" dirty="0" smtClean="0"/>
              <a:t>Nivå 3</a:t>
            </a:r>
          </a:p>
          <a:p>
            <a:pPr lvl="3"/>
            <a:r>
              <a:rPr lang="sv-SE" dirty="0" smtClean="0"/>
              <a:t>Nivå 4</a:t>
            </a:r>
          </a:p>
          <a:p>
            <a:pPr lvl="4"/>
            <a:r>
              <a:rPr lang="sv-SE" dirty="0" smtClean="0"/>
              <a:t>Nivå 5</a:t>
            </a:r>
            <a:endParaRPr lang="sv-SE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pic>
        <p:nvPicPr>
          <p:cNvPr id="12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 smtClean="0"/>
              <a:t>Nivå 1</a:t>
            </a:r>
          </a:p>
          <a:p>
            <a:pPr lvl="1"/>
            <a:r>
              <a:rPr lang="sv-SE" dirty="0" smtClean="0"/>
              <a:t>Nivå 2</a:t>
            </a:r>
          </a:p>
          <a:p>
            <a:pPr lvl="2"/>
            <a:r>
              <a:rPr lang="sv-SE" dirty="0" smtClean="0"/>
              <a:t>Nivå 3</a:t>
            </a:r>
          </a:p>
          <a:p>
            <a:pPr lvl="3"/>
            <a:r>
              <a:rPr lang="sv-SE" dirty="0" smtClean="0"/>
              <a:t>Nivå 4</a:t>
            </a:r>
          </a:p>
          <a:p>
            <a:pPr lvl="4"/>
            <a:r>
              <a:rPr lang="sv-SE" dirty="0" smtClean="0"/>
              <a:t>Nivå 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012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9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 smtClean="0"/>
              <a:t>Nivå 1</a:t>
            </a:r>
          </a:p>
          <a:p>
            <a:pPr lvl="1"/>
            <a:r>
              <a:rPr lang="sv-SE" dirty="0" smtClean="0"/>
              <a:t>Nivå 2</a:t>
            </a:r>
          </a:p>
          <a:p>
            <a:pPr lvl="2"/>
            <a:r>
              <a:rPr lang="sv-SE" dirty="0" smtClean="0"/>
              <a:t>Nivå 3</a:t>
            </a:r>
          </a:p>
          <a:p>
            <a:pPr lvl="3"/>
            <a:r>
              <a:rPr lang="sv-SE" dirty="0" smtClean="0"/>
              <a:t>Nivå 4</a:t>
            </a:r>
          </a:p>
          <a:p>
            <a:pPr lvl="4"/>
            <a:r>
              <a:rPr lang="sv-SE" dirty="0" smtClean="0"/>
              <a:t>Nivå 5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 smtClean="0"/>
              <a:t>Nivå 1</a:t>
            </a:r>
          </a:p>
          <a:p>
            <a:pPr lvl="1"/>
            <a:r>
              <a:rPr lang="sv-SE" dirty="0" smtClean="0"/>
              <a:t>Nivå 2</a:t>
            </a:r>
          </a:p>
          <a:p>
            <a:pPr lvl="2"/>
            <a:r>
              <a:rPr lang="sv-SE" dirty="0" smtClean="0"/>
              <a:t>Nivå 3</a:t>
            </a:r>
          </a:p>
          <a:p>
            <a:pPr lvl="3"/>
            <a:r>
              <a:rPr lang="sv-SE" dirty="0" smtClean="0"/>
              <a:t>Nivå 4</a:t>
            </a:r>
          </a:p>
          <a:p>
            <a:pPr lvl="4"/>
            <a:r>
              <a:rPr lang="sv-SE" dirty="0" smtClean="0"/>
              <a:t>Nivå 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231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3B6-7188-4134-83E4-16EC30B78CD3}" type="datetimeFigureOut">
              <a:rPr lang="sv-SE" smtClean="0"/>
              <a:t>2021-11-16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14FE-D1BA-4C89-9419-2AE4DC54F4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150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3B6-7188-4134-83E4-16EC30B78CD3}" type="datetimeFigureOut">
              <a:rPr lang="sv-SE" smtClean="0"/>
              <a:t>2021-11-16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14FE-D1BA-4C89-9419-2AE4DC54F4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235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  <p:sldLayoutId id="2147483652" r:id="rId4"/>
    <p:sldLayoutId id="2147483653" r:id="rId5"/>
    <p:sldLayoutId id="2147483654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Tematräff 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Moa Eriksson, Klara Nordström</a:t>
            </a:r>
            <a:endParaRPr lang="sv-SE" dirty="0"/>
          </a:p>
          <a:p>
            <a:r>
              <a:rPr lang="sv-SE" sz="1800" dirty="0" smtClean="0"/>
              <a:t>2021-11-16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lätt är Ladok att använda (betyg 1 - 5)</a:t>
            </a:r>
            <a:endParaRPr lang="sv-SE" sz="1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sz="1800" dirty="0" smtClean="0"/>
              <a:t>Även </a:t>
            </a:r>
            <a:r>
              <a:rPr lang="sv-SE" sz="1800" dirty="0"/>
              <a:t>om jag bara attesterar och följer en länk som jag får skickat till mig, i princip så hittar jag ändå nästan </a:t>
            </a:r>
            <a:r>
              <a:rPr lang="sv-SE" sz="1800" dirty="0" smtClean="0"/>
              <a:t>aldrig vad jag ska ha första gången. </a:t>
            </a:r>
          </a:p>
          <a:p>
            <a:r>
              <a:rPr lang="sv-SE" sz="1800" dirty="0" smtClean="0"/>
              <a:t>Om </a:t>
            </a:r>
            <a:r>
              <a:rPr lang="sv-SE" sz="1800" dirty="0"/>
              <a:t>det är meningen att lärare ska rapportera själva så måste Ladok få ett mycket </a:t>
            </a:r>
            <a:r>
              <a:rPr lang="sv-SE" sz="1800" b="1" dirty="0"/>
              <a:t>enklare, mer pedagogiskt och tydligare gränssnitt. </a:t>
            </a:r>
          </a:p>
          <a:p>
            <a:r>
              <a:rPr lang="sv-SE" sz="1800" dirty="0" smtClean="0"/>
              <a:t>Kanske </a:t>
            </a:r>
            <a:r>
              <a:rPr lang="sv-SE" sz="1800" dirty="0"/>
              <a:t>man kan tänka sig en version för lärare och en mer komplett för administratörer? I dagsläget är det långt ifrån ett enkelt interface för lärare.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 smtClean="0"/>
              <a:t>Det </a:t>
            </a:r>
            <a:r>
              <a:rPr lang="sv-SE" sz="1800" dirty="0"/>
              <a:t>finns för många </a:t>
            </a:r>
            <a:r>
              <a:rPr lang="sv-SE" sz="1800" b="1" dirty="0"/>
              <a:t>möjligheter att göra fel</a:t>
            </a:r>
            <a:r>
              <a:rPr lang="sv-SE" sz="1800" dirty="0"/>
              <a:t>, som tar en väldig tid att reparera. Och ibland är det </a:t>
            </a:r>
            <a:r>
              <a:rPr lang="sv-SE" sz="1800" b="1" dirty="0"/>
              <a:t>svårt att hitta information</a:t>
            </a:r>
            <a:r>
              <a:rPr lang="sv-SE" sz="1800" dirty="0"/>
              <a:t>. </a:t>
            </a:r>
            <a:endParaRPr lang="sv-SE" sz="1800" dirty="0" smtClean="0"/>
          </a:p>
          <a:p>
            <a:r>
              <a:rPr lang="sv-SE" sz="1800" b="1" dirty="0" smtClean="0"/>
              <a:t>Terminologi</a:t>
            </a:r>
            <a:r>
              <a:rPr lang="sv-SE" sz="1800" dirty="0" smtClean="0"/>
              <a:t> </a:t>
            </a:r>
            <a:r>
              <a:rPr lang="sv-SE" sz="1800" dirty="0"/>
              <a:t>som </a:t>
            </a:r>
            <a:r>
              <a:rPr lang="sv-SE" sz="1800" dirty="0" smtClean="0"/>
              <a:t>bara </a:t>
            </a:r>
            <a:r>
              <a:rPr lang="sv-SE" sz="1800" dirty="0" err="1"/>
              <a:t>admin</a:t>
            </a:r>
            <a:r>
              <a:rPr lang="sv-SE" sz="1800" dirty="0"/>
              <a:t>-personal kan förstå. </a:t>
            </a:r>
          </a:p>
          <a:p>
            <a:r>
              <a:rPr lang="sv-SE" sz="1800" dirty="0" smtClean="0"/>
              <a:t>För </a:t>
            </a:r>
            <a:r>
              <a:rPr lang="sv-SE" sz="1800" b="1" dirty="0"/>
              <a:t>många</a:t>
            </a:r>
            <a:r>
              <a:rPr lang="sv-SE" sz="1800" dirty="0"/>
              <a:t> system för </a:t>
            </a:r>
            <a:r>
              <a:rPr lang="sv-SE" sz="1800" b="1" dirty="0"/>
              <a:t>sällan</a:t>
            </a:r>
            <a:r>
              <a:rPr lang="sv-SE" sz="1800" dirty="0"/>
              <a:t> och därmed inte trygg i något. </a:t>
            </a:r>
            <a:endParaRPr lang="sv-SE" sz="1800" dirty="0" smtClean="0"/>
          </a:p>
          <a:p>
            <a:r>
              <a:rPr lang="sv-SE" sz="1800" dirty="0"/>
              <a:t>Problemet är att jag inte använder L</a:t>
            </a:r>
            <a:r>
              <a:rPr lang="sv-SE" sz="1800" dirty="0" smtClean="0"/>
              <a:t>adok </a:t>
            </a:r>
            <a:r>
              <a:rPr lang="sv-SE" sz="1800" dirty="0"/>
              <a:t>så ofta så </a:t>
            </a:r>
            <a:r>
              <a:rPr lang="sv-SE" sz="1800" b="1" dirty="0"/>
              <a:t>jag glömmer bort </a:t>
            </a:r>
            <a:r>
              <a:rPr lang="sv-SE" sz="1800" dirty="0"/>
              <a:t>inställningar osv. </a:t>
            </a:r>
          </a:p>
          <a:p>
            <a:r>
              <a:rPr lang="sv-SE" sz="1800" dirty="0"/>
              <a:t>Jag </a:t>
            </a:r>
            <a:r>
              <a:rPr lang="sv-SE" sz="1800" b="1" dirty="0"/>
              <a:t>tror att det går att få fram mer än jag kan</a:t>
            </a:r>
            <a:r>
              <a:rPr lang="sv-SE" sz="1800" dirty="0"/>
              <a:t>, men det är inte intuitivt för mig hur jag ska få fram saker. </a:t>
            </a:r>
          </a:p>
          <a:p>
            <a:r>
              <a:rPr lang="sv-SE" sz="1800" dirty="0"/>
              <a:t>Det funkar för mig också, men alltid med en </a:t>
            </a:r>
            <a:r>
              <a:rPr lang="sv-SE" sz="1800" b="1" dirty="0"/>
              <a:t>gnagande osäkerhet </a:t>
            </a:r>
            <a:r>
              <a:rPr lang="sv-SE" sz="1800" dirty="0"/>
              <a:t>om man gör rätt. </a:t>
            </a:r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0220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7015" y="573254"/>
            <a:ext cx="10328356" cy="870391"/>
          </a:xfrm>
        </p:spPr>
        <p:txBody>
          <a:bodyPr anchor="b"/>
          <a:lstStyle/>
          <a:p>
            <a:r>
              <a:rPr lang="sv-SE" dirty="0"/>
              <a:t>Hur </a:t>
            </a:r>
            <a:r>
              <a:rPr lang="sv-SE" dirty="0" smtClean="0"/>
              <a:t>väl fyller </a:t>
            </a:r>
            <a:r>
              <a:rPr lang="sv-SE" dirty="0"/>
              <a:t>Ladok </a:t>
            </a:r>
            <a:r>
              <a:rPr lang="sv-SE" dirty="0" smtClean="0"/>
              <a:t>behoven </a:t>
            </a:r>
            <a:r>
              <a:rPr lang="sv-SE" dirty="0"/>
              <a:t>för att rapportera och </a:t>
            </a:r>
            <a:r>
              <a:rPr lang="sv-SE" dirty="0" smtClean="0"/>
              <a:t>attestera (betyg 1-5)</a:t>
            </a:r>
            <a:br>
              <a:rPr lang="sv-SE" dirty="0" smtClean="0"/>
            </a:br>
            <a:r>
              <a:rPr lang="sv-SE" sz="1600" b="0" dirty="0"/>
              <a:t>Svarande: </a:t>
            </a:r>
            <a:r>
              <a:rPr lang="sv-SE" sz="1600" b="0" dirty="0" smtClean="0"/>
              <a:t>2397 totalt</a:t>
            </a:r>
            <a:endParaRPr lang="sv-SE" sz="1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24443" y="1773216"/>
            <a:ext cx="5141685" cy="3900145"/>
          </a:xfrm>
        </p:spPr>
        <p:txBody>
          <a:bodyPr/>
          <a:lstStyle/>
          <a:p>
            <a:r>
              <a:rPr lang="sv-SE" dirty="0" smtClean="0"/>
              <a:t>Undervisande: 1900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Administrativ: 495 </a:t>
            </a:r>
            <a:r>
              <a:rPr lang="sv-SE" dirty="0" err="1" smtClean="0"/>
              <a:t>st</a:t>
            </a:r>
            <a:endParaRPr lang="sv-SE" dirty="0" smtClean="0"/>
          </a:p>
          <a:p>
            <a:pPr marL="0" indent="0">
              <a:buNone/>
            </a:pPr>
            <a:r>
              <a:rPr lang="sv-SE" dirty="0"/>
              <a:t>Marginell skillnad </a:t>
            </a:r>
            <a:r>
              <a:rPr lang="sv-SE" dirty="0" smtClean="0"/>
              <a:t>mellan </a:t>
            </a:r>
            <a:r>
              <a:rPr lang="sv-SE" dirty="0"/>
              <a:t>undervisande och </a:t>
            </a:r>
            <a:r>
              <a:rPr lang="sv-SE" dirty="0" smtClean="0"/>
              <a:t>administrativ personal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9" name="Rubrik 1"/>
          <p:cNvSpPr txBox="1">
            <a:spLocks/>
          </p:cNvSpPr>
          <p:nvPr/>
        </p:nvSpPr>
        <p:spPr>
          <a:xfrm>
            <a:off x="717015" y="-571144"/>
            <a:ext cx="10328356" cy="7276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201751"/>
              </p:ext>
            </p:extLst>
          </p:nvPr>
        </p:nvGraphicFramePr>
        <p:xfrm>
          <a:off x="781123" y="1555157"/>
          <a:ext cx="3460348" cy="4674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0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7014" y="758689"/>
            <a:ext cx="10420885" cy="727633"/>
          </a:xfrm>
        </p:spPr>
        <p:txBody>
          <a:bodyPr anchor="b"/>
          <a:lstStyle/>
          <a:p>
            <a:r>
              <a:rPr lang="sv-SE" dirty="0" smtClean="0"/>
              <a:t>Vill man </a:t>
            </a:r>
            <a:r>
              <a:rPr lang="sv-SE" dirty="0"/>
              <a:t>helst rapportera resultat via en </a:t>
            </a:r>
            <a:r>
              <a:rPr lang="sv-SE" dirty="0" smtClean="0"/>
              <a:t>lärplattform</a:t>
            </a:r>
            <a:r>
              <a:rPr lang="sv-SE" dirty="0"/>
              <a:t>? (betyg 1-5)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600" b="0" dirty="0" smtClean="0"/>
              <a:t>Svarande: 1932 totalt</a:t>
            </a:r>
            <a:endParaRPr lang="sv-SE" sz="1600" b="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62103"/>
              </p:ext>
            </p:extLst>
          </p:nvPr>
        </p:nvGraphicFramePr>
        <p:xfrm>
          <a:off x="745994" y="1579418"/>
          <a:ext cx="3332520" cy="4647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Platshållare för innehåll 2"/>
          <p:cNvSpPr>
            <a:spLocks noGrp="1"/>
          </p:cNvSpPr>
          <p:nvPr>
            <p:ph idx="1"/>
          </p:nvPr>
        </p:nvSpPr>
        <p:spPr>
          <a:xfrm>
            <a:off x="5724443" y="1773216"/>
            <a:ext cx="5141685" cy="3900145"/>
          </a:xfrm>
        </p:spPr>
        <p:txBody>
          <a:bodyPr/>
          <a:lstStyle/>
          <a:p>
            <a:r>
              <a:rPr lang="sv-SE" dirty="0" smtClean="0"/>
              <a:t>Undervisande: 1576 </a:t>
            </a:r>
            <a:r>
              <a:rPr lang="sv-SE" dirty="0" err="1" smtClean="0"/>
              <a:t>st</a:t>
            </a:r>
            <a:endParaRPr lang="sv-SE" dirty="0" smtClean="0">
              <a:solidFill>
                <a:srgbClr val="FF0000"/>
              </a:solidFill>
            </a:endParaRPr>
          </a:p>
          <a:p>
            <a:r>
              <a:rPr lang="sv-SE" dirty="0" smtClean="0"/>
              <a:t>Administrativ: 354 </a:t>
            </a:r>
            <a:r>
              <a:rPr lang="sv-SE" dirty="0" err="1" smtClean="0"/>
              <a:t>st</a:t>
            </a:r>
            <a:r>
              <a:rPr lang="sv-SE" dirty="0" smtClean="0"/>
              <a:t> </a:t>
            </a:r>
            <a:endParaRPr lang="sv-S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034067"/>
              </p:ext>
            </p:extLst>
          </p:nvPr>
        </p:nvGraphicFramePr>
        <p:xfrm>
          <a:off x="5610918" y="3295916"/>
          <a:ext cx="4637982" cy="293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22343" y="5884080"/>
            <a:ext cx="9781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Undervisande</a:t>
            </a:r>
            <a:endParaRPr lang="sv-SE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8123796" y="5884080"/>
            <a:ext cx="950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Administrativ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416270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3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A1D2AD-A735-4AA9-88C7-19156822F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Kommentarer kring integration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E86219DA-5D13-4DFD-ACEA-9E045248E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714434"/>
              </p:ext>
            </p:extLst>
          </p:nvPr>
        </p:nvGraphicFramePr>
        <p:xfrm>
          <a:off x="717549" y="1300163"/>
          <a:ext cx="6439995" cy="4627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785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7014" y="573254"/>
            <a:ext cx="10497085" cy="727633"/>
          </a:xfrm>
        </p:spPr>
        <p:txBody>
          <a:bodyPr/>
          <a:lstStyle/>
          <a:p>
            <a:r>
              <a:rPr lang="sv-SE" dirty="0"/>
              <a:t>Vill man helst rapportera resultat via en lärplattform?</a:t>
            </a:r>
            <a:br>
              <a:rPr lang="sv-SE" dirty="0"/>
            </a:br>
            <a:r>
              <a:rPr lang="sv-SE" sz="1600" b="0" dirty="0"/>
              <a:t>Svarande: 1932 totalt</a:t>
            </a:r>
            <a:endParaRPr lang="sv-SE" dirty="0"/>
          </a:p>
        </p:txBody>
      </p:sp>
      <p:sp>
        <p:nvSpPr>
          <p:cNvPr id="6" name="Rectangle 5"/>
          <p:cNvSpPr/>
          <p:nvPr/>
        </p:nvSpPr>
        <p:spPr>
          <a:xfrm>
            <a:off x="8417801" y="4605564"/>
            <a:ext cx="3774199" cy="2252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096000" y="1548450"/>
            <a:ext cx="6096000" cy="43513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216000" tIns="108000" rIns="216000" bIns="108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 smtClean="0"/>
              <a:t>Integration</a:t>
            </a:r>
          </a:p>
          <a:p>
            <a:r>
              <a:rPr lang="sv-SE" sz="2000" dirty="0" smtClean="0"/>
              <a:t>Det </a:t>
            </a:r>
            <a:r>
              <a:rPr lang="sv-SE" sz="2000" dirty="0"/>
              <a:t>bäddar för </a:t>
            </a:r>
            <a:r>
              <a:rPr lang="sv-SE" sz="2000" b="1" dirty="0"/>
              <a:t>misstag</a:t>
            </a:r>
            <a:r>
              <a:rPr lang="sv-SE" sz="2000" dirty="0"/>
              <a:t> att rapportera in resultat i flera olika system, vilket är vad vi gör idag. </a:t>
            </a:r>
            <a:endParaRPr lang="sv-SE" sz="2000" dirty="0" smtClean="0"/>
          </a:p>
          <a:p>
            <a:r>
              <a:rPr lang="sv-SE" sz="2000" dirty="0" smtClean="0"/>
              <a:t>Det </a:t>
            </a:r>
            <a:r>
              <a:rPr lang="sv-SE" sz="2000" dirty="0"/>
              <a:t>blir </a:t>
            </a:r>
            <a:r>
              <a:rPr lang="sv-SE" sz="2000" b="1" dirty="0"/>
              <a:t>extraarbete</a:t>
            </a:r>
            <a:r>
              <a:rPr lang="sv-SE" sz="2000" dirty="0"/>
              <a:t> att meddela studenterna betyg både i </a:t>
            </a:r>
            <a:r>
              <a:rPr lang="sv-SE" sz="2000" dirty="0" err="1"/>
              <a:t>Moodle</a:t>
            </a:r>
            <a:r>
              <a:rPr lang="sv-SE" sz="2000" dirty="0"/>
              <a:t> och Ladok och ibland även ha egna noteringar. Det vore </a:t>
            </a:r>
            <a:r>
              <a:rPr lang="sv-SE" sz="2000" b="1" dirty="0"/>
              <a:t>tidsbesparande</a:t>
            </a:r>
            <a:r>
              <a:rPr lang="sv-SE" sz="2000" dirty="0"/>
              <a:t> med att ha allt på ett ställe. </a:t>
            </a:r>
            <a:endParaRPr lang="sv-SE" sz="2000" dirty="0" smtClean="0"/>
          </a:p>
          <a:p>
            <a:r>
              <a:rPr lang="sv-SE" sz="2000" dirty="0"/>
              <a:t>För </a:t>
            </a:r>
            <a:r>
              <a:rPr lang="sv-SE" sz="2000" b="1" dirty="0" smtClean="0"/>
              <a:t>rättssäker</a:t>
            </a:r>
            <a:r>
              <a:rPr lang="sv-SE" sz="2000" dirty="0" smtClean="0"/>
              <a:t> rapportering </a:t>
            </a:r>
            <a:r>
              <a:rPr lang="sv-SE" sz="2000" dirty="0"/>
              <a:t>är det bäst med ett, beständigt </a:t>
            </a:r>
            <a:r>
              <a:rPr lang="sv-SE" sz="2000" dirty="0" smtClean="0"/>
              <a:t>system </a:t>
            </a:r>
            <a:r>
              <a:rPr lang="sv-SE" sz="2000" dirty="0"/>
              <a:t>vid alla lärosäten.</a:t>
            </a:r>
          </a:p>
          <a:p>
            <a:endParaRPr lang="sv-SE" sz="2000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0" y="1548450"/>
            <a:ext cx="6096000" cy="4351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216000" tIns="108000" rIns="216000" bIns="108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 smtClean="0"/>
              <a:t>Ingen integration</a:t>
            </a:r>
          </a:p>
          <a:p>
            <a:r>
              <a:rPr lang="sv-SE" sz="2000" dirty="0" smtClean="0"/>
              <a:t>Canvas </a:t>
            </a:r>
            <a:r>
              <a:rPr lang="sv-SE" sz="2000" dirty="0"/>
              <a:t>är en mardröm! </a:t>
            </a:r>
            <a:endParaRPr lang="sv-SE" sz="2000" dirty="0" smtClean="0"/>
          </a:p>
          <a:p>
            <a:r>
              <a:rPr lang="sv-SE" sz="2000" dirty="0"/>
              <a:t>Jag tror det finns </a:t>
            </a:r>
            <a:r>
              <a:rPr lang="sv-SE" sz="2000" dirty="0" smtClean="0"/>
              <a:t>stora risker med </a:t>
            </a:r>
            <a:r>
              <a:rPr lang="sv-SE" sz="2000" dirty="0"/>
              <a:t>att rapportera direkt från lärplattform</a:t>
            </a:r>
            <a:r>
              <a:rPr lang="sv-SE" sz="2000" dirty="0" smtClean="0"/>
              <a:t>.</a:t>
            </a:r>
          </a:p>
          <a:p>
            <a:r>
              <a:rPr lang="sv-SE" sz="2000" dirty="0" smtClean="0"/>
              <a:t>Jag </a:t>
            </a:r>
            <a:r>
              <a:rPr lang="sv-SE" sz="2000" dirty="0"/>
              <a:t>undviker att använda "kombinationer av system" - om något går fel har jag i så fall verkligen ingen aning om var jag ska </a:t>
            </a:r>
            <a:r>
              <a:rPr lang="sv-SE" sz="2000" b="1" dirty="0" smtClean="0"/>
              <a:t>felsöka</a:t>
            </a:r>
          </a:p>
          <a:p>
            <a:r>
              <a:rPr lang="sv-SE" sz="2000" dirty="0"/>
              <a:t>Jag vill inte rapportera via en lärplattform eftersom </a:t>
            </a:r>
            <a:r>
              <a:rPr lang="sv-SE" sz="2000" dirty="0" err="1" smtClean="0"/>
              <a:t>lärplattformen</a:t>
            </a:r>
            <a:r>
              <a:rPr lang="sv-SE" sz="2000" dirty="0" smtClean="0"/>
              <a:t> </a:t>
            </a:r>
            <a:r>
              <a:rPr lang="sv-SE" sz="2000" dirty="0"/>
              <a:t>behöver hållas mer </a:t>
            </a:r>
            <a:r>
              <a:rPr lang="sv-SE" sz="2000" b="1" dirty="0"/>
              <a:t>informell</a:t>
            </a:r>
            <a:r>
              <a:rPr lang="sv-SE" sz="2000" dirty="0"/>
              <a:t> där det är mer tillåtet ätt göra missar och ändra. Jag vill gärna ha L</a:t>
            </a:r>
            <a:r>
              <a:rPr lang="sv-SE" sz="2000" dirty="0" smtClean="0"/>
              <a:t>adok </a:t>
            </a:r>
            <a:r>
              <a:rPr lang="sv-SE" sz="2000" dirty="0"/>
              <a:t>eller annat system som en mer definitiv och allvarlig plattform. </a:t>
            </a:r>
          </a:p>
        </p:txBody>
      </p:sp>
    </p:spTree>
    <p:extLst>
      <p:ext uri="{BB962C8B-B14F-4D97-AF65-F5344CB8AC3E}">
        <p14:creationId xmlns:p14="http://schemas.microsoft.com/office/powerpoint/2010/main" val="19927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</a:t>
            </a:r>
            <a:r>
              <a:rPr lang="sv-SE" dirty="0"/>
              <a:t>beskriver användare </a:t>
            </a:r>
            <a:r>
              <a:rPr lang="sv-SE" dirty="0" smtClean="0"/>
              <a:t>ett kurstillfälle</a:t>
            </a:r>
            <a:endParaRPr lang="sv-SE" dirty="0"/>
          </a:p>
        </p:txBody>
      </p:sp>
      <p:sp>
        <p:nvSpPr>
          <p:cNvPr id="3" name="Rectangle 2"/>
          <p:cNvSpPr/>
          <p:nvPr/>
        </p:nvSpPr>
        <p:spPr>
          <a:xfrm>
            <a:off x="5810621" y="1369459"/>
            <a:ext cx="4894387" cy="35872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Genomgående samma fördelning bland svar (+/- 5 %)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Undervisande / </a:t>
            </a:r>
            <a:r>
              <a:rPr lang="sv-SE" dirty="0" err="1" smtClean="0">
                <a:solidFill>
                  <a:schemeClr val="tx1"/>
                </a:solidFill>
              </a:rPr>
              <a:t>Admins</a:t>
            </a:r>
            <a:endParaRPr lang="sv-SE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Använder ofta / sällan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35216" y="1369459"/>
            <a:ext cx="4765430" cy="3587261"/>
            <a:chOff x="6277708" y="1354016"/>
            <a:chExt cx="4765430" cy="3587261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66100157"/>
                </p:ext>
              </p:extLst>
            </p:nvPr>
          </p:nvGraphicFramePr>
          <p:xfrm>
            <a:off x="6277708" y="1354016"/>
            <a:ext cx="4765430" cy="35872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" name="Rectangle 10"/>
            <p:cNvSpPr/>
            <p:nvPr/>
          </p:nvSpPr>
          <p:spPr>
            <a:xfrm>
              <a:off x="8611585" y="1427234"/>
              <a:ext cx="20853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20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Undervisande</a:t>
              </a: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: </a:t>
              </a:r>
              <a:r>
                <a:rPr lang="sv-S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1117</a:t>
              </a:r>
              <a:r>
                <a:rPr lang="sv-SE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sv-SE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688440" y="5051520"/>
            <a:ext cx="10095038" cy="11923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/>
              <a:t>En föreläsning eller ett </a:t>
            </a:r>
            <a:r>
              <a:rPr lang="sv-SE" sz="1800" dirty="0" smtClean="0"/>
              <a:t>seminarium</a:t>
            </a:r>
          </a:p>
          <a:p>
            <a:r>
              <a:rPr lang="sv-SE" sz="1800" dirty="0"/>
              <a:t>En administrativ term som gör det krångligare för oss lärare</a:t>
            </a:r>
            <a:r>
              <a:rPr lang="sv-SE" sz="1800" dirty="0" smtClean="0"/>
              <a:t>.</a:t>
            </a:r>
          </a:p>
          <a:p>
            <a:r>
              <a:rPr lang="sv-SE" sz="1800" dirty="0"/>
              <a:t>Det som vi lärare kallar en kurs och det som administratörerna i talspråk kallar en delkurs</a:t>
            </a:r>
            <a:r>
              <a:rPr lang="sv-SE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37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022428"/>
            <a:ext cx="3783724" cy="835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</a:t>
            </a:r>
            <a:r>
              <a:rPr lang="sv-SE" dirty="0" smtClean="0"/>
              <a:t>beskriver användare ett aktivitetstillfälle</a:t>
            </a:r>
            <a:endParaRPr lang="sv-SE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354315"/>
              </p:ext>
            </p:extLst>
          </p:nvPr>
        </p:nvGraphicFramePr>
        <p:xfrm>
          <a:off x="838201" y="1414914"/>
          <a:ext cx="5200650" cy="360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003583"/>
              </p:ext>
            </p:extLst>
          </p:nvPr>
        </p:nvGraphicFramePr>
        <p:xfrm>
          <a:off x="6273983" y="1414917"/>
          <a:ext cx="5314949" cy="360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/>
          <p:cNvSpPr/>
          <p:nvPr/>
        </p:nvSpPr>
        <p:spPr>
          <a:xfrm>
            <a:off x="838199" y="1414914"/>
            <a:ext cx="1852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0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v-S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Undervisande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defRPr sz="20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1111</a:t>
            </a:r>
            <a:r>
              <a:rPr lang="sv-S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3983" y="1417437"/>
            <a:ext cx="2089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v-SE" sz="1600" dirty="0"/>
              <a:t>Använder varje vecka </a:t>
            </a:r>
          </a:p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v-SE" sz="1600" dirty="0"/>
              <a:t>eller månad: </a:t>
            </a:r>
            <a:r>
              <a:rPr lang="sv-SE" sz="1600" b="1" dirty="0"/>
              <a:t>995</a:t>
            </a:r>
            <a:r>
              <a:rPr lang="sv-SE" sz="1600" dirty="0"/>
              <a:t> </a:t>
            </a:r>
            <a:r>
              <a:rPr lang="sv-SE" sz="1600" dirty="0" err="1"/>
              <a:t>st</a:t>
            </a:r>
            <a:endParaRPr lang="sv-SE" sz="1600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838199" y="5082019"/>
            <a:ext cx="5200652" cy="11923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dirty="0"/>
              <a:t>Inte betygsgrundande - en workshop eller ngt i den stilen som inte ger </a:t>
            </a:r>
            <a:r>
              <a:rPr lang="sv-SE" sz="1600" dirty="0" smtClean="0"/>
              <a:t>poäng</a:t>
            </a:r>
          </a:p>
          <a:p>
            <a:r>
              <a:rPr lang="en-US" sz="1600" dirty="0" smtClean="0"/>
              <a:t>When </a:t>
            </a:r>
            <a:r>
              <a:rPr lang="en-US" sz="1600" dirty="0"/>
              <a:t>one is logged in for a period of time</a:t>
            </a:r>
            <a:r>
              <a:rPr lang="en-US" sz="1600" dirty="0" smtClean="0"/>
              <a:t>?</a:t>
            </a:r>
          </a:p>
          <a:p>
            <a:r>
              <a:rPr lang="sv-SE" sz="1600" dirty="0"/>
              <a:t>Använder inte alls begreppet. Använder kurstillfälle eller examination. </a:t>
            </a:r>
            <a:endParaRPr lang="sv-SE" sz="1600" dirty="0" smtClean="0"/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6153148" y="5082019"/>
            <a:ext cx="5200652" cy="11923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dirty="0" smtClean="0"/>
              <a:t>Har </a:t>
            </a:r>
            <a:r>
              <a:rPr lang="sv-SE" sz="1600" dirty="0"/>
              <a:t>ingen beskrivning, kanske föreläsning</a:t>
            </a:r>
            <a:r>
              <a:rPr lang="sv-SE" sz="1600" dirty="0" smtClean="0"/>
              <a:t>?</a:t>
            </a:r>
          </a:p>
          <a:p>
            <a:r>
              <a:rPr lang="sv-SE" sz="1600" dirty="0" smtClean="0"/>
              <a:t>Terminologin </a:t>
            </a:r>
            <a:r>
              <a:rPr lang="sv-SE" sz="1600" dirty="0"/>
              <a:t>i våra olika system är olika vilket är mkt förvirrande. </a:t>
            </a:r>
            <a:endParaRPr lang="sv-SE" sz="1600" dirty="0" smtClean="0"/>
          </a:p>
          <a:p>
            <a:r>
              <a:rPr lang="sv-SE" sz="1600" dirty="0"/>
              <a:t>Om jag öppnar Ladok och letar lite kanske jag kan gissa, men annars vet jag inte.</a:t>
            </a:r>
          </a:p>
        </p:txBody>
      </p:sp>
    </p:spTree>
    <p:extLst>
      <p:ext uri="{BB962C8B-B14F-4D97-AF65-F5344CB8AC3E}">
        <p14:creationId xmlns:p14="http://schemas.microsoft.com/office/powerpoint/2010/main" val="249981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022428"/>
            <a:ext cx="3783724" cy="835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7015" y="573254"/>
            <a:ext cx="10937956" cy="727633"/>
          </a:xfrm>
        </p:spPr>
        <p:txBody>
          <a:bodyPr>
            <a:normAutofit fontScale="90000"/>
          </a:bodyPr>
          <a:lstStyle/>
          <a:p>
            <a:r>
              <a:rPr lang="sv-SE" dirty="0"/>
              <a:t>Hur viktigt är det för dig att följande saker införs i Ladok</a:t>
            </a:r>
            <a:r>
              <a:rPr lang="sv-SE" dirty="0" smtClean="0"/>
              <a:t>? </a:t>
            </a:r>
            <a:endParaRPr lang="sv-SE" sz="1600" b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615" y="1529796"/>
            <a:ext cx="8538895" cy="46863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114300" dist="38100" dir="2700000" algn="tl" rotWithShape="0">
              <a:prstClr val="black">
                <a:alpha val="2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789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022428"/>
            <a:ext cx="3783724" cy="835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7015" y="573254"/>
            <a:ext cx="10937956" cy="727633"/>
          </a:xfrm>
        </p:spPr>
        <p:txBody>
          <a:bodyPr>
            <a:normAutofit fontScale="90000"/>
          </a:bodyPr>
          <a:lstStyle/>
          <a:p>
            <a:r>
              <a:rPr lang="sv-SE" dirty="0"/>
              <a:t>Hur viktigt är det för dig att följande saker införs i Ladok</a:t>
            </a:r>
            <a:r>
              <a:rPr lang="sv-SE" dirty="0" smtClean="0"/>
              <a:t>? </a:t>
            </a:r>
            <a:br>
              <a:rPr lang="sv-SE" dirty="0" smtClean="0"/>
            </a:br>
            <a:r>
              <a:rPr lang="sv-SE" sz="1600" b="0" dirty="0" smtClean="0"/>
              <a:t>Svarande: 1634 undervisande</a:t>
            </a:r>
            <a:endParaRPr lang="sv-SE" sz="1600" b="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307140"/>
              </p:ext>
            </p:extLst>
          </p:nvPr>
        </p:nvGraphicFramePr>
        <p:xfrm>
          <a:off x="807753" y="1753914"/>
          <a:ext cx="8328211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807752" y="1458079"/>
            <a:ext cx="8328211" cy="369332"/>
          </a:xfrm>
          <a:prstGeom prst="rect">
            <a:avLst/>
          </a:prstGeom>
          <a:solidFill>
            <a:srgbClr val="F2F2F2"/>
          </a:solidFill>
        </p:spPr>
        <p:txBody>
          <a:bodyPr wrap="square">
            <a:spAutoFit/>
          </a:bodyPr>
          <a:lstStyle/>
          <a:p>
            <a:r>
              <a:rPr lang="sv-SE" b="1" dirty="0" smtClean="0"/>
              <a:t>Placerat på </a:t>
            </a:r>
            <a:r>
              <a:rPr lang="sv-SE" b="1" dirty="0"/>
              <a:t>första och andra </a:t>
            </a:r>
            <a:r>
              <a:rPr lang="sv-SE" b="1" dirty="0" smtClean="0"/>
              <a:t>plats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379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3ADF05-D31D-480C-B794-F11A82A3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Fritextsvar med feedback (efter kategori)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8DC3A0F3-9D90-4AC8-A41D-76935807E8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988159"/>
              </p:ext>
            </p:extLst>
          </p:nvPr>
        </p:nvGraphicFramePr>
        <p:xfrm>
          <a:off x="829693" y="1497012"/>
          <a:ext cx="10198347" cy="3023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Kalkylblad" r:id="rId4" imgW="9962903" imgH="2952681" progId="Excel.Sheet.12">
                  <p:embed/>
                </p:oleObj>
              </mc:Choice>
              <mc:Fallback>
                <p:oleObj name="Kalkylblad" r:id="rId4" imgW="9962903" imgH="2952681" progId="Excel.Shee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8DC3A0F3-9D90-4AC8-A41D-76935807E8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9693" y="1497012"/>
                        <a:ext cx="10198347" cy="3023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4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10618094" cy="4615281"/>
          </a:xfrm>
        </p:spPr>
        <p:txBody>
          <a:bodyPr/>
          <a:lstStyle/>
          <a:p>
            <a:r>
              <a:rPr lang="sv-SE" dirty="0" smtClean="0"/>
              <a:t>Resultat från enkät om resultat </a:t>
            </a:r>
          </a:p>
          <a:p>
            <a:r>
              <a:rPr lang="sv-SE" dirty="0"/>
              <a:t>Uppföljning av de </a:t>
            </a:r>
            <a:r>
              <a:rPr lang="sv-SE" dirty="0" smtClean="0"/>
              <a:t>uppdaterade rapporterings-/attesteringsvyerna</a:t>
            </a:r>
            <a:endParaRPr lang="sv-SE" dirty="0"/>
          </a:p>
          <a:p>
            <a:r>
              <a:rPr lang="sv-SE" dirty="0"/>
              <a:t>Funktionalitet som tillkommit under hösten</a:t>
            </a:r>
          </a:p>
          <a:p>
            <a:r>
              <a:rPr lang="sv-SE" dirty="0"/>
              <a:t>Pågående utredningar inom resultat</a:t>
            </a:r>
          </a:p>
          <a:p>
            <a:r>
              <a:rPr lang="sv-SE" dirty="0" smtClean="0"/>
              <a:t>Frågor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051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/>
          <p:cNvSpPr txBox="1">
            <a:spLocks/>
          </p:cNvSpPr>
          <p:nvPr/>
        </p:nvSpPr>
        <p:spPr>
          <a:xfrm>
            <a:off x="1101829" y="1817541"/>
            <a:ext cx="10232572" cy="37631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216000" tIns="108000" rIns="216000" bIns="108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/>
              <a:t>Jag förstår säkerheten och rättigheterna, men som det är nu är det en </a:t>
            </a:r>
            <a:r>
              <a:rPr lang="sv-SE" sz="1800" b="1" dirty="0" smtClean="0"/>
              <a:t>spökridå</a:t>
            </a:r>
            <a:r>
              <a:rPr lang="sv-SE" sz="1800" dirty="0" smtClean="0"/>
              <a:t> att t ex studierektor attesterar andra ämnens studenter - hur ska hen kunna veta att det är korrekt infört och riktigt? […] Vår administratör kan mycket, </a:t>
            </a:r>
            <a:r>
              <a:rPr lang="sv-SE" sz="1800" b="1" dirty="0" smtClean="0"/>
              <a:t>men inte kollegorna som undervisar</a:t>
            </a:r>
            <a:r>
              <a:rPr lang="sv-SE" sz="1800" dirty="0" smtClean="0"/>
              <a:t>, och då faller mycket av hjälpen ett system kan vara.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/>
              <a:t>Jag </a:t>
            </a:r>
            <a:r>
              <a:rPr lang="sv-SE" sz="1800" dirty="0"/>
              <a:t>har glömt att rapportera i Ladok vid ett antal tillfällen </a:t>
            </a:r>
            <a:r>
              <a:rPr lang="sv-SE" sz="1800" dirty="0" err="1"/>
              <a:t>pga</a:t>
            </a:r>
            <a:r>
              <a:rPr lang="sv-SE" sz="1800" dirty="0"/>
              <a:t> att det är så sällan jag använder den. Det är bättre att en administrativ person blir ett proffs på Ladok och kan rapportera in det mycket snabbare. 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/>
              <a:t>Har det senaste året eller så fått upp på förstasidan att jag ska rapportera in betyg på kurser jag inte är iblandad i. </a:t>
            </a:r>
            <a:r>
              <a:rPr lang="sv-SE" sz="1800" b="1" dirty="0"/>
              <a:t>Något är fel</a:t>
            </a:r>
            <a:r>
              <a:rPr lang="sv-SE" sz="1800" dirty="0"/>
              <a:t>. 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>
                <a:solidFill>
                  <a:srgbClr val="000000"/>
                </a:solidFill>
              </a:rPr>
              <a:t>Att </a:t>
            </a:r>
            <a:r>
              <a:rPr lang="sv-SE" sz="1800" b="1" dirty="0">
                <a:solidFill>
                  <a:srgbClr val="000000"/>
                </a:solidFill>
              </a:rPr>
              <a:t>själv kunna sätta slutbetyg </a:t>
            </a:r>
            <a:r>
              <a:rPr lang="sv-SE" sz="1800" dirty="0">
                <a:solidFill>
                  <a:srgbClr val="000000"/>
                </a:solidFill>
              </a:rPr>
              <a:t>på en kurs utan att det måste gå via en administratör.</a:t>
            </a:r>
            <a:endParaRPr lang="sv-SE" sz="1800" dirty="0"/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>
                <a:solidFill>
                  <a:srgbClr val="000000"/>
                </a:solidFill>
              </a:rPr>
              <a:t>Se studenters </a:t>
            </a:r>
            <a:r>
              <a:rPr lang="sv-SE" sz="1800" b="1" dirty="0">
                <a:solidFill>
                  <a:srgbClr val="000000"/>
                </a:solidFill>
              </a:rPr>
              <a:t>studieresultat på andra lärosäten</a:t>
            </a:r>
            <a:r>
              <a:rPr lang="sv-SE" sz="1800" dirty="0" smtClean="0">
                <a:solidFill>
                  <a:srgbClr val="000000"/>
                </a:solidFill>
              </a:rPr>
              <a:t>.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>
                <a:solidFill>
                  <a:srgbClr val="000000"/>
                </a:solidFill>
              </a:rPr>
              <a:t>Jag </a:t>
            </a:r>
            <a:r>
              <a:rPr lang="sv-SE" sz="1800" dirty="0">
                <a:solidFill>
                  <a:srgbClr val="000000"/>
                </a:solidFill>
              </a:rPr>
              <a:t>vill att Ladok på startsidan (efter jag loggat in) ska lista vilka kurser det finns studenter i som är godkända på alla moment i kursen men som saknar satt </a:t>
            </a:r>
            <a:r>
              <a:rPr lang="sv-SE" sz="1800" dirty="0" smtClean="0">
                <a:solidFill>
                  <a:srgbClr val="000000"/>
                </a:solidFill>
              </a:rPr>
              <a:t>slutbetyg</a:t>
            </a:r>
            <a:endParaRPr lang="sv-SE" sz="1800" dirty="0" smtClean="0"/>
          </a:p>
          <a:p>
            <a:pPr marL="0" indent="0" fontAlgn="b">
              <a:spcBef>
                <a:spcPts val="600"/>
              </a:spcBef>
              <a:buClr>
                <a:srgbClr val="A0CB72"/>
              </a:buClr>
              <a:buNone/>
            </a:pPr>
            <a:endParaRPr lang="sv-SE" sz="1800" dirty="0"/>
          </a:p>
        </p:txBody>
      </p:sp>
      <p:sp>
        <p:nvSpPr>
          <p:cNvPr id="13" name="Rectangle 12"/>
          <p:cNvSpPr/>
          <p:nvPr/>
        </p:nvSpPr>
        <p:spPr>
          <a:xfrm>
            <a:off x="1101828" y="1817541"/>
            <a:ext cx="10232573" cy="3763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1101827" y="2185186"/>
            <a:ext cx="8998857" cy="36837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216000" tIns="108000" rIns="216000" bIns="108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>
                <a:solidFill>
                  <a:srgbClr val="000000"/>
                </a:solidFill>
              </a:rPr>
              <a:t>Kursernas namn borde överensstämma med de namn jag har i min tjänstgöringsplan. </a:t>
            </a:r>
            <a:endParaRPr lang="sv-SE" sz="1800" dirty="0"/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/>
              <a:t>Som </a:t>
            </a:r>
            <a:r>
              <a:rPr lang="sv-SE" sz="1800" dirty="0"/>
              <a:t>det är nu måste man ge betyg på kursers delmoment som inte betygsätts, som till exempel redovisningsuppgifter och duggor. Det är </a:t>
            </a:r>
            <a:r>
              <a:rPr lang="sv-SE" sz="1800" b="1" dirty="0"/>
              <a:t>meningslöst arbete och förvirrande</a:t>
            </a:r>
            <a:r>
              <a:rPr lang="sv-SE" sz="1800" dirty="0"/>
              <a:t>. Ta bort det!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/>
              <a:t>Lite svårt med hantering av programinriktningar; för många kurstillfälle( fristående och program). </a:t>
            </a:r>
            <a:r>
              <a:rPr lang="sv-SE" sz="1800" b="1" dirty="0"/>
              <a:t>Hade varit enklare endast med en kurstillfälle</a:t>
            </a:r>
            <a:r>
              <a:rPr lang="sv-SE" sz="1800" dirty="0"/>
              <a:t>. 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>
                <a:solidFill>
                  <a:srgbClr val="000000"/>
                </a:solidFill>
              </a:rPr>
              <a:t>Det </a:t>
            </a:r>
            <a:r>
              <a:rPr lang="sv-SE" sz="1800" dirty="0">
                <a:solidFill>
                  <a:srgbClr val="000000"/>
                </a:solidFill>
              </a:rPr>
              <a:t>krångligaste är just att det brukar finnas ett antal "rader" för en viss kurs, och jag förstår inte helt uppdelning av studenterna. […] </a:t>
            </a:r>
            <a:r>
              <a:rPr lang="sv-SE" sz="1800" b="1" dirty="0">
                <a:solidFill>
                  <a:srgbClr val="000000"/>
                </a:solidFill>
              </a:rPr>
              <a:t>Alltid lite nervöst att man inte har hittat alla</a:t>
            </a:r>
            <a:r>
              <a:rPr lang="sv-SE" sz="1800" dirty="0" smtClean="0">
                <a:solidFill>
                  <a:srgbClr val="000000"/>
                </a:solidFill>
              </a:rPr>
              <a:t>.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/>
              <a:t>Titta på kurserna [kurs 1] och [kurs 2]. Här har </a:t>
            </a:r>
            <a:r>
              <a:rPr lang="sv-SE" sz="1800" dirty="0" err="1"/>
              <a:t>Ladokregistreringen</a:t>
            </a:r>
            <a:r>
              <a:rPr lang="sv-SE" sz="1800" dirty="0"/>
              <a:t> slagits ihop […] Båda kurserna är examensarbeten men av olika längd (15 </a:t>
            </a:r>
            <a:r>
              <a:rPr lang="sv-SE" sz="1800" dirty="0" err="1"/>
              <a:t>resp</a:t>
            </a:r>
            <a:r>
              <a:rPr lang="sv-SE" sz="1800" dirty="0"/>
              <a:t> 7.5 </a:t>
            </a:r>
            <a:r>
              <a:rPr lang="sv-SE" sz="1800" dirty="0" err="1"/>
              <a:t>hp</a:t>
            </a:r>
            <a:r>
              <a:rPr lang="sv-SE" sz="1800" dirty="0"/>
              <a:t>) och med helt olika upplägg. Då kurserna nu ligger under samma </a:t>
            </a:r>
            <a:r>
              <a:rPr lang="sv-SE" sz="1800" dirty="0" err="1"/>
              <a:t>Ladokregistrering</a:t>
            </a:r>
            <a:r>
              <a:rPr lang="sv-SE" sz="1800" dirty="0"/>
              <a:t> hämtas kursutvärderingen för samtliga studenter vilket bli helt </a:t>
            </a:r>
            <a:r>
              <a:rPr lang="sv-SE" sz="1800" b="1" dirty="0"/>
              <a:t>missvisande</a:t>
            </a:r>
            <a:r>
              <a:rPr lang="sv-SE" sz="1800" dirty="0"/>
              <a:t>, både i svarsfrekvens och fråga/svar.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endParaRPr lang="sv-SE" sz="1800" dirty="0"/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endParaRPr lang="sv-SE" sz="1800" dirty="0"/>
          </a:p>
        </p:txBody>
      </p:sp>
      <p:sp>
        <p:nvSpPr>
          <p:cNvPr id="16" name="Rectangle 15"/>
          <p:cNvSpPr/>
          <p:nvPr/>
        </p:nvSpPr>
        <p:spPr>
          <a:xfrm>
            <a:off x="1101829" y="2185186"/>
            <a:ext cx="8998856" cy="3719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1117811" y="2581372"/>
            <a:ext cx="9459125" cy="35473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216000" tIns="108000" rIns="216000" bIns="108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/>
              <a:t>Jag </a:t>
            </a:r>
            <a:r>
              <a:rPr lang="sv-SE" sz="1800" dirty="0"/>
              <a:t>kanske skulle kunna jobba mer med Ladok än vad jag gör idag. Och då är det inte gränssnittet i sig som hindrar utan att jag skulle behöva att någon </a:t>
            </a:r>
            <a:r>
              <a:rPr lang="sv-SE" sz="1800" b="1" dirty="0"/>
              <a:t>visar mig vad jag kan göra och hur</a:t>
            </a:r>
            <a:r>
              <a:rPr lang="sv-SE" sz="1800" dirty="0"/>
              <a:t>.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b="1" dirty="0" smtClean="0"/>
              <a:t>Kortare </a:t>
            </a:r>
            <a:r>
              <a:rPr lang="sv-SE" sz="1800" b="1" dirty="0"/>
              <a:t>instruktionsfilmer </a:t>
            </a:r>
            <a:r>
              <a:rPr lang="sv-SE" sz="1800" dirty="0"/>
              <a:t>på nya moment, samt moment som ofta ska utföras, utöver en bra digital manual.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>
                <a:solidFill>
                  <a:srgbClr val="000000"/>
                </a:solidFill>
              </a:rPr>
              <a:t>Ofta är ju ändringarna bra, men det är lätt att missa dem! Så ett </a:t>
            </a:r>
            <a:r>
              <a:rPr lang="sv-SE" sz="1800" b="1" dirty="0" smtClean="0">
                <a:solidFill>
                  <a:srgbClr val="000000"/>
                </a:solidFill>
              </a:rPr>
              <a:t>särskilt </a:t>
            </a:r>
            <a:r>
              <a:rPr lang="sv-SE" sz="1800" b="1" dirty="0">
                <a:solidFill>
                  <a:srgbClr val="000000"/>
                </a:solidFill>
              </a:rPr>
              <a:t>Ladok-utskick </a:t>
            </a:r>
            <a:r>
              <a:rPr lang="sv-SE" sz="1800" dirty="0">
                <a:solidFill>
                  <a:srgbClr val="000000"/>
                </a:solidFill>
              </a:rPr>
              <a:t>några gånger per termin vore bra. </a:t>
            </a:r>
            <a:endParaRPr lang="sv-SE" sz="1800" dirty="0" smtClean="0">
              <a:solidFill>
                <a:srgbClr val="000000"/>
              </a:solidFill>
            </a:endParaRP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>
                <a:solidFill>
                  <a:srgbClr val="000000"/>
                </a:solidFill>
              </a:rPr>
              <a:t>Behöver få </a:t>
            </a:r>
            <a:r>
              <a:rPr lang="sv-SE" sz="1800" dirty="0">
                <a:solidFill>
                  <a:srgbClr val="000000"/>
                </a:solidFill>
              </a:rPr>
              <a:t>fram en </a:t>
            </a:r>
            <a:r>
              <a:rPr lang="sv-SE" sz="1800" b="1" dirty="0">
                <a:solidFill>
                  <a:srgbClr val="000000"/>
                </a:solidFill>
              </a:rPr>
              <a:t>lista med e-postadresser </a:t>
            </a:r>
            <a:r>
              <a:rPr lang="sv-SE" sz="1800" dirty="0">
                <a:solidFill>
                  <a:srgbClr val="000000"/>
                </a:solidFill>
              </a:rPr>
              <a:t>till studenterna</a:t>
            </a:r>
            <a:endParaRPr lang="sv-SE" sz="1800" dirty="0"/>
          </a:p>
          <a:p>
            <a:pPr>
              <a:spcBef>
                <a:spcPts val="600"/>
              </a:spcBef>
              <a:buClr>
                <a:srgbClr val="A0CB72"/>
              </a:buClr>
            </a:pPr>
            <a:r>
              <a:rPr lang="en-US" sz="1800" dirty="0"/>
              <a:t>It would help if there were a way to </a:t>
            </a:r>
            <a:r>
              <a:rPr lang="en-US" sz="1800" b="1" dirty="0"/>
              <a:t>copy or transfer the structure for that </a:t>
            </a:r>
            <a:r>
              <a:rPr lang="en-US" sz="1800" b="1" dirty="0" err="1"/>
              <a:t>resultatnotering</a:t>
            </a:r>
            <a:r>
              <a:rPr lang="en-US" sz="1800" b="1" dirty="0"/>
              <a:t> </a:t>
            </a:r>
            <a:r>
              <a:rPr lang="en-US" sz="1800" dirty="0"/>
              <a:t>once it is set up into future courses.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>
                <a:solidFill>
                  <a:srgbClr val="000000"/>
                </a:solidFill>
              </a:rPr>
              <a:t>Mitt största problem är att kursansvariga glömmer att attestera resultat ibland. </a:t>
            </a:r>
            <a:r>
              <a:rPr lang="sv-SE" sz="1800" b="1" dirty="0">
                <a:solidFill>
                  <a:srgbClr val="000000"/>
                </a:solidFill>
              </a:rPr>
              <a:t>Jag vet inte om de får påminnelser </a:t>
            </a:r>
            <a:r>
              <a:rPr lang="sv-SE" sz="1800" dirty="0">
                <a:solidFill>
                  <a:srgbClr val="000000"/>
                </a:solidFill>
              </a:rPr>
              <a:t>från </a:t>
            </a:r>
            <a:r>
              <a:rPr lang="sv-SE" sz="1800" dirty="0" smtClean="0">
                <a:solidFill>
                  <a:srgbClr val="000000"/>
                </a:solidFill>
              </a:rPr>
              <a:t>Ladok.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10452" y="2416175"/>
            <a:ext cx="9466385" cy="3719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1101829" y="3110158"/>
            <a:ext cx="7810500" cy="1905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216000" tIns="108000" rIns="216000" bIns="108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 smtClean="0"/>
              <a:t>Utmärkt </a:t>
            </a:r>
            <a:r>
              <a:rPr lang="sv-SE" sz="1800" dirty="0"/>
              <a:t>att ni har en </a:t>
            </a:r>
            <a:r>
              <a:rPr lang="sv-SE" sz="1800" b="1" dirty="0"/>
              <a:t>väl fungerande support</a:t>
            </a:r>
            <a:r>
              <a:rPr lang="sv-SE" sz="1800" dirty="0"/>
              <a:t> som man kan kontakta/ringa</a:t>
            </a:r>
            <a:r>
              <a:rPr lang="sv-SE" sz="1800" dirty="0" smtClean="0"/>
              <a:t>!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/>
              <a:t>Jag får </a:t>
            </a:r>
            <a:r>
              <a:rPr lang="sv-SE" sz="1800" b="1" dirty="0"/>
              <a:t>alltid bra hjälp </a:t>
            </a:r>
            <a:r>
              <a:rPr lang="sv-SE" sz="1800" dirty="0"/>
              <a:t>av er på Ladok när jag frågar! Jättetacksam för det!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/>
              <a:t>Det viktigaste är att det på [lärosätets] internsida finns ett </a:t>
            </a:r>
            <a:r>
              <a:rPr lang="sv-SE" sz="1800" b="1" dirty="0"/>
              <a:t>telefonnummer</a:t>
            </a:r>
            <a:r>
              <a:rPr lang="sv-SE" sz="1800" dirty="0"/>
              <a:t> dit jag kan nå Ladok-kunnig personal</a:t>
            </a:r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r>
              <a:rPr lang="sv-SE" sz="1800" dirty="0"/>
              <a:t>Jag är superbesviken på att det inte finns ett </a:t>
            </a:r>
            <a:r>
              <a:rPr lang="sv-SE" sz="1800" b="1" dirty="0"/>
              <a:t>telefonnummer</a:t>
            </a:r>
            <a:r>
              <a:rPr lang="sv-SE" sz="1800" dirty="0"/>
              <a:t> för att snabbt lösa upp de knutar som uppstår vid </a:t>
            </a:r>
            <a:r>
              <a:rPr lang="sv-SE" sz="1800" dirty="0" smtClean="0"/>
              <a:t>inrapportering</a:t>
            </a:r>
            <a:endParaRPr lang="sv-SE" sz="1800" dirty="0"/>
          </a:p>
          <a:p>
            <a:pPr fontAlgn="b">
              <a:spcBef>
                <a:spcPts val="600"/>
              </a:spcBef>
              <a:buClr>
                <a:srgbClr val="A0CB72"/>
              </a:buClr>
            </a:pPr>
            <a:endParaRPr lang="sv-SE" sz="1800" dirty="0" smtClean="0"/>
          </a:p>
          <a:p>
            <a:pPr marL="0" indent="0" fontAlgn="b">
              <a:spcBef>
                <a:spcPts val="600"/>
              </a:spcBef>
              <a:buClr>
                <a:srgbClr val="A0CB72"/>
              </a:buClr>
              <a:buNone/>
            </a:pPr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Lärosätesrelaterade kommentarer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545" y="1300887"/>
            <a:ext cx="10149114" cy="3900145"/>
          </a:xfrm>
        </p:spPr>
        <p:txBody>
          <a:bodyPr/>
          <a:lstStyle/>
          <a:p>
            <a:r>
              <a:rPr lang="sv-SE" dirty="0" smtClean="0"/>
              <a:t>Roller och rutiner</a:t>
            </a:r>
          </a:p>
          <a:p>
            <a:r>
              <a:rPr lang="sv-SE" dirty="0" smtClean="0"/>
              <a:t>Utbildningars upplägg</a:t>
            </a:r>
          </a:p>
          <a:p>
            <a:r>
              <a:rPr lang="sv-SE" dirty="0" smtClean="0"/>
              <a:t>Utbildning och manualer</a:t>
            </a:r>
          </a:p>
          <a:p>
            <a:r>
              <a:rPr lang="sv-SE" dirty="0" smtClean="0"/>
              <a:t>Support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92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2" grpId="0" animBg="1"/>
      <p:bldP spid="16" grpId="0" animBg="1"/>
      <p:bldP spid="11" grpId="0" animBg="1"/>
      <p:bldP spid="14" grpId="0" animBg="1"/>
      <p:bldP spid="9" grpId="0" animBg="1"/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08098">
            <a:off x="6861319" y="2222566"/>
            <a:ext cx="4266577" cy="4895466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chemeClr val="bg1">
                <a:lumMod val="6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Svar per lärosäte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PDF med anonyma svar (svarsdata och kommentarer) från resp. lärosäte</a:t>
            </a:r>
          </a:p>
          <a:p>
            <a:r>
              <a:rPr lang="sv-SE" dirty="0" smtClean="0"/>
              <a:t>Lokala kontaktpersoner beställer genom ärende i JIRA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626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17015" y="573254"/>
            <a:ext cx="10149114" cy="1270060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dirty="0"/>
              <a:t>Uppföljning av de </a:t>
            </a:r>
            <a:r>
              <a:rPr lang="sv-SE" dirty="0" smtClean="0"/>
              <a:t>förändrade rapporterings- och attesteringsvyerna</a:t>
            </a:r>
            <a:endParaRPr lang="sv-SE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717015" y="1843314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6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7015" y="573254"/>
            <a:ext cx="8461276" cy="727633"/>
          </a:xfrm>
        </p:spPr>
        <p:txBody>
          <a:bodyPr/>
          <a:lstStyle/>
          <a:p>
            <a:r>
              <a:rPr lang="sv-SE" dirty="0"/>
              <a:t>Uppföljning av de förändrade </a:t>
            </a:r>
            <a:r>
              <a:rPr lang="sv-SE" dirty="0" smtClean="0"/>
              <a:t>rapporterings- och attesteringsvyerna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7014" y="1830604"/>
            <a:ext cx="5225591" cy="3900145"/>
          </a:xfrm>
        </p:spPr>
        <p:txBody>
          <a:bodyPr/>
          <a:lstStyle/>
          <a:p>
            <a:r>
              <a:rPr lang="sv-SE" dirty="0" smtClean="0"/>
              <a:t>Förändringar infördes 15 september 2021</a:t>
            </a:r>
          </a:p>
          <a:p>
            <a:r>
              <a:rPr lang="sv-SE" dirty="0" smtClean="0"/>
              <a:t>Uppföljning i januari 2022</a:t>
            </a:r>
          </a:p>
          <a:p>
            <a:pPr marL="0" indent="0">
              <a:buNone/>
            </a:pPr>
            <a:endParaRPr lang="sv-SE" dirty="0"/>
          </a:p>
        </p:txBody>
      </p:sp>
      <p:grpSp>
        <p:nvGrpSpPr>
          <p:cNvPr id="7" name="Group 6"/>
          <p:cNvGrpSpPr/>
          <p:nvPr/>
        </p:nvGrpSpPr>
        <p:grpSpPr>
          <a:xfrm>
            <a:off x="6225180" y="1830604"/>
            <a:ext cx="4026895" cy="4514904"/>
            <a:chOff x="5308104" y="1791863"/>
            <a:chExt cx="4026895" cy="4514904"/>
          </a:xfrm>
        </p:grpSpPr>
        <p:sp>
          <p:nvSpPr>
            <p:cNvPr id="2" name="Rectangle 1"/>
            <p:cNvSpPr/>
            <p:nvPr/>
          </p:nvSpPr>
          <p:spPr>
            <a:xfrm>
              <a:off x="5308104" y="1791863"/>
              <a:ext cx="4026895" cy="45149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ubrik 2"/>
            <p:cNvSpPr txBox="1">
              <a:spLocks/>
            </p:cNvSpPr>
            <p:nvPr/>
          </p:nvSpPr>
          <p:spPr>
            <a:xfrm>
              <a:off x="5406530" y="1791863"/>
              <a:ext cx="3842745" cy="69213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b="1" kern="1200">
                  <a:solidFill>
                    <a:schemeClr val="tx1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sv-SE" sz="2000" dirty="0" smtClean="0"/>
                <a:t>Hur lätt är Ladok att använda? </a:t>
              </a:r>
              <a:r>
                <a:rPr lang="sv-SE" sz="1800" b="0" dirty="0" smtClean="0"/>
                <a:t>(betyg 1 - 5)</a:t>
              </a:r>
              <a:endParaRPr lang="sv-SE" sz="1800" b="0" dirty="0"/>
            </a:p>
          </p:txBody>
        </p:sp>
        <p:graphicFrame>
          <p:nvGraphicFramePr>
            <p:cNvPr id="10" name="Platshållare för innehåll 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87480919"/>
                </p:ext>
              </p:extLst>
            </p:nvPr>
          </p:nvGraphicFramePr>
          <p:xfrm>
            <a:off x="5406530" y="2483994"/>
            <a:ext cx="3461745" cy="343293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textruta 12"/>
            <p:cNvSpPr txBox="1"/>
            <p:nvPr/>
          </p:nvSpPr>
          <p:spPr>
            <a:xfrm>
              <a:off x="6144575" y="5793054"/>
              <a:ext cx="7148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Enkät augusti</a:t>
              </a:r>
              <a:endParaRPr lang="sv-SE" sz="12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191765" y="4009383"/>
              <a:ext cx="667657" cy="1746149"/>
            </a:xfrm>
            <a:prstGeom prst="rect">
              <a:avLst/>
            </a:prstGeom>
            <a:solidFill>
              <a:srgbClr val="5787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sv-SE" sz="1400" dirty="0" smtClean="0"/>
                <a:t>3,26</a:t>
              </a:r>
              <a:endParaRPr lang="sv-SE" sz="14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54643" y="3297249"/>
              <a:ext cx="667657" cy="2458284"/>
            </a:xfrm>
            <a:prstGeom prst="rect">
              <a:avLst/>
            </a:prstGeom>
            <a:gradFill flip="none" rotWithShape="1">
              <a:gsLst>
                <a:gs pos="0">
                  <a:srgbClr val="5787C0"/>
                </a:gs>
                <a:gs pos="14000">
                  <a:srgbClr val="5787C0"/>
                </a:gs>
                <a:gs pos="100000">
                  <a:srgbClr val="5787C0">
                    <a:tint val="23500"/>
                    <a:satMod val="160000"/>
                    <a:alpha val="0"/>
                  </a:srgbClr>
                </a:gs>
              </a:gsLst>
              <a:lin ang="16800000" scaled="0"/>
              <a:tileRect/>
            </a:gra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sv-SE" sz="1400" dirty="0" smtClean="0"/>
                <a:t>?</a:t>
              </a:r>
              <a:endParaRPr lang="sv-SE" sz="1400" dirty="0"/>
            </a:p>
          </p:txBody>
        </p:sp>
        <p:sp>
          <p:nvSpPr>
            <p:cNvPr id="14" name="textruta 12"/>
            <p:cNvSpPr txBox="1"/>
            <p:nvPr/>
          </p:nvSpPr>
          <p:spPr>
            <a:xfrm>
              <a:off x="7561693" y="5793054"/>
              <a:ext cx="10063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 smtClean="0"/>
                <a:t>Uppföljning Q1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68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17015" y="573254"/>
            <a:ext cx="10149114" cy="1270060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dirty="0"/>
              <a:t>Funktionalitet som tillkommit under </a:t>
            </a:r>
            <a:r>
              <a:rPr lang="sv-SE" dirty="0" smtClean="0"/>
              <a:t>hösten</a:t>
            </a:r>
          </a:p>
          <a:p>
            <a:pPr algn="l"/>
            <a:endParaRPr lang="sv-SE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717015" y="1843314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Ramverk</a:t>
            </a:r>
          </a:p>
        </p:txBody>
      </p:sp>
      <p:graphicFrame>
        <p:nvGraphicFramePr>
          <p:cNvPr id="5" name="Platshållare för innehåll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123306"/>
              </p:ext>
            </p:extLst>
          </p:nvPr>
        </p:nvGraphicFramePr>
        <p:xfrm>
          <a:off x="0" y="1255574"/>
          <a:ext cx="12192000" cy="474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09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Avisering om klara för resultat på kurs</a:t>
            </a:r>
            <a:endParaRPr lang="sv-SE" dirty="0"/>
          </a:p>
        </p:txBody>
      </p:sp>
      <p:pic>
        <p:nvPicPr>
          <p:cNvPr id="4" name="Bildobjekt 5"/>
          <p:cNvPicPr>
            <a:picLocks noChangeAspect="1"/>
          </p:cNvPicPr>
          <p:nvPr/>
        </p:nvPicPr>
        <p:blipFill rotWithShape="1">
          <a:blip r:embed="rId3"/>
          <a:srcRect t="13680" b="56776"/>
          <a:stretch/>
        </p:blipFill>
        <p:spPr>
          <a:xfrm>
            <a:off x="5776" y="1673478"/>
            <a:ext cx="12186224" cy="1800126"/>
          </a:xfrm>
          <a:prstGeom prst="rect">
            <a:avLst/>
          </a:prstGeom>
        </p:spPr>
      </p:pic>
      <p:sp>
        <p:nvSpPr>
          <p:cNvPr id="7" name="textruta 2"/>
          <p:cNvSpPr txBox="1"/>
          <p:nvPr/>
        </p:nvSpPr>
        <p:spPr>
          <a:xfrm>
            <a:off x="8787161" y="3077735"/>
            <a:ext cx="925551" cy="369332"/>
          </a:xfrm>
          <a:prstGeom prst="rect">
            <a:avLst/>
          </a:prstGeom>
          <a:solidFill>
            <a:srgbClr val="8FD14F"/>
          </a:solidFill>
        </p:spPr>
        <p:txBody>
          <a:bodyPr wrap="square" rtlCol="0">
            <a:spAutoFit/>
          </a:bodyPr>
          <a:lstStyle/>
          <a:p>
            <a:endParaRPr lang="sv-SE"/>
          </a:p>
        </p:txBody>
      </p:sp>
      <p:sp>
        <p:nvSpPr>
          <p:cNvPr id="9" name="textruta 1"/>
          <p:cNvSpPr txBox="1"/>
          <p:nvPr/>
        </p:nvSpPr>
        <p:spPr>
          <a:xfrm>
            <a:off x="7872759" y="3868585"/>
            <a:ext cx="34258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600" dirty="0" smtClean="0">
                <a:solidFill>
                  <a:srgbClr val="90C226"/>
                </a:solidFill>
              </a:rPr>
              <a:t>72%</a:t>
            </a:r>
            <a:endParaRPr lang="sv-SE" sz="9600" dirty="0">
              <a:solidFill>
                <a:srgbClr val="90C226"/>
              </a:solidFill>
            </a:endParaRPr>
          </a:p>
        </p:txBody>
      </p:sp>
      <p:sp>
        <p:nvSpPr>
          <p:cNvPr id="10" name="textruta 6"/>
          <p:cNvSpPr txBox="1"/>
          <p:nvPr/>
        </p:nvSpPr>
        <p:spPr>
          <a:xfrm>
            <a:off x="1905001" y="3826050"/>
            <a:ext cx="5010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schemeClr val="accent2">
                    <a:lumMod val="75000"/>
                  </a:schemeClr>
                </a:solidFill>
              </a:rPr>
              <a:t>Slutbetyg som har kommit studenten tillhanda (attesterat) ett dygn efter att studenten har fått reda på sista modulen (attesterat)</a:t>
            </a:r>
            <a:endParaRPr lang="sv-SE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ruta 7"/>
          <p:cNvSpPr txBox="1"/>
          <p:nvPr/>
        </p:nvSpPr>
        <p:spPr>
          <a:xfrm>
            <a:off x="6915447" y="3868585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800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endParaRPr lang="sv-SE" sz="8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2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94002" y="1723814"/>
            <a:ext cx="3763748" cy="3200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1175890" y="1824887"/>
            <a:ext cx="3591056" cy="28501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b="1" dirty="0" smtClean="0">
                <a:solidFill>
                  <a:schemeClr val="tx1"/>
                </a:solidFill>
              </a:rPr>
              <a:t>Utsökningsperiod</a:t>
            </a:r>
            <a:r>
              <a:rPr lang="sv-SE" sz="1400" dirty="0" smtClean="0">
                <a:solidFill>
                  <a:schemeClr val="tx1"/>
                </a:solidFill>
              </a:rPr>
              <a:t>: 29 </a:t>
            </a:r>
            <a:r>
              <a:rPr lang="sv-SE" sz="1400" dirty="0" err="1" smtClean="0">
                <a:solidFill>
                  <a:schemeClr val="tx1"/>
                </a:solidFill>
              </a:rPr>
              <a:t>sept</a:t>
            </a:r>
            <a:r>
              <a:rPr lang="sv-SE" sz="1400" dirty="0" smtClean="0">
                <a:solidFill>
                  <a:schemeClr val="tx1"/>
                </a:solidFill>
              </a:rPr>
              <a:t> – 16 nov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Avisering om klara för resultat på kurs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Användning </a:t>
            </a:r>
            <a:r>
              <a:rPr lang="sv-SE" dirty="0"/>
              <a:t>sedan funktionen </a:t>
            </a:r>
            <a:r>
              <a:rPr lang="sv-SE" dirty="0" smtClean="0"/>
              <a:t>släpptes:</a:t>
            </a:r>
            <a:endParaRPr lang="sv-SE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26669"/>
              </p:ext>
            </p:extLst>
          </p:nvPr>
        </p:nvGraphicFramePr>
        <p:xfrm>
          <a:off x="1176338" y="2174195"/>
          <a:ext cx="359092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Kalkylblad" r:id="rId4" imgW="3590814" imgH="2638460" progId="Excel.Sheet.12">
                  <p:embed/>
                </p:oleObj>
              </mc:Choice>
              <mc:Fallback>
                <p:oleObj name="Kalkylblad" r:id="rId4" imgW="3590814" imgH="2638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6338" y="2174195"/>
                        <a:ext cx="3590925" cy="2638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57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8292" y="3237757"/>
            <a:ext cx="5551908" cy="31312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Kopiera aktivitetstillfälle</a:t>
            </a:r>
            <a:endParaRPr lang="sv-S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2750413"/>
          </a:xfrm>
        </p:spPr>
        <p:txBody>
          <a:bodyPr/>
          <a:lstStyle/>
          <a:p>
            <a:r>
              <a:rPr lang="sv-SE" dirty="0" smtClean="0"/>
              <a:t>Pågående utredning om aktivitetstillfälle</a:t>
            </a:r>
          </a:p>
          <a:p>
            <a:pPr lvl="1"/>
            <a:r>
              <a:rPr lang="sv-SE" dirty="0" smtClean="0"/>
              <a:t>Under intervjuer: Administratörer lade in flera aktivitetstillfällen i rad, med ungefär samma innehåll</a:t>
            </a:r>
          </a:p>
          <a:p>
            <a:pPr lvl="1"/>
            <a:r>
              <a:rPr lang="sv-SE" dirty="0" smtClean="0"/>
              <a:t>Liten åtgärd nu, andra behov behöver utredas ytterligare </a:t>
            </a:r>
          </a:p>
          <a:p>
            <a:r>
              <a:rPr lang="sv-SE" dirty="0" smtClean="0"/>
              <a:t>Användning sedan funktionen släpptes: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8749" y="3327400"/>
            <a:ext cx="5400654" cy="28501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b="1" dirty="0" smtClean="0">
                <a:solidFill>
                  <a:schemeClr val="tx1"/>
                </a:solidFill>
              </a:rPr>
              <a:t>Utsökningsperiod</a:t>
            </a:r>
            <a:r>
              <a:rPr lang="sv-SE" sz="1400" dirty="0" smtClean="0">
                <a:solidFill>
                  <a:schemeClr val="tx1"/>
                </a:solidFill>
              </a:rPr>
              <a:t>: 29 </a:t>
            </a:r>
            <a:r>
              <a:rPr lang="sv-SE" sz="1400" dirty="0" err="1" smtClean="0">
                <a:solidFill>
                  <a:schemeClr val="tx1"/>
                </a:solidFill>
              </a:rPr>
              <a:t>sept</a:t>
            </a:r>
            <a:r>
              <a:rPr lang="sv-SE" sz="1400" dirty="0" smtClean="0">
                <a:solidFill>
                  <a:schemeClr val="tx1"/>
                </a:solidFill>
              </a:rPr>
              <a:t> – 16 nov</a:t>
            </a:r>
            <a:endParaRPr lang="sv-SE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806544"/>
              </p:ext>
            </p:extLst>
          </p:nvPr>
        </p:nvGraphicFramePr>
        <p:xfrm>
          <a:off x="1198749" y="3670303"/>
          <a:ext cx="5400654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Kalkylblad" r:id="rId4" imgW="5410252" imgH="2638460" progId="Excel.Sheet.12">
                  <p:embed/>
                </p:oleObj>
              </mc:Choice>
              <mc:Fallback>
                <p:oleObj name="Kalkylblad" r:id="rId4" imgW="5410252" imgH="2638460" progId="Excel.Sheet.12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8749" y="3670303"/>
                        <a:ext cx="5400654" cy="2633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03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17015" y="573254"/>
            <a:ext cx="10149114" cy="1270060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dirty="0" smtClean="0"/>
              <a:t>Pågående utredningar inom </a:t>
            </a:r>
            <a:r>
              <a:rPr lang="sv-SE" dirty="0"/>
              <a:t>resultat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717015" y="1843314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36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dirty="0" smtClean="0"/>
              <a:t>Resultat från enkät om resultat</a:t>
            </a:r>
            <a:endParaRPr lang="sv-SE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Pågående utredningar inom resultat</a:t>
            </a:r>
            <a:br>
              <a:rPr lang="sv-SE" dirty="0"/>
            </a:b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Aktivitetstillfällen</a:t>
            </a:r>
          </a:p>
          <a:p>
            <a:r>
              <a:rPr lang="sv-SE" dirty="0" smtClean="0"/>
              <a:t>Medrättande lärare</a:t>
            </a:r>
          </a:p>
          <a:p>
            <a:r>
              <a:rPr lang="sv-SE" dirty="0" smtClean="0"/>
              <a:t>Ta bort/Ändra betyg</a:t>
            </a:r>
          </a:p>
          <a:p>
            <a:r>
              <a:rPr lang="sv-SE" dirty="0" smtClean="0"/>
              <a:t>Utdata</a:t>
            </a:r>
            <a:endParaRPr lang="sv-SE" dirty="0"/>
          </a:p>
          <a:p>
            <a:r>
              <a:rPr lang="sv-SE" dirty="0" smtClean="0"/>
              <a:t>Varningar </a:t>
            </a:r>
            <a:r>
              <a:rPr lang="sv-SE" dirty="0"/>
              <a:t>och Hinder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076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442730" y="2775826"/>
            <a:ext cx="10149114" cy="1270060"/>
          </a:xfrm>
        </p:spPr>
        <p:txBody>
          <a:bodyPr anchor="t" anchorCtr="0">
            <a:no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sz="13800" dirty="0" smtClean="0">
                <a:solidFill>
                  <a:srgbClr val="A90000"/>
                </a:solidFill>
                <a:latin typeface="+mn-lt"/>
              </a:rPr>
              <a:t>Frågor</a:t>
            </a:r>
            <a:endParaRPr lang="sv-SE" sz="13800" dirty="0">
              <a:solidFill>
                <a:srgbClr val="A90000"/>
              </a:solidFill>
              <a:latin typeface="+mn-lt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717015" y="1843314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2060" name="Picture 12" descr="What is a good question? | Dragonfly Trai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244" y="362856"/>
            <a:ext cx="60960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3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från enkät om resultat</a:t>
            </a:r>
            <a:br>
              <a:rPr lang="sv-SE" dirty="0"/>
            </a:b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Skickades via lokala kontaktpersoner </a:t>
            </a:r>
            <a:r>
              <a:rPr lang="sv-SE" dirty="0" smtClean="0"/>
              <a:t>till </a:t>
            </a:r>
            <a:r>
              <a:rPr lang="sv-SE" dirty="0"/>
              <a:t>personer som arbetar med resultat i </a:t>
            </a:r>
            <a:r>
              <a:rPr lang="sv-SE" dirty="0" smtClean="0"/>
              <a:t>Ladok </a:t>
            </a:r>
            <a:endParaRPr lang="sv-SE" dirty="0"/>
          </a:p>
          <a:p>
            <a:r>
              <a:rPr lang="sv-SE" dirty="0"/>
              <a:t>Frivilligt för lärosäten att delta</a:t>
            </a:r>
          </a:p>
          <a:p>
            <a:r>
              <a:rPr lang="sv-SE" dirty="0"/>
              <a:t>Svarstid: 16 aug – 10 </a:t>
            </a:r>
            <a:r>
              <a:rPr lang="sv-SE" dirty="0" err="1"/>
              <a:t>sept</a:t>
            </a:r>
            <a:r>
              <a:rPr lang="sv-SE" dirty="0"/>
              <a:t> </a:t>
            </a:r>
          </a:p>
          <a:p>
            <a:r>
              <a:rPr lang="sv-SE" dirty="0"/>
              <a:t>Svarande:  2714 </a:t>
            </a:r>
            <a:r>
              <a:rPr lang="sv-SE" dirty="0" err="1"/>
              <a:t>st</a:t>
            </a:r>
            <a:endParaRPr lang="sv-SE" dirty="0"/>
          </a:p>
          <a:p>
            <a:pPr marL="1028700" lvl="1" indent="-342900">
              <a:spcBef>
                <a:spcPts val="1000"/>
              </a:spcBef>
            </a:pPr>
            <a:r>
              <a:rPr lang="sv-SE" dirty="0"/>
              <a:t>Lärosäten: 29 </a:t>
            </a:r>
            <a:r>
              <a:rPr lang="sv-SE" dirty="0" err="1"/>
              <a:t>st</a:t>
            </a:r>
            <a:endParaRPr lang="sv-SE" dirty="0"/>
          </a:p>
          <a:p>
            <a:pPr marL="1028700" lvl="1" indent="-342900">
              <a:spcBef>
                <a:spcPts val="1000"/>
              </a:spcBef>
            </a:pPr>
            <a:r>
              <a:rPr lang="sv-SE" dirty="0"/>
              <a:t>Undervisande personal: 2107 </a:t>
            </a:r>
            <a:r>
              <a:rPr lang="sv-SE" dirty="0" err="1"/>
              <a:t>st</a:t>
            </a:r>
            <a:endParaRPr lang="sv-SE" dirty="0"/>
          </a:p>
          <a:p>
            <a:pPr marL="1028700" lvl="1" indent="-342900">
              <a:spcBef>
                <a:spcPts val="1000"/>
              </a:spcBef>
            </a:pPr>
            <a:r>
              <a:rPr lang="sv-SE" dirty="0"/>
              <a:t>Administrativ personal: 598 </a:t>
            </a:r>
            <a:r>
              <a:rPr lang="sv-SE" dirty="0" err="1"/>
              <a:t>st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658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ögerpil 14"/>
          <p:cNvSpPr/>
          <p:nvPr/>
        </p:nvSpPr>
        <p:spPr>
          <a:xfrm>
            <a:off x="1054359" y="2925147"/>
            <a:ext cx="10502383" cy="51318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Ramverk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698241" y="2659223"/>
            <a:ext cx="1688841" cy="961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HYPOTES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2911151" y="2116492"/>
            <a:ext cx="1306286" cy="9890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accent1">
                    <a:lumMod val="50000"/>
                  </a:schemeClr>
                </a:solidFill>
              </a:rPr>
              <a:t>Användare</a:t>
            </a:r>
            <a:endParaRPr lang="sv-S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491134" y="2144485"/>
            <a:ext cx="1265853" cy="9610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accent1">
                    <a:lumMod val="50000"/>
                  </a:schemeClr>
                </a:solidFill>
              </a:rPr>
              <a:t>Uppgifter</a:t>
            </a:r>
            <a:endParaRPr lang="sv-S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2911151" y="3201954"/>
            <a:ext cx="1306286" cy="10792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accent1">
                    <a:lumMod val="50000"/>
                  </a:schemeClr>
                </a:solidFill>
              </a:rPr>
              <a:t>Mätvärden</a:t>
            </a:r>
            <a:endParaRPr lang="sv-S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4491135" y="3201954"/>
            <a:ext cx="1265852" cy="10792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accent1">
                    <a:lumMod val="50000"/>
                  </a:schemeClr>
                </a:solidFill>
              </a:rPr>
              <a:t>Metoder</a:t>
            </a:r>
            <a:endParaRPr lang="sv-S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7373519" y="2775857"/>
            <a:ext cx="849086" cy="8117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accent1">
                    <a:lumMod val="50000"/>
                  </a:schemeClr>
                </a:solidFill>
              </a:rPr>
              <a:t>Mät innan</a:t>
            </a:r>
            <a:endParaRPr lang="sv-S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8496303" y="2775857"/>
            <a:ext cx="849086" cy="8117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accent1">
                    <a:lumMod val="50000"/>
                  </a:schemeClr>
                </a:solidFill>
              </a:rPr>
              <a:t>Ändra</a:t>
            </a:r>
            <a:endParaRPr lang="sv-S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9619087" y="2775857"/>
            <a:ext cx="849086" cy="8117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accent1">
                    <a:lumMod val="50000"/>
                  </a:schemeClr>
                </a:solidFill>
              </a:rPr>
              <a:t>Mät efter</a:t>
            </a:r>
            <a:endParaRPr lang="sv-S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2789853" y="1948543"/>
            <a:ext cx="3158413" cy="251926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ruta 16"/>
          <p:cNvSpPr txBox="1"/>
          <p:nvPr/>
        </p:nvSpPr>
        <p:spPr>
          <a:xfrm>
            <a:off x="2911151" y="5019869"/>
            <a:ext cx="108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Definiera</a:t>
            </a:r>
            <a:endParaRPr lang="sv-SE" dirty="0"/>
          </a:p>
        </p:txBody>
      </p:sp>
      <p:sp>
        <p:nvSpPr>
          <p:cNvPr id="19" name="textruta 18"/>
          <p:cNvSpPr txBox="1"/>
          <p:nvPr/>
        </p:nvSpPr>
        <p:spPr>
          <a:xfrm>
            <a:off x="7373519" y="5019869"/>
            <a:ext cx="355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Mät, analysera och förbättra</a:t>
            </a:r>
            <a:endParaRPr lang="sv-SE" dirty="0"/>
          </a:p>
        </p:txBody>
      </p:sp>
      <p:sp>
        <p:nvSpPr>
          <p:cNvPr id="20" name="Höger klammerparentes 19"/>
          <p:cNvSpPr/>
          <p:nvPr/>
        </p:nvSpPr>
        <p:spPr>
          <a:xfrm rot="5400000">
            <a:off x="8693170" y="2083059"/>
            <a:ext cx="329386" cy="5397759"/>
          </a:xfrm>
          <a:prstGeom prst="rightBrace">
            <a:avLst>
              <a:gd name="adj1" fmla="val 52083"/>
              <a:gd name="adj2" fmla="val 485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Höger klammerparentes 19"/>
          <p:cNvSpPr/>
          <p:nvPr/>
        </p:nvSpPr>
        <p:spPr>
          <a:xfrm rot="5400000">
            <a:off x="3232427" y="2083060"/>
            <a:ext cx="329386" cy="5397759"/>
          </a:xfrm>
          <a:prstGeom prst="rightBrace">
            <a:avLst>
              <a:gd name="adj1" fmla="val 52083"/>
              <a:gd name="adj2" fmla="val 485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20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Ramverk</a:t>
            </a:r>
            <a:endParaRPr lang="sv-SE" dirty="0"/>
          </a:p>
        </p:txBody>
      </p:sp>
      <p:graphicFrame>
        <p:nvGraphicFramePr>
          <p:cNvPr id="21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723947"/>
              </p:ext>
            </p:extLst>
          </p:nvPr>
        </p:nvGraphicFramePr>
        <p:xfrm>
          <a:off x="0" y="1300887"/>
          <a:ext cx="12192000" cy="474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31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Viktiga lärdomar om vad våra användare behöver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4659966"/>
          </a:xfrm>
        </p:spPr>
        <p:txBody>
          <a:bodyPr>
            <a:normAutofit/>
          </a:bodyPr>
          <a:lstStyle/>
          <a:p>
            <a:r>
              <a:rPr lang="sv-SE" dirty="0" smtClean="0"/>
              <a:t>Integration </a:t>
            </a:r>
          </a:p>
          <a:p>
            <a:r>
              <a:rPr lang="sv-SE" dirty="0" smtClean="0"/>
              <a:t>Bekräftelse i systemet och tydligare flöde</a:t>
            </a:r>
          </a:p>
          <a:p>
            <a:r>
              <a:rPr lang="sv-SE" dirty="0" smtClean="0"/>
              <a:t>Få </a:t>
            </a:r>
            <a:r>
              <a:rPr lang="sv-SE" dirty="0"/>
              <a:t>ut information ut Ladok </a:t>
            </a:r>
            <a:endParaRPr lang="sv-SE" dirty="0" smtClean="0"/>
          </a:p>
          <a:p>
            <a:r>
              <a:rPr lang="sv-SE" dirty="0" smtClean="0"/>
              <a:t>Terminologi som de förstår </a:t>
            </a:r>
          </a:p>
          <a:p>
            <a:r>
              <a:rPr lang="sv-SE" dirty="0" smtClean="0"/>
              <a:t>Effektivare attestering</a:t>
            </a:r>
          </a:p>
          <a:p>
            <a:r>
              <a:rPr lang="sv-SE" dirty="0" smtClean="0"/>
              <a:t>Enklare att rätta resultat som rapporterats in fel</a:t>
            </a:r>
          </a:p>
        </p:txBody>
      </p:sp>
    </p:spTree>
    <p:extLst>
      <p:ext uri="{BB962C8B-B14F-4D97-AF65-F5344CB8AC3E}">
        <p14:creationId xmlns:p14="http://schemas.microsoft.com/office/powerpoint/2010/main" val="301231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används Ladok</a:t>
            </a:r>
            <a:endParaRPr lang="sv-SE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280714"/>
              </p:ext>
            </p:extLst>
          </p:nvPr>
        </p:nvGraphicFramePr>
        <p:xfrm>
          <a:off x="6174197" y="1497806"/>
          <a:ext cx="5880270" cy="416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2326" y="5991185"/>
            <a:ext cx="6982799" cy="285790"/>
          </a:xfrm>
          <a:prstGeom prst="rect">
            <a:avLst/>
          </a:prstGeom>
        </p:spPr>
      </p:pic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001443"/>
              </p:ext>
            </p:extLst>
          </p:nvPr>
        </p:nvGraphicFramePr>
        <p:xfrm>
          <a:off x="130248" y="1497806"/>
          <a:ext cx="5880270" cy="416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339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lätt är Ladok att </a:t>
            </a:r>
            <a:r>
              <a:rPr lang="sv-SE" dirty="0"/>
              <a:t>använda </a:t>
            </a:r>
            <a:r>
              <a:rPr lang="sv-SE" dirty="0" smtClean="0"/>
              <a:t>(betyg 1 </a:t>
            </a:r>
            <a:r>
              <a:rPr lang="sv-SE" dirty="0"/>
              <a:t>- 5</a:t>
            </a:r>
            <a:r>
              <a:rPr lang="sv-SE" dirty="0" smtClean="0"/>
              <a:t>)</a:t>
            </a:r>
            <a:br>
              <a:rPr lang="sv-SE" dirty="0" smtClean="0"/>
            </a:br>
            <a:r>
              <a:rPr lang="sv-SE" sz="1600" b="0" dirty="0"/>
              <a:t>Svarande: </a:t>
            </a:r>
            <a:r>
              <a:rPr lang="sv-SE" sz="1600" b="0" dirty="0" smtClean="0"/>
              <a:t>2473 </a:t>
            </a:r>
            <a:r>
              <a:rPr lang="sv-SE" sz="1600" b="0" dirty="0" err="1" smtClean="0"/>
              <a:t>st</a:t>
            </a:r>
            <a:r>
              <a:rPr lang="sv-SE" sz="1600" b="0" dirty="0" smtClean="0"/>
              <a:t> totalt</a:t>
            </a:r>
            <a:endParaRPr lang="sv-SE" sz="2400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"/>
          </p:nvPr>
        </p:nvSpPr>
        <p:spPr>
          <a:xfrm>
            <a:off x="5684529" y="1494263"/>
            <a:ext cx="5181600" cy="2603500"/>
          </a:xfrm>
        </p:spPr>
        <p:txBody>
          <a:bodyPr/>
          <a:lstStyle/>
          <a:p>
            <a:r>
              <a:rPr lang="sv-SE" dirty="0" smtClean="0"/>
              <a:t>Administrativ: 530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Undervisande: 1941 </a:t>
            </a:r>
            <a:r>
              <a:rPr lang="sv-SE" dirty="0" err="1" smtClean="0"/>
              <a:t>st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Marginell skillnad mellan undervisande och administrativ</a:t>
            </a:r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239840"/>
              </p:ext>
            </p:extLst>
          </p:nvPr>
        </p:nvGraphicFramePr>
        <p:xfrm>
          <a:off x="734281" y="1494263"/>
          <a:ext cx="3460348" cy="4674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889107"/>
              </p:ext>
            </p:extLst>
          </p:nvPr>
        </p:nvGraphicFramePr>
        <p:xfrm>
          <a:off x="5684529" y="342537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29023" y="5920013"/>
            <a:ext cx="78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Lärosäte A</a:t>
            </a:r>
            <a:endParaRPr lang="sv-SE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230476" y="5920013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Lärosäte B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423717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9" grpId="0"/>
    </p:bldLst>
  </p:timing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1672</Words>
  <Application>Microsoft Office PowerPoint</Application>
  <PresentationFormat>Widescreen</PresentationFormat>
  <Paragraphs>223</Paragraphs>
  <Slides>31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Rubriksidor</vt:lpstr>
      <vt:lpstr>Kalkylblad</vt:lpstr>
      <vt:lpstr>Tematräff resultat</vt:lpstr>
      <vt:lpstr>Agenda</vt:lpstr>
      <vt:lpstr>PowerPoint Presentation</vt:lpstr>
      <vt:lpstr>Resultat från enkät om resultat </vt:lpstr>
      <vt:lpstr>Ramverk</vt:lpstr>
      <vt:lpstr>Ramverk</vt:lpstr>
      <vt:lpstr>Viktiga lärdomar om vad våra användare behöver</vt:lpstr>
      <vt:lpstr>Hur används Ladok</vt:lpstr>
      <vt:lpstr>Hur lätt är Ladok att använda (betyg 1 - 5) Svarande: 2473 st totalt</vt:lpstr>
      <vt:lpstr>Hur lätt är Ladok att använda (betyg 1 - 5)</vt:lpstr>
      <vt:lpstr>Hur väl fyller Ladok behoven för att rapportera och attestera (betyg 1-5) Svarande: 2397 totalt</vt:lpstr>
      <vt:lpstr>Vill man helst rapportera resultat via en lärplattform? (betyg 1-5) Svarande: 1932 totalt</vt:lpstr>
      <vt:lpstr>Kommentarer kring integration</vt:lpstr>
      <vt:lpstr>Vill man helst rapportera resultat via en lärplattform? Svarande: 1932 totalt</vt:lpstr>
      <vt:lpstr>Hur beskriver användare ett kurstillfälle</vt:lpstr>
      <vt:lpstr>Hur beskriver användare ett aktivitetstillfälle</vt:lpstr>
      <vt:lpstr>Hur viktigt är det för dig att följande saker införs i Ladok? </vt:lpstr>
      <vt:lpstr>Hur viktigt är det för dig att följande saker införs i Ladok?  Svarande: 1634 undervisande</vt:lpstr>
      <vt:lpstr>Fritextsvar med feedback (efter kategori)</vt:lpstr>
      <vt:lpstr>Lärosätesrelaterade kommentarer</vt:lpstr>
      <vt:lpstr>Svar per lärosäte</vt:lpstr>
      <vt:lpstr>PowerPoint Presentation</vt:lpstr>
      <vt:lpstr>Uppföljning av de förändrade rapporterings- och attesteringsvyerna </vt:lpstr>
      <vt:lpstr>PowerPoint Presentation</vt:lpstr>
      <vt:lpstr>Ramverk</vt:lpstr>
      <vt:lpstr>Avisering om klara för resultat på kurs</vt:lpstr>
      <vt:lpstr>Avisering om klara för resultat på kurs</vt:lpstr>
      <vt:lpstr>Kopiera aktivitetstillfälle</vt:lpstr>
      <vt:lpstr>PowerPoint Presentation</vt:lpstr>
      <vt:lpstr>Pågående utredningar inom resultat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289</cp:revision>
  <dcterms:created xsi:type="dcterms:W3CDTF">2021-02-26T13:28:00Z</dcterms:created>
  <dcterms:modified xsi:type="dcterms:W3CDTF">2021-11-16T14:18:44Z</dcterms:modified>
</cp:coreProperties>
</file>