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4" r:id="rId2"/>
    <p:sldId id="265" r:id="rId3"/>
    <p:sldId id="261" r:id="rId4"/>
    <p:sldId id="266" r:id="rId5"/>
  </p:sldIdLst>
  <p:sldSz cx="12192000" cy="6858000"/>
  <p:notesSz cx="6858000" cy="9144000"/>
  <p:custDataLst>
    <p:tags r:id="rId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04827-EE6E-49FC-9835-580E2AB6B01E}" v="210" dt="2022-05-31T08:58:06.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536" autoAdjust="0"/>
  </p:normalViewPr>
  <p:slideViewPr>
    <p:cSldViewPr snapToGrid="0">
      <p:cViewPr varScale="1">
        <p:scale>
          <a:sx n="105" d="100"/>
          <a:sy n="105"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sson, Gertrud" userId="757cf5b1-35c7-4748-80c8-c43f8a1aa652" providerId="ADAL" clId="{CC404827-EE6E-49FC-9835-580E2AB6B01E}"/>
    <pc:docChg chg="undo custSel addSld modSld">
      <pc:chgData name="Ivarsson, Gertrud" userId="757cf5b1-35c7-4748-80c8-c43f8a1aa652" providerId="ADAL" clId="{CC404827-EE6E-49FC-9835-580E2AB6B01E}" dt="2022-05-31T08:58:15.234" v="4154" actId="20577"/>
      <pc:docMkLst>
        <pc:docMk/>
      </pc:docMkLst>
      <pc:sldChg chg="modSp mod modNotesTx">
        <pc:chgData name="Ivarsson, Gertrud" userId="757cf5b1-35c7-4748-80c8-c43f8a1aa652" providerId="ADAL" clId="{CC404827-EE6E-49FC-9835-580E2AB6B01E}" dt="2022-05-31T08:58:15.234" v="4154" actId="20577"/>
        <pc:sldMkLst>
          <pc:docMk/>
          <pc:sldMk cId="3247796254" sldId="261"/>
        </pc:sldMkLst>
        <pc:spChg chg="mod">
          <ac:chgData name="Ivarsson, Gertrud" userId="757cf5b1-35c7-4748-80c8-c43f8a1aa652" providerId="ADAL" clId="{CC404827-EE6E-49FC-9835-580E2AB6B01E}" dt="2022-05-20T08:29:16.783" v="1638" actId="20577"/>
          <ac:spMkLst>
            <pc:docMk/>
            <pc:sldMk cId="3247796254" sldId="261"/>
            <ac:spMk id="11" creationId="{B6E83601-B108-A6A1-3418-DE0ABB531684}"/>
          </ac:spMkLst>
        </pc:spChg>
        <pc:spChg chg="mod">
          <ac:chgData name="Ivarsson, Gertrud" userId="757cf5b1-35c7-4748-80c8-c43f8a1aa652" providerId="ADAL" clId="{CC404827-EE6E-49FC-9835-580E2AB6B01E}" dt="2022-05-20T08:33:57.554" v="1646" actId="14100"/>
          <ac:spMkLst>
            <pc:docMk/>
            <pc:sldMk cId="3247796254" sldId="261"/>
            <ac:spMk id="13" creationId="{6414EDC9-447F-237A-0875-B27C723B8F0E}"/>
          </ac:spMkLst>
        </pc:spChg>
        <pc:picChg chg="mod">
          <ac:chgData name="Ivarsson, Gertrud" userId="757cf5b1-35c7-4748-80c8-c43f8a1aa652" providerId="ADAL" clId="{CC404827-EE6E-49FC-9835-580E2AB6B01E}" dt="2022-05-20T13:23:47.469" v="3992" actId="962"/>
          <ac:picMkLst>
            <pc:docMk/>
            <pc:sldMk cId="3247796254" sldId="261"/>
            <ac:picMk id="6" creationId="{00000000-0000-0000-0000-000000000000}"/>
          </ac:picMkLst>
        </pc:picChg>
      </pc:sldChg>
      <pc:sldChg chg="modSp mod modNotesTx">
        <pc:chgData name="Ivarsson, Gertrud" userId="757cf5b1-35c7-4748-80c8-c43f8a1aa652" providerId="ADAL" clId="{CC404827-EE6E-49FC-9835-580E2AB6B01E}" dt="2022-05-20T13:25:06.225" v="4142" actId="13244"/>
        <pc:sldMkLst>
          <pc:docMk/>
          <pc:sldMk cId="162415818" sldId="264"/>
        </pc:sldMkLst>
        <pc:spChg chg="mod">
          <ac:chgData name="Ivarsson, Gertrud" userId="757cf5b1-35c7-4748-80c8-c43f8a1aa652" providerId="ADAL" clId="{CC404827-EE6E-49FC-9835-580E2AB6B01E}" dt="2022-05-19T11:44:14.488" v="21" actId="20577"/>
          <ac:spMkLst>
            <pc:docMk/>
            <pc:sldMk cId="162415818" sldId="264"/>
            <ac:spMk id="3" creationId="{00000000-0000-0000-0000-000000000000}"/>
          </ac:spMkLst>
        </pc:spChg>
        <pc:picChg chg="mod">
          <ac:chgData name="Ivarsson, Gertrud" userId="757cf5b1-35c7-4748-80c8-c43f8a1aa652" providerId="ADAL" clId="{CC404827-EE6E-49FC-9835-580E2AB6B01E}" dt="2022-05-20T13:25:01.023" v="4141" actId="962"/>
          <ac:picMkLst>
            <pc:docMk/>
            <pc:sldMk cId="162415818" sldId="264"/>
            <ac:picMk id="43" creationId="{85022475-6970-4CDF-896C-88175C0C31FC}"/>
          </ac:picMkLst>
        </pc:picChg>
        <pc:picChg chg="mod ord">
          <ac:chgData name="Ivarsson, Gertrud" userId="757cf5b1-35c7-4748-80c8-c43f8a1aa652" providerId="ADAL" clId="{CC404827-EE6E-49FC-9835-580E2AB6B01E}" dt="2022-05-20T13:25:06.225" v="4142" actId="13244"/>
          <ac:picMkLst>
            <pc:docMk/>
            <pc:sldMk cId="162415818" sldId="264"/>
            <ac:picMk id="45" creationId="{BE2F2B2D-66AD-49CB-96B4-2F8C065847F8}"/>
          </ac:picMkLst>
        </pc:picChg>
      </pc:sldChg>
      <pc:sldChg chg="modSp mod modNotesTx">
        <pc:chgData name="Ivarsson, Gertrud" userId="757cf5b1-35c7-4748-80c8-c43f8a1aa652" providerId="ADAL" clId="{CC404827-EE6E-49FC-9835-580E2AB6B01E}" dt="2022-05-23T13:54:16.503" v="4143"/>
        <pc:sldMkLst>
          <pc:docMk/>
          <pc:sldMk cId="2648156297" sldId="265"/>
        </pc:sldMkLst>
        <pc:spChg chg="mod">
          <ac:chgData name="Ivarsson, Gertrud" userId="757cf5b1-35c7-4748-80c8-c43f8a1aa652" providerId="ADAL" clId="{CC404827-EE6E-49FC-9835-580E2AB6B01E}" dt="2022-05-19T11:53:21.593" v="40" actId="20577"/>
          <ac:spMkLst>
            <pc:docMk/>
            <pc:sldMk cId="2648156297" sldId="265"/>
            <ac:spMk id="2" creationId="{00000000-0000-0000-0000-000000000000}"/>
          </ac:spMkLst>
        </pc:spChg>
        <pc:spChg chg="mod">
          <ac:chgData name="Ivarsson, Gertrud" userId="757cf5b1-35c7-4748-80c8-c43f8a1aa652" providerId="ADAL" clId="{CC404827-EE6E-49FC-9835-580E2AB6B01E}" dt="2022-05-19T12:07:47.344" v="206" actId="20577"/>
          <ac:spMkLst>
            <pc:docMk/>
            <pc:sldMk cId="2648156297" sldId="265"/>
            <ac:spMk id="10" creationId="{FAAA5580-9530-5890-E368-17450045F8B4}"/>
          </ac:spMkLst>
        </pc:spChg>
        <pc:picChg chg="mod">
          <ac:chgData name="Ivarsson, Gertrud" userId="757cf5b1-35c7-4748-80c8-c43f8a1aa652" providerId="ADAL" clId="{CC404827-EE6E-49FC-9835-580E2AB6B01E}" dt="2022-05-20T13:23:29.101" v="3914" actId="962"/>
          <ac:picMkLst>
            <pc:docMk/>
            <pc:sldMk cId="2648156297" sldId="265"/>
            <ac:picMk id="5" creationId="{13151C39-16F3-4862-A933-E03B718A93CE}"/>
          </ac:picMkLst>
        </pc:picChg>
      </pc:sldChg>
      <pc:sldChg chg="addSp delSp modSp new mod">
        <pc:chgData name="Ivarsson, Gertrud" userId="757cf5b1-35c7-4748-80c8-c43f8a1aa652" providerId="ADAL" clId="{CC404827-EE6E-49FC-9835-580E2AB6B01E}" dt="2022-05-20T13:24:26.472" v="4138" actId="962"/>
        <pc:sldMkLst>
          <pc:docMk/>
          <pc:sldMk cId="3941004614" sldId="266"/>
        </pc:sldMkLst>
        <pc:spChg chg="mod">
          <ac:chgData name="Ivarsson, Gertrud" userId="757cf5b1-35c7-4748-80c8-c43f8a1aa652" providerId="ADAL" clId="{CC404827-EE6E-49FC-9835-580E2AB6B01E}" dt="2022-05-20T09:03:25.016" v="2937" actId="20577"/>
          <ac:spMkLst>
            <pc:docMk/>
            <pc:sldMk cId="3941004614" sldId="266"/>
            <ac:spMk id="2" creationId="{7EF88CB4-BA8B-489E-9E85-88DAF4C79018}"/>
          </ac:spMkLst>
        </pc:spChg>
        <pc:spChg chg="mod">
          <ac:chgData name="Ivarsson, Gertrud" userId="757cf5b1-35c7-4748-80c8-c43f8a1aa652" providerId="ADAL" clId="{CC404827-EE6E-49FC-9835-580E2AB6B01E}" dt="2022-05-20T12:24:14.057" v="3527" actId="20577"/>
          <ac:spMkLst>
            <pc:docMk/>
            <pc:sldMk cId="3941004614" sldId="266"/>
            <ac:spMk id="3" creationId="{AD841E4A-1DE2-4482-A348-E85BB370FAFC}"/>
          </ac:spMkLst>
        </pc:spChg>
        <pc:spChg chg="del">
          <ac:chgData name="Ivarsson, Gertrud" userId="757cf5b1-35c7-4748-80c8-c43f8a1aa652" providerId="ADAL" clId="{CC404827-EE6E-49FC-9835-580E2AB6B01E}" dt="2022-05-20T09:09:15.404" v="3021" actId="931"/>
          <ac:spMkLst>
            <pc:docMk/>
            <pc:sldMk cId="3941004614" sldId="266"/>
            <ac:spMk id="4" creationId="{59147375-4239-4393-8D8F-A86312D3169F}"/>
          </ac:spMkLst>
        </pc:spChg>
        <pc:picChg chg="add mod">
          <ac:chgData name="Ivarsson, Gertrud" userId="757cf5b1-35c7-4748-80c8-c43f8a1aa652" providerId="ADAL" clId="{CC404827-EE6E-49FC-9835-580E2AB6B01E}" dt="2022-05-20T13:24:26.472" v="4138" actId="962"/>
          <ac:picMkLst>
            <pc:docMk/>
            <pc:sldMk cId="3941004614" sldId="266"/>
            <ac:picMk id="6" creationId="{6381155C-DFBE-4901-B3AF-A9FF6E6169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2022-05-31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MiunSkills</a:t>
            </a:r>
            <a:r>
              <a:rPr lang="sv-SE" dirty="0"/>
              <a:t> är en introduktionskurs till hur universitetet och universitetsstudier fungerar. Det är en digital kurs om du gör på egen hand via din dator (rekommenderas) eller mobil (funkar, men inte lika bra som på dator). Den här kursen handlar om att ge dig en inblick i universitetsvärlden och förstå hur saker och ting fungerar, och vilka förväntningar vi som universitet har på dig som student. </a:t>
            </a:r>
          </a:p>
          <a:p>
            <a:endParaRPr lang="sv-SE" dirty="0"/>
          </a:p>
          <a:p>
            <a:r>
              <a:rPr lang="sv-SE" dirty="0"/>
              <a:t>Det som tas upp i kursen är sådant som nya studenter ofta blir förvånade över att få veta, eller tycker är svåra att ta förstå. Ni får alltså ett stort försprång i era studier om ni gör den här kursen tidigt i er utbildning, då det ger er bra grund att stå på. Kursen är uppbyggd utifrån sådant som tidigare studenter har uttryckt att de hade önskat att de hade fått veta tidigare. Kursen är till för att hjälpa er och för att ni ska känna er tryggare och mer förberedda för studier.</a:t>
            </a:r>
          </a:p>
          <a:p>
            <a:endParaRPr lang="sv-SE" dirty="0"/>
          </a:p>
          <a:p>
            <a:r>
              <a:rPr lang="sv-SE" dirty="0"/>
              <a:t>En del av er har kanske hunnit göra kursen redan, då den bl.a. fanns med i välkomstbrevet, och i så fall är det bara att gratulera!</a:t>
            </a:r>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8669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Kursen består av 3 moduler. I </a:t>
            </a:r>
            <a:r>
              <a:rPr lang="sv-SE" b="1" dirty="0"/>
              <a:t>Universitetet och universitetsstudier </a:t>
            </a:r>
            <a:r>
              <a:rPr lang="sv-SE" dirty="0"/>
              <a:t>får du lära dig om hur universitetet fungerar, hur universitetskurser är upplagda och vad du behöver veta för att kunna navigera dig igenom föreläsningar och seminarium. Du får även tips om studieteknik och information om kompensatoriskt stöd för studenter med funktionsnedsättningar. </a:t>
            </a:r>
          </a:p>
          <a:p>
            <a:pPr>
              <a:defRPr/>
            </a:pPr>
            <a:r>
              <a:rPr lang="sv-SE" dirty="0"/>
              <a:t>  </a:t>
            </a:r>
          </a:p>
          <a:p>
            <a:pPr>
              <a:defRPr/>
            </a:pPr>
            <a:r>
              <a:rPr lang="sv-SE" dirty="0"/>
              <a:t>I den andra modulen hittar du </a:t>
            </a:r>
            <a:r>
              <a:rPr lang="sv-SE" b="1" dirty="0"/>
              <a:t>Akademisk kunskap. </a:t>
            </a:r>
            <a:r>
              <a:rPr lang="sv-SE" b="0" dirty="0"/>
              <a:t>Det är </a:t>
            </a:r>
            <a:r>
              <a:rPr lang="sv-SE" dirty="0"/>
              <a:t>kunskaper och färdigheter du behöver känna till och behärska för att kunna genomföra dina studier. Det handlar om informationssökning, vetenskapliga artiklar, källkritik, referenshantering, plagiering och akademiskt skrivande. (</a:t>
            </a:r>
            <a:r>
              <a:rPr lang="sv-SE" i="1" dirty="0"/>
              <a:t>Fyll gärna på med egna tankar kring hur stor vikt ni lägger på sådana saker som t.ex. referenshantering och akademiskt skrivande i ert ämne</a:t>
            </a:r>
            <a:r>
              <a:rPr lang="sv-SE" dirty="0"/>
              <a:t>.)</a:t>
            </a:r>
          </a:p>
          <a:p>
            <a:pPr>
              <a:defRPr/>
            </a:pPr>
            <a:r>
              <a:rPr lang="sv-SE" dirty="0"/>
              <a:t>  </a:t>
            </a:r>
          </a:p>
          <a:p>
            <a:pPr>
              <a:defRPr/>
            </a:pPr>
            <a:r>
              <a:rPr lang="sv-SE" dirty="0"/>
              <a:t>Sist ut har vi </a:t>
            </a:r>
            <a:r>
              <a:rPr lang="sv-SE" b="1" dirty="0"/>
              <a:t>Må bra</a:t>
            </a:r>
            <a:r>
              <a:rPr lang="sv-SE" dirty="0"/>
              <a:t>. Där får du handfasta tips om hur du på bästa sätt kan ta hand om dig själv och skapa goda rutiner för att få bästa möjliga förutsättningar för att lyckas med dina studier. Universitetsstudier bygger mycket på självständighet och den övervägande delen av din tid kommer du använda till att studera på egen hand eller i grupp och därför är det viktigt med goda rutiner och vanor för att planera din tid och hålla motivationen och disciplinen uppe.</a:t>
            </a:r>
          </a:p>
          <a:p>
            <a:pPr>
              <a:defRPr/>
            </a:pPr>
            <a:endParaRPr lang="sv-SE" b="1" dirty="0"/>
          </a:p>
          <a:p>
            <a:pPr>
              <a:defRPr/>
            </a:pPr>
            <a:r>
              <a:rPr lang="sv-SE" b="0" dirty="0"/>
              <a:t>Kursen beräknas att ta 7-8 timmar att genomföra (</a:t>
            </a:r>
            <a:r>
              <a:rPr lang="sv-SE" b="0" i="1" dirty="0"/>
              <a:t>bra att förvarna dem så de har rätt förväntningar när de påbörjar kursen</a:t>
            </a:r>
            <a:r>
              <a:rPr lang="sv-SE" b="0" dirty="0"/>
              <a:t>), men det är väl spenderad tid.</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84512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Ovan är citat </a:t>
            </a:r>
            <a:r>
              <a:rPr lang="sv-SE" i="1"/>
              <a:t>från utvärderingar av kursen, </a:t>
            </a:r>
            <a:r>
              <a:rPr lang="sv-SE" i="1" dirty="0"/>
              <a:t>dessa kan läsas upp, eller så kan ni låta studenterna läsa dem själva.</a:t>
            </a:r>
          </a:p>
          <a:p>
            <a:endParaRPr lang="sv-SE" dirty="0"/>
          </a:p>
          <a:p>
            <a:r>
              <a:rPr lang="sv-SE" dirty="0"/>
              <a:t>De studenter som genomfört kursen är över lag väldigt positiva till den! Många säger att de känner sig mer förberedda inför sina studier efter att ha genomfört </a:t>
            </a:r>
            <a:r>
              <a:rPr lang="sv-SE" dirty="0" err="1"/>
              <a:t>MiunSkills</a:t>
            </a:r>
            <a:r>
              <a:rPr lang="sv-SE" dirty="0"/>
              <a:t> och att de känner sig tryggare i sina studier. Tidigare studenter som gjort </a:t>
            </a:r>
            <a:r>
              <a:rPr lang="sv-SE" dirty="0" err="1"/>
              <a:t>MiunSkills</a:t>
            </a:r>
            <a:r>
              <a:rPr lang="sv-SE" dirty="0"/>
              <a:t> rekommenderar er att göra den!</a:t>
            </a:r>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76606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8232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4"/>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202" y="2208554"/>
            <a:ext cx="9831601" cy="788400"/>
          </a:xfrm>
        </p:spPr>
        <p:txBody>
          <a:bodyPr>
            <a:noAutofit/>
          </a:bodyPr>
          <a:lstStyle>
            <a:lvl1pPr marL="0" indent="0" algn="l">
              <a:lnSpc>
                <a:spcPct val="100000"/>
              </a:lnSpc>
              <a:buNone/>
              <a:defRPr sz="2200" b="1">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2022-05-31</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1" y="2235600"/>
            <a:ext cx="5157787"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9"/>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2" y="1540800"/>
            <a:ext cx="10528879"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2"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5"/>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3" y="2208554"/>
            <a:ext cx="9829799"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2"/>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33"/>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2022-05-31</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2022-05-31</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3" y="1542416"/>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33"/>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52"/>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2"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2"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2022-05-31</a:t>
            </a:fld>
            <a:endParaRPr lang="sv-SE" dirty="0"/>
          </a:p>
        </p:txBody>
      </p:sp>
      <p:sp>
        <p:nvSpPr>
          <p:cNvPr id="6" name="Platshållare för bildnummer 5"/>
          <p:cNvSpPr>
            <a:spLocks noGrp="1"/>
          </p:cNvSpPr>
          <p:nvPr>
            <p:ph type="sldNum" sz="quarter" idx="4"/>
          </p:nvPr>
        </p:nvSpPr>
        <p:spPr>
          <a:xfrm>
            <a:off x="9823933"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377"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400" y="981615"/>
            <a:ext cx="10514999" cy="652145"/>
          </a:xfrm>
        </p:spPr>
        <p:txBody>
          <a:bodyPr anchor="t">
            <a:normAutofit fontScale="90000"/>
          </a:bodyPr>
          <a:lstStyle/>
          <a:p>
            <a:r>
              <a:rPr lang="sv-SE" sz="5300" dirty="0" err="1"/>
              <a:t>MiunSkills</a:t>
            </a:r>
            <a:br>
              <a:rPr lang="sv-SE" dirty="0"/>
            </a:br>
            <a:r>
              <a:rPr lang="sv-SE" dirty="0"/>
              <a:t>Allt du inte visste att du behöver veta om universitetsstudier</a:t>
            </a:r>
            <a:br>
              <a:rPr lang="sv-SE" dirty="0"/>
            </a:br>
            <a:endParaRPr lang="sv-SE" dirty="0"/>
          </a:p>
        </p:txBody>
      </p:sp>
      <p:sp>
        <p:nvSpPr>
          <p:cNvPr id="3" name="Underrubrik 2"/>
          <p:cNvSpPr>
            <a:spLocks noGrp="1"/>
          </p:cNvSpPr>
          <p:nvPr>
            <p:ph type="body" sz="quarter" idx="13"/>
          </p:nvPr>
        </p:nvSpPr>
        <p:spPr>
          <a:xfrm>
            <a:off x="838800" y="2235599"/>
            <a:ext cx="5180400" cy="3942000"/>
          </a:xfrm>
        </p:spPr>
        <p:txBody>
          <a:bodyPr>
            <a:normAutofit/>
          </a:bodyPr>
          <a:lstStyle/>
          <a:p>
            <a:r>
              <a:rPr lang="sv-SE" sz="1800" dirty="0" err="1"/>
              <a:t>MiunSkills</a:t>
            </a:r>
            <a:r>
              <a:rPr lang="sv-SE" sz="1800" dirty="0"/>
              <a:t> är en</a:t>
            </a:r>
            <a:r>
              <a:rPr lang="sv-SE" sz="1800" dirty="0">
                <a:effectLst/>
              </a:rPr>
              <a:t> digital, interaktiv självstudiekurs som förbereder studenter på hur universitetet och universitetsstudier fungerar.</a:t>
            </a:r>
          </a:p>
          <a:p>
            <a:endParaRPr lang="sv-SE" dirty="0"/>
          </a:p>
        </p:txBody>
      </p:sp>
      <p:pic>
        <p:nvPicPr>
          <p:cNvPr id="45" name="Bildobjekt 44" descr="QR-kod som tar dig till MiunSkills i Moodle">
            <a:extLst>
              <a:ext uri="{FF2B5EF4-FFF2-40B4-BE49-F238E27FC236}">
                <a16:creationId xmlns:a16="http://schemas.microsoft.com/office/drawing/2014/main" id="{BE2F2B2D-66AD-49CB-96B4-2F8C06584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634" y="3429000"/>
            <a:ext cx="2789368" cy="2789368"/>
          </a:xfrm>
          <a:prstGeom prst="rect">
            <a:avLst/>
          </a:prstGeom>
        </p:spPr>
      </p:pic>
      <p:pic>
        <p:nvPicPr>
          <p:cNvPr id="43" name="Bildobjekt 42" descr="En grupp personer runt en dator som ser glada och överraskade ut">
            <a:extLst>
              <a:ext uri="{FF2B5EF4-FFF2-40B4-BE49-F238E27FC236}">
                <a16:creationId xmlns:a16="http://schemas.microsoft.com/office/drawing/2014/main" id="{85022475-6970-4CDF-896C-88175C0C31FC}"/>
              </a:ex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72" r="1808"/>
          <a:stretch/>
        </p:blipFill>
        <p:spPr>
          <a:xfrm>
            <a:off x="6173999" y="2235599"/>
            <a:ext cx="5180400" cy="3942000"/>
          </a:xfrm>
          <a:prstGeom prst="rect">
            <a:avLst/>
          </a:prstGeom>
          <a:noFill/>
        </p:spPr>
      </p:pic>
    </p:spTree>
    <p:custDataLst>
      <p:tags r:id="rId1"/>
    </p:custDataLst>
    <p:extLst>
      <p:ext uri="{BB962C8B-B14F-4D97-AF65-F5344CB8AC3E}">
        <p14:creationId xmlns:p14="http://schemas.microsoft.com/office/powerpoint/2010/main" val="16241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2416"/>
            <a:ext cx="10514999" cy="652145"/>
          </a:xfrm>
        </p:spPr>
        <p:txBody>
          <a:bodyPr anchor="t">
            <a:normAutofit/>
          </a:bodyPr>
          <a:lstStyle/>
          <a:p>
            <a:r>
              <a:rPr lang="sv-SE" dirty="0"/>
              <a:t>En introduktion till universitetsstudier</a:t>
            </a:r>
          </a:p>
        </p:txBody>
      </p:sp>
      <p:sp>
        <p:nvSpPr>
          <p:cNvPr id="10" name="Text Placeholder 2">
            <a:extLst>
              <a:ext uri="{FF2B5EF4-FFF2-40B4-BE49-F238E27FC236}">
                <a16:creationId xmlns:a16="http://schemas.microsoft.com/office/drawing/2014/main" id="{FAAA5580-9530-5890-E368-17450045F8B4}"/>
              </a:ext>
            </a:extLst>
          </p:cNvPr>
          <p:cNvSpPr>
            <a:spLocks noGrp="1"/>
          </p:cNvSpPr>
          <p:nvPr>
            <p:ph type="body" sz="quarter" idx="13"/>
          </p:nvPr>
        </p:nvSpPr>
        <p:spPr>
          <a:xfrm>
            <a:off x="838800" y="2235599"/>
            <a:ext cx="5257200" cy="3942000"/>
          </a:xfrm>
        </p:spPr>
        <p:txBody>
          <a:bodyPr/>
          <a:lstStyle/>
          <a:p>
            <a:pPr marL="342900" indent="-342900">
              <a:buFont typeface="Arial" panose="020B0604020202020204" pitchFamily="34" charset="0"/>
              <a:buChar char="•"/>
            </a:pPr>
            <a:r>
              <a:rPr lang="sv-SE" dirty="0"/>
              <a:t>Universitetet och universitetsstudier</a:t>
            </a:r>
          </a:p>
          <a:p>
            <a:pPr marL="1028683" lvl="1" indent="-342900"/>
            <a:r>
              <a:rPr lang="sv-SE" dirty="0"/>
              <a:t>Hur universitet fungerar</a:t>
            </a:r>
          </a:p>
          <a:p>
            <a:pPr marL="1028683" lvl="1" indent="-342900"/>
            <a:r>
              <a:rPr lang="sv-SE" dirty="0"/>
              <a:t>Olika typer av </a:t>
            </a:r>
            <a:r>
              <a:rPr lang="sv-SE" dirty="0" err="1"/>
              <a:t>lärmoment</a:t>
            </a:r>
            <a:r>
              <a:rPr lang="sv-SE" dirty="0"/>
              <a:t> och examinationer</a:t>
            </a:r>
          </a:p>
          <a:p>
            <a:pPr marL="1028683" lvl="1" indent="-342900"/>
            <a:r>
              <a:rPr lang="sv-SE" dirty="0"/>
              <a:t>Studieteknik m.m.</a:t>
            </a:r>
          </a:p>
          <a:p>
            <a:pPr marL="342900" indent="-342900">
              <a:buFont typeface="Arial" panose="020B0604020202020204" pitchFamily="34" charset="0"/>
              <a:buChar char="•"/>
            </a:pPr>
            <a:r>
              <a:rPr lang="sv-SE" dirty="0"/>
              <a:t>Akademisk kunskap</a:t>
            </a:r>
          </a:p>
          <a:p>
            <a:pPr marL="1028683" lvl="1" indent="-342900"/>
            <a:r>
              <a:rPr lang="sv-SE" dirty="0"/>
              <a:t>Akademiskt skrivande</a:t>
            </a:r>
          </a:p>
          <a:p>
            <a:pPr marL="1028683" lvl="1" indent="-342900"/>
            <a:r>
              <a:rPr lang="sv-SE" dirty="0"/>
              <a:t>Referenshantering m.m.</a:t>
            </a:r>
          </a:p>
          <a:p>
            <a:pPr marL="342900" indent="-342900">
              <a:buFont typeface="Arial" panose="020B0604020202020204" pitchFamily="34" charset="0"/>
              <a:buChar char="•"/>
            </a:pPr>
            <a:r>
              <a:rPr lang="sv-SE" dirty="0"/>
              <a:t>Må bra</a:t>
            </a:r>
          </a:p>
          <a:p>
            <a:pPr marL="1028683" lvl="1" indent="-342900"/>
            <a:r>
              <a:rPr lang="sv-SE" dirty="0"/>
              <a:t>Ta hand om dig själv</a:t>
            </a:r>
          </a:p>
          <a:p>
            <a:pPr marL="1028683" lvl="1" indent="-342900"/>
            <a:r>
              <a:rPr lang="sv-SE" dirty="0"/>
              <a:t>Skapa rutiner och bra studievanor m.m.</a:t>
            </a:r>
          </a:p>
        </p:txBody>
      </p:sp>
      <p:pic>
        <p:nvPicPr>
          <p:cNvPr id="5" name="Platshållare för innehåll 4" descr="Två glada studenter som sitter framför varsin dator och skrattar tillsammans">
            <a:extLst>
              <a:ext uri="{FF2B5EF4-FFF2-40B4-BE49-F238E27FC236}">
                <a16:creationId xmlns:a16="http://schemas.microsoft.com/office/drawing/2014/main" id="{13151C39-16F3-4862-A933-E03B718A93CE}"/>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r="12280"/>
          <a:stretch/>
        </p:blipFill>
        <p:spPr>
          <a:xfrm>
            <a:off x="6173999" y="2235599"/>
            <a:ext cx="5180400" cy="3942000"/>
          </a:xfrm>
          <a:noFill/>
        </p:spPr>
      </p:pic>
    </p:spTree>
    <p:custDataLst>
      <p:tags r:id="rId1"/>
    </p:custDataLst>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E83601-B108-A6A1-3418-DE0ABB531684}"/>
              </a:ext>
            </a:extLst>
          </p:cNvPr>
          <p:cNvSpPr>
            <a:spLocks noGrp="1"/>
          </p:cNvSpPr>
          <p:nvPr>
            <p:ph type="title"/>
          </p:nvPr>
        </p:nvSpPr>
        <p:spPr>
          <a:xfrm>
            <a:off x="838803" y="1542416"/>
            <a:ext cx="10514999" cy="652145"/>
          </a:xfrm>
        </p:spPr>
        <p:txBody>
          <a:bodyPr/>
          <a:lstStyle/>
          <a:p>
            <a:r>
              <a:rPr lang="en-US" dirty="0" err="1"/>
              <a:t>Rekommenderad</a:t>
            </a:r>
            <a:r>
              <a:rPr lang="en-US" dirty="0"/>
              <a:t> av </a:t>
            </a:r>
            <a:r>
              <a:rPr lang="en-US" dirty="0" err="1"/>
              <a:t>andra</a:t>
            </a:r>
            <a:r>
              <a:rPr lang="en-US" dirty="0"/>
              <a:t> </a:t>
            </a:r>
            <a:r>
              <a:rPr lang="en-US" dirty="0" err="1"/>
              <a:t>studenter</a:t>
            </a:r>
            <a:endParaRPr lang="en-US" dirty="0"/>
          </a:p>
        </p:txBody>
      </p:sp>
      <p:pic>
        <p:nvPicPr>
          <p:cNvPr id="6" name="Platshållare för bild 5" descr="En student gör tummarna upp"/>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8647" r="8647"/>
          <a:stretch/>
        </p:blipFill>
        <p:spPr>
          <a:xfrm>
            <a:off x="838800" y="2234712"/>
            <a:ext cx="5180400" cy="3942255"/>
          </a:xfrm>
          <a:noFill/>
        </p:spPr>
      </p:pic>
      <p:sp>
        <p:nvSpPr>
          <p:cNvPr id="13" name="Content Placeholder 3">
            <a:extLst>
              <a:ext uri="{FF2B5EF4-FFF2-40B4-BE49-F238E27FC236}">
                <a16:creationId xmlns:a16="http://schemas.microsoft.com/office/drawing/2014/main" id="{6414EDC9-447F-237A-0875-B27C723B8F0E}"/>
              </a:ext>
            </a:extLst>
          </p:cNvPr>
          <p:cNvSpPr>
            <a:spLocks noGrp="1"/>
          </p:cNvSpPr>
          <p:nvPr>
            <p:ph sz="half" idx="2"/>
          </p:nvPr>
        </p:nvSpPr>
        <p:spPr>
          <a:xfrm>
            <a:off x="6174000" y="2235600"/>
            <a:ext cx="5521176" cy="3942000"/>
          </a:xfrm>
        </p:spPr>
        <p:txBody>
          <a:bodyPr/>
          <a:lstStyle/>
          <a:p>
            <a:r>
              <a:rPr lang="sv-SE" sz="1800" dirty="0">
                <a:latin typeface="+mn-lt"/>
              </a:rPr>
              <a:t>Jättebra kurs! Hade inte alls känt mig lika trygg om jag inte gjort den.</a:t>
            </a:r>
          </a:p>
          <a:p>
            <a:r>
              <a:rPr lang="sv-SE" sz="1800" dirty="0">
                <a:latin typeface="+mn-lt"/>
              </a:rPr>
              <a:t>Såå bra och tacksam kurs. Verkligen lärorik och hjälpsam!</a:t>
            </a:r>
          </a:p>
          <a:p>
            <a:r>
              <a:rPr lang="sv-SE" sz="1800" dirty="0">
                <a:latin typeface="+mn-lt"/>
              </a:rPr>
              <a:t>Väldigt användbar och tydlig, den har hjälpt mig som en klassfadder barn får vid skolstart :-)</a:t>
            </a:r>
          </a:p>
          <a:p>
            <a:r>
              <a:rPr lang="sv-SE" sz="1800" dirty="0">
                <a:latin typeface="+mn-lt"/>
              </a:rPr>
              <a:t>Jag tycker det var ett bra verktyg man kan använda för att få en inblick i hur allt fungerar och även för att kunna gå tillbaka i framtiden när man funderar på något.</a:t>
            </a:r>
          </a:p>
          <a:p>
            <a:r>
              <a:rPr lang="sv-SE" sz="1800" b="1" dirty="0">
                <a:latin typeface="+mn-lt"/>
              </a:rPr>
              <a:t>Gör den direkt, annars kommer ni att ångra er!</a:t>
            </a:r>
            <a:endParaRPr lang="en-US" sz="1800" b="1" dirty="0">
              <a:latin typeface="+mn-lt"/>
            </a:endParaRPr>
          </a:p>
        </p:txBody>
      </p:sp>
    </p:spTree>
    <p:custDataLst>
      <p:tags r:id="rId1"/>
    </p:custDataLst>
    <p:extLst>
      <p:ext uri="{BB962C8B-B14F-4D97-AF65-F5344CB8AC3E}">
        <p14:creationId xmlns:p14="http://schemas.microsoft.com/office/powerpoint/2010/main" val="324779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88CB4-BA8B-489E-9E85-88DAF4C79018}"/>
              </a:ext>
            </a:extLst>
          </p:cNvPr>
          <p:cNvSpPr>
            <a:spLocks noGrp="1"/>
          </p:cNvSpPr>
          <p:nvPr>
            <p:ph type="title"/>
          </p:nvPr>
        </p:nvSpPr>
        <p:spPr/>
        <p:txBody>
          <a:bodyPr/>
          <a:lstStyle/>
          <a:p>
            <a:r>
              <a:rPr lang="sv-SE" dirty="0"/>
              <a:t>Praktisk information</a:t>
            </a:r>
          </a:p>
        </p:txBody>
      </p:sp>
      <p:sp>
        <p:nvSpPr>
          <p:cNvPr id="3" name="Platshållare för text 2">
            <a:extLst>
              <a:ext uri="{FF2B5EF4-FFF2-40B4-BE49-F238E27FC236}">
                <a16:creationId xmlns:a16="http://schemas.microsoft.com/office/drawing/2014/main" id="{AD841E4A-1DE2-4482-A348-E85BB370FAFC}"/>
              </a:ext>
            </a:extLst>
          </p:cNvPr>
          <p:cNvSpPr>
            <a:spLocks noGrp="1"/>
          </p:cNvSpPr>
          <p:nvPr>
            <p:ph type="body" sz="quarter" idx="13"/>
          </p:nvPr>
        </p:nvSpPr>
        <p:spPr/>
        <p:txBody>
          <a:bodyPr/>
          <a:lstStyle/>
          <a:p>
            <a:r>
              <a:rPr lang="sv-SE" sz="1800" i="1" dirty="0"/>
              <a:t>Den här sliden är till för att du ska kunna lägga in information som rör din kurs, t.ex. hur de hittar till </a:t>
            </a:r>
            <a:r>
              <a:rPr lang="sv-SE" sz="1800" i="1" dirty="0" err="1"/>
              <a:t>MiunSkills</a:t>
            </a:r>
            <a:r>
              <a:rPr lang="sv-SE" sz="1800" i="1" dirty="0"/>
              <a:t> (har du länkat in den i </a:t>
            </a:r>
            <a:r>
              <a:rPr lang="sv-SE" sz="1800" i="1" dirty="0" err="1"/>
              <a:t>Moodle</a:t>
            </a:r>
            <a:r>
              <a:rPr lang="sv-SE" sz="1800" i="1" dirty="0"/>
              <a:t>, och i så fall under vilken rubrik, eller har du tänkt dig någon annan lösning?), ifall du vill lägga någon tidsaspekt (t.ex. att du vill att de ska genomföra kursen inom 14 dagar) eller ifall du har planerat in någon uppföljning.</a:t>
            </a:r>
          </a:p>
          <a:p>
            <a:r>
              <a:rPr lang="sv-SE" sz="1800" i="1" dirty="0"/>
              <a:t>Tala också om varför du/ämnet tycker att det är viktigt att de gör kursen, gärna med hänvisning till erfarenhet från vad tidigare studenter brukar har problem med.</a:t>
            </a:r>
          </a:p>
        </p:txBody>
      </p:sp>
      <p:pic>
        <p:nvPicPr>
          <p:cNvPr id="6" name="Platshållare för bild 5" descr="En lärare som guidar studenterna igenom någonting på en dator">
            <a:extLst>
              <a:ext uri="{FF2B5EF4-FFF2-40B4-BE49-F238E27FC236}">
                <a16:creationId xmlns:a16="http://schemas.microsoft.com/office/drawing/2014/main" id="{6381155C-DFBE-4901-B3AF-A9FF6E61691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207" r="6207"/>
          <a:stretch/>
        </p:blipFill>
        <p:spPr>
          <a:xfrm>
            <a:off x="6173999" y="2235599"/>
            <a:ext cx="5180400" cy="3942000"/>
          </a:xfrm>
        </p:spPr>
      </p:pic>
    </p:spTree>
    <p:custDataLst>
      <p:tags r:id="rId1"/>
    </p:custDataLst>
    <p:extLst>
      <p:ext uri="{BB962C8B-B14F-4D97-AF65-F5344CB8AC3E}">
        <p14:creationId xmlns:p14="http://schemas.microsoft.com/office/powerpoint/2010/main" val="3941004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852</TotalTime>
  <Words>816</Words>
  <Application>Microsoft Office PowerPoint</Application>
  <PresentationFormat>Bredbild</PresentationFormat>
  <Paragraphs>41</Paragraphs>
  <Slides>4</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MiunSkills Allt du inte visste att du behöver veta om universitetsstudier </vt:lpstr>
      <vt:lpstr>En introduktion till universitetsstudier</vt:lpstr>
      <vt:lpstr>Rekommenderad av andra studenter</vt:lpstr>
      <vt:lpstr>Praktisk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MiunSkills</dc:title>
  <dc:creator>Ivarsson, Gertrud</dc:creator>
  <cp:lastModifiedBy>Ivarsson, Gertrud</cp:lastModifiedBy>
  <cp:revision>9</cp:revision>
  <cp:lastPrinted>2015-05-26T13:42:18Z</cp:lastPrinted>
  <dcterms:created xsi:type="dcterms:W3CDTF">2022-05-19T06:10:24Z</dcterms:created>
  <dcterms:modified xsi:type="dcterms:W3CDTF">2022-05-31T08:58:24Z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8D9959BC-630C-4757-89BA-5FFBC4569F88</vt:lpwstr>
  </property>
  <property fmtid="{D5CDD505-2E9C-101B-9397-08002B2CF9AE}" pid="3" name="ArticulatePath">
    <vt:lpwstr>https://miun-my.sharepoint.com/personal/gertrud_ivarsson_miun_se/Documents/MiunSkills - Allt du inte visste att du behöver veta om universitetsstudier</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