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05" r:id="rId5"/>
    <p:sldMasterId id="2147483648" r:id="rId6"/>
  </p:sldMasterIdLst>
  <p:notesMasterIdLst>
    <p:notesMasterId r:id="rId37"/>
  </p:notesMasterIdLst>
  <p:sldIdLst>
    <p:sldId id="264" r:id="rId7"/>
    <p:sldId id="346" r:id="rId8"/>
    <p:sldId id="342" r:id="rId9"/>
    <p:sldId id="669" r:id="rId10"/>
    <p:sldId id="354" r:id="rId11"/>
    <p:sldId id="287" r:id="rId12"/>
    <p:sldId id="294" r:id="rId13"/>
    <p:sldId id="285" r:id="rId14"/>
    <p:sldId id="286" r:id="rId15"/>
    <p:sldId id="371" r:id="rId16"/>
    <p:sldId id="381" r:id="rId17"/>
    <p:sldId id="380" r:id="rId18"/>
    <p:sldId id="370" r:id="rId19"/>
    <p:sldId id="758" r:id="rId20"/>
    <p:sldId id="378" r:id="rId21"/>
    <p:sldId id="289" r:id="rId22"/>
    <p:sldId id="270" r:id="rId23"/>
    <p:sldId id="299" r:id="rId24"/>
    <p:sldId id="292" r:id="rId25"/>
    <p:sldId id="273" r:id="rId26"/>
    <p:sldId id="293" r:id="rId27"/>
    <p:sldId id="668" r:id="rId28"/>
    <p:sldId id="266" r:id="rId29"/>
    <p:sldId id="355" r:id="rId30"/>
    <p:sldId id="274" r:id="rId31"/>
    <p:sldId id="343" r:id="rId32"/>
    <p:sldId id="344" r:id="rId33"/>
    <p:sldId id="296" r:id="rId34"/>
    <p:sldId id="283" r:id="rId35"/>
    <p:sldId id="317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5C4EAC2-7FDB-4023-8E25-C0A76871E496}">
          <p14:sldIdLst>
            <p14:sldId id="264"/>
            <p14:sldId id="346"/>
            <p14:sldId id="342"/>
            <p14:sldId id="669"/>
            <p14:sldId id="354"/>
            <p14:sldId id="287"/>
            <p14:sldId id="294"/>
            <p14:sldId id="285"/>
            <p14:sldId id="286"/>
            <p14:sldId id="371"/>
            <p14:sldId id="381"/>
            <p14:sldId id="380"/>
            <p14:sldId id="370"/>
            <p14:sldId id="758"/>
            <p14:sldId id="378"/>
            <p14:sldId id="289"/>
            <p14:sldId id="270"/>
            <p14:sldId id="299"/>
            <p14:sldId id="292"/>
            <p14:sldId id="273"/>
            <p14:sldId id="293"/>
            <p14:sldId id="668"/>
            <p14:sldId id="266"/>
            <p14:sldId id="355"/>
            <p14:sldId id="274"/>
            <p14:sldId id="343"/>
            <p14:sldId id="344"/>
            <p14:sldId id="296"/>
            <p14:sldId id="283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FF"/>
    <a:srgbClr val="CC0000"/>
    <a:srgbClr val="FF9933"/>
    <a:srgbClr val="CC3300"/>
    <a:srgbClr val="0070A8"/>
    <a:srgbClr val="B98888"/>
    <a:srgbClr val="FF9966"/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8A72B63-2718-4EA0-A42A-D4DB90AD6E7C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41592687-2920-4EEA-9F1F-EE600FBE6CB9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1A03C53F-9B29-4FAC-A6E9-8293F68673B2}" type="parTrans" cxnId="{9CAC2F4C-0541-4838-81C2-9580635EAEBF}">
      <dgm:prSet/>
      <dgm:spPr/>
      <dgm:t>
        <a:bodyPr/>
        <a:lstStyle/>
        <a:p>
          <a:endParaRPr lang="sv-SE"/>
        </a:p>
      </dgm:t>
    </dgm:pt>
    <dgm:pt modelId="{B0EC4B9E-F446-4F22-877D-91BD1837A04F}" type="sibTrans" cxnId="{9CAC2F4C-0541-4838-81C2-9580635EAEBF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3" custLinFactNeighborX="55599" custLinFactNeighborY="745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3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3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3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3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3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3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3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3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3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3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3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  <dgm:pt modelId="{DB9AD574-D80B-468F-97EA-1FAE9C40B9AC}" type="pres">
      <dgm:prSet presAssocID="{64415F68-CC6F-4E8E-996E-EA5608B6F25A}" presName="parTxOnlySpace" presStyleCnt="0"/>
      <dgm:spPr/>
    </dgm:pt>
    <dgm:pt modelId="{E760D73B-EBD0-487D-978E-7DD9E9CB2B50}" type="pres">
      <dgm:prSet presAssocID="{41592687-2920-4EEA-9F1F-EE600FBE6CB9}" presName="parTxOnly" presStyleLbl="node1" presStyleIdx="12" presStyleCnt="13" custScaleY="102168" custLinFactX="-4198" custLinFactNeighborX="-100000" custLinFactNeighborY="935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9CAC2F4C-0541-4838-81C2-9580635EAEBF}" srcId="{40C3F06D-62E0-494C-8FD3-F902B02DD906}" destId="{41592687-2920-4EEA-9F1F-EE600FBE6CB9}" srcOrd="12" destOrd="0" parTransId="{1A03C53F-9B29-4FAC-A6E9-8293F68673B2}" sibTransId="{B0EC4B9E-F446-4F22-877D-91BD1837A04F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F47C1B74-D1E0-4C53-B3E1-38B81984E774}" type="presOf" srcId="{41592687-2920-4EEA-9F1F-EE600FBE6CB9}" destId="{E760D73B-EBD0-487D-978E-7DD9E9CB2B50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  <dgm:cxn modelId="{E3031D73-BABF-4B0A-AABF-829FD006F04C}" type="presParOf" srcId="{B75886AA-DA7C-4DE6-B642-8D39930F0403}" destId="{DB9AD574-D80B-468F-97EA-1FAE9C40B9AC}" srcOrd="23" destOrd="0" presId="urn:microsoft.com/office/officeart/2005/8/layout/chevron1"/>
    <dgm:cxn modelId="{D33408A7-28A5-4251-8B4B-3DA8A55EBCA0}" type="presParOf" srcId="{B75886AA-DA7C-4DE6-B642-8D39930F0403}" destId="{E760D73B-EBD0-487D-978E-7DD9E9CB2B50}" srcOrd="2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50545" y="345632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Jan</a:t>
          </a:r>
        </a:p>
      </dsp:txBody>
      <dsp:txXfrm>
        <a:off x="226000" y="345632"/>
        <a:ext cx="526365" cy="350910"/>
      </dsp:txXfrm>
    </dsp:sp>
    <dsp:sp modelId="{1D9D9E96-3B3E-45C1-A5B7-40F2DA8BDBFB}">
      <dsp:nvSpPr>
        <dsp:cNvPr id="0" name=""/>
        <dsp:cNvSpPr/>
      </dsp:nvSpPr>
      <dsp:spPr>
        <a:xfrm>
          <a:off x="818018" y="341060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Feb</a:t>
          </a:r>
        </a:p>
      </dsp:txBody>
      <dsp:txXfrm>
        <a:off x="993473" y="341060"/>
        <a:ext cx="526365" cy="350910"/>
      </dsp:txXfrm>
    </dsp:sp>
    <dsp:sp modelId="{0BD3D456-073F-40E5-B679-7F1ACD224276}">
      <dsp:nvSpPr>
        <dsp:cNvPr id="0" name=""/>
        <dsp:cNvSpPr/>
      </dsp:nvSpPr>
      <dsp:spPr>
        <a:xfrm>
          <a:off x="1580864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Mar</a:t>
          </a:r>
        </a:p>
      </dsp:txBody>
      <dsp:txXfrm>
        <a:off x="1756319" y="343018"/>
        <a:ext cx="526365" cy="350910"/>
      </dsp:txXfrm>
    </dsp:sp>
    <dsp:sp modelId="{A31EECC0-6854-4875-8126-C27EFFDF83BD}">
      <dsp:nvSpPr>
        <dsp:cNvPr id="0" name=""/>
        <dsp:cNvSpPr/>
      </dsp:nvSpPr>
      <dsp:spPr>
        <a:xfrm>
          <a:off x="2370412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Apr</a:t>
          </a:r>
        </a:p>
      </dsp:txBody>
      <dsp:txXfrm>
        <a:off x="2545867" y="343018"/>
        <a:ext cx="526365" cy="350910"/>
      </dsp:txXfrm>
    </dsp:sp>
    <dsp:sp modelId="{402CBC50-2FCA-4BE1-9E19-4859AFB25B87}">
      <dsp:nvSpPr>
        <dsp:cNvPr id="0" name=""/>
        <dsp:cNvSpPr/>
      </dsp:nvSpPr>
      <dsp:spPr>
        <a:xfrm>
          <a:off x="3159960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Maj</a:t>
          </a:r>
        </a:p>
      </dsp:txBody>
      <dsp:txXfrm>
        <a:off x="3335415" y="343018"/>
        <a:ext cx="526365" cy="350910"/>
      </dsp:txXfrm>
    </dsp:sp>
    <dsp:sp modelId="{467DEE1A-7BDE-4484-9635-45C0AD8E0037}">
      <dsp:nvSpPr>
        <dsp:cNvPr id="0" name=""/>
        <dsp:cNvSpPr/>
      </dsp:nvSpPr>
      <dsp:spPr>
        <a:xfrm>
          <a:off x="3949507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Jun</a:t>
          </a:r>
        </a:p>
      </dsp:txBody>
      <dsp:txXfrm>
        <a:off x="4124962" y="343018"/>
        <a:ext cx="526365" cy="350910"/>
      </dsp:txXfrm>
    </dsp:sp>
    <dsp:sp modelId="{C648EDB5-78C1-4AD3-83CD-44F2FCD9F213}">
      <dsp:nvSpPr>
        <dsp:cNvPr id="0" name=""/>
        <dsp:cNvSpPr/>
      </dsp:nvSpPr>
      <dsp:spPr>
        <a:xfrm>
          <a:off x="4719119" y="333140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Jul</a:t>
          </a:r>
        </a:p>
      </dsp:txBody>
      <dsp:txXfrm>
        <a:off x="4894574" y="333140"/>
        <a:ext cx="526365" cy="350910"/>
      </dsp:txXfrm>
    </dsp:sp>
    <dsp:sp modelId="{45CDB537-F9CF-4890-A6FB-9809B2D59623}">
      <dsp:nvSpPr>
        <dsp:cNvPr id="0" name=""/>
        <dsp:cNvSpPr/>
      </dsp:nvSpPr>
      <dsp:spPr>
        <a:xfrm>
          <a:off x="5502001" y="354907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Aug</a:t>
          </a:r>
        </a:p>
      </dsp:txBody>
      <dsp:txXfrm>
        <a:off x="5677456" y="354907"/>
        <a:ext cx="526365" cy="350910"/>
      </dsp:txXfrm>
    </dsp:sp>
    <dsp:sp modelId="{93CA771E-370F-4D1D-B69C-3DA09D899D4C}">
      <dsp:nvSpPr>
        <dsp:cNvPr id="0" name=""/>
        <dsp:cNvSpPr/>
      </dsp:nvSpPr>
      <dsp:spPr>
        <a:xfrm>
          <a:off x="6318150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Sep</a:t>
          </a:r>
        </a:p>
      </dsp:txBody>
      <dsp:txXfrm>
        <a:off x="6493605" y="343018"/>
        <a:ext cx="526365" cy="350910"/>
      </dsp:txXfrm>
    </dsp:sp>
    <dsp:sp modelId="{8C168A3C-6D60-4EFB-88E0-DAA433C748CF}">
      <dsp:nvSpPr>
        <dsp:cNvPr id="0" name=""/>
        <dsp:cNvSpPr/>
      </dsp:nvSpPr>
      <dsp:spPr>
        <a:xfrm>
          <a:off x="7107698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Okt</a:t>
          </a:r>
        </a:p>
      </dsp:txBody>
      <dsp:txXfrm>
        <a:off x="7283153" y="343018"/>
        <a:ext cx="526365" cy="350910"/>
      </dsp:txXfrm>
    </dsp:sp>
    <dsp:sp modelId="{B0DC62F6-8AA2-4E72-B2EF-BEE6F43CB233}">
      <dsp:nvSpPr>
        <dsp:cNvPr id="0" name=""/>
        <dsp:cNvSpPr/>
      </dsp:nvSpPr>
      <dsp:spPr>
        <a:xfrm>
          <a:off x="7860287" y="334951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Nov</a:t>
          </a:r>
        </a:p>
      </dsp:txBody>
      <dsp:txXfrm>
        <a:off x="8035742" y="334951"/>
        <a:ext cx="526365" cy="350910"/>
      </dsp:txXfrm>
    </dsp:sp>
    <dsp:sp modelId="{A5BCE5C5-44F9-4061-BC40-2D2D47AC9EEA}">
      <dsp:nvSpPr>
        <dsp:cNvPr id="0" name=""/>
        <dsp:cNvSpPr/>
      </dsp:nvSpPr>
      <dsp:spPr>
        <a:xfrm>
          <a:off x="8605386" y="335673"/>
          <a:ext cx="877275" cy="365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Dec</a:t>
          </a:r>
        </a:p>
      </dsp:txBody>
      <dsp:txXfrm>
        <a:off x="8788228" y="335673"/>
        <a:ext cx="511592" cy="365683"/>
      </dsp:txXfrm>
    </dsp:sp>
    <dsp:sp modelId="{E760D73B-EBD0-487D-978E-7DD9E9CB2B50}">
      <dsp:nvSpPr>
        <dsp:cNvPr id="0" name=""/>
        <dsp:cNvSpPr/>
      </dsp:nvSpPr>
      <dsp:spPr>
        <a:xfrm>
          <a:off x="9351785" y="342495"/>
          <a:ext cx="877275" cy="3585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Jan</a:t>
          </a:r>
        </a:p>
      </dsp:txBody>
      <dsp:txXfrm>
        <a:off x="9531044" y="342495"/>
        <a:ext cx="518758" cy="35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465163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064E15-7F84-4CF1-8431-79A9CA7AB28D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588FF1-A36B-4091-BE85-327118B320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06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2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201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6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1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1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0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3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2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419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2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31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85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6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93348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0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6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0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44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77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22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2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1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7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39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1" y="1540800"/>
            <a:ext cx="1052887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377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6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A7974318-1672-438F-914E-CA75DFBD0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707" y="2902266"/>
            <a:ext cx="5352973" cy="1028403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0630F597-68E4-46EA-B65D-82D86E3D65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7638" y="0"/>
            <a:ext cx="5924363" cy="6858001"/>
          </a:xfrm>
          <a:custGeom>
            <a:avLst/>
            <a:gdLst>
              <a:gd name="connsiteX0" fmla="*/ 553014 w 5924363"/>
              <a:gd name="connsiteY0" fmla="*/ 0 h 6858001"/>
              <a:gd name="connsiteX1" fmla="*/ 5924363 w 5924363"/>
              <a:gd name="connsiteY1" fmla="*/ 0 h 6858001"/>
              <a:gd name="connsiteX2" fmla="*/ 5924363 w 5924363"/>
              <a:gd name="connsiteY2" fmla="*/ 6858001 h 6858001"/>
              <a:gd name="connsiteX3" fmla="*/ 3042028 w 5924363"/>
              <a:gd name="connsiteY3" fmla="*/ 6858001 h 6858001"/>
              <a:gd name="connsiteX4" fmla="*/ 157362 w 5924363"/>
              <a:gd name="connsiteY4" fmla="*/ 1859187 h 6858001"/>
              <a:gd name="connsiteX5" fmla="*/ 157362 w 5924363"/>
              <a:gd name="connsiteY5" fmla="*/ 6855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3" h="6858001">
                <a:moveTo>
                  <a:pt x="553014" y="0"/>
                </a:moveTo>
                <a:lnTo>
                  <a:pt x="5924363" y="0"/>
                </a:lnTo>
                <a:lnTo>
                  <a:pt x="5924363" y="6858001"/>
                </a:lnTo>
                <a:lnTo>
                  <a:pt x="3042028" y="6858001"/>
                </a:lnTo>
                <a:lnTo>
                  <a:pt x="157362" y="1859187"/>
                </a:lnTo>
                <a:cubicBezTo>
                  <a:pt x="-52454" y="1496345"/>
                  <a:pt x="-52454" y="1048942"/>
                  <a:pt x="157362" y="685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85689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2">
            <a:extLst>
              <a:ext uri="{FF2B5EF4-FFF2-40B4-BE49-F238E27FC236}">
                <a16:creationId xmlns:a16="http://schemas.microsoft.com/office/drawing/2014/main" id="{1176384B-CAA9-4DEE-A69B-6724B317DC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02" y="126593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22">
            <a:extLst>
              <a:ext uri="{FF2B5EF4-FFF2-40B4-BE49-F238E27FC236}">
                <a16:creationId xmlns:a16="http://schemas.microsoft.com/office/drawing/2014/main" id="{21F3E381-57F6-4512-9E5A-8903F934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6765" y="3879678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4364" y="3635343"/>
            <a:ext cx="5408612" cy="163402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35E91FF-AC83-497D-8518-6DB0AF867AAB}"/>
              </a:ext>
            </a:extLst>
          </p:cNvPr>
          <p:cNvGrpSpPr/>
          <p:nvPr userDrawn="1"/>
        </p:nvGrpSpPr>
        <p:grpSpPr>
          <a:xfrm>
            <a:off x="10196877" y="126594"/>
            <a:ext cx="1995124" cy="2395710"/>
            <a:chOff x="10196877" y="126594"/>
            <a:chExt cx="1995124" cy="2395710"/>
          </a:xfrm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B9EE84E3-10FA-4BAC-A1AD-C50F8C77BCC9}"/>
                </a:ext>
              </a:extLst>
            </p:cNvPr>
            <p:cNvSpPr/>
            <p:nvPr/>
          </p:nvSpPr>
          <p:spPr>
            <a:xfrm>
              <a:off x="10196877" y="126594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0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7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0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84B33460-D001-41E1-B5E3-7D3A3502BCA9}"/>
                </a:ext>
              </a:extLst>
            </p:cNvPr>
            <p:cNvSpPr/>
            <p:nvPr/>
          </p:nvSpPr>
          <p:spPr>
            <a:xfrm>
              <a:off x="10198566" y="173444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484494-6627-4024-99EC-605F3294F707}"/>
              </a:ext>
            </a:extLst>
          </p:cNvPr>
          <p:cNvGrpSpPr/>
          <p:nvPr userDrawn="1"/>
        </p:nvGrpSpPr>
        <p:grpSpPr>
          <a:xfrm>
            <a:off x="10196877" y="2628920"/>
            <a:ext cx="1995124" cy="2395710"/>
            <a:chOff x="10196877" y="2628920"/>
            <a:chExt cx="1995124" cy="2395710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5666EA9-2E07-4DE9-9CC7-8480869086A7}"/>
                </a:ext>
              </a:extLst>
            </p:cNvPr>
            <p:cNvSpPr/>
            <p:nvPr/>
          </p:nvSpPr>
          <p:spPr>
            <a:xfrm>
              <a:off x="10196877" y="2628920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1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8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1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8"/>
                  </a:lnTo>
                  <a:cubicBezTo>
                    <a:pt x="653798" y="27014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5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3665055E-35C3-4101-8F5D-02B79615ACCD}"/>
                </a:ext>
              </a:extLst>
            </p:cNvPr>
            <p:cNvSpPr/>
            <p:nvPr/>
          </p:nvSpPr>
          <p:spPr>
            <a:xfrm>
              <a:off x="10198566" y="2675770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5C3A50C-1E47-4B78-8FD3-0C2F1EB78E8B}"/>
              </a:ext>
            </a:extLst>
          </p:cNvPr>
          <p:cNvGrpSpPr/>
          <p:nvPr userDrawn="1"/>
        </p:nvGrpSpPr>
        <p:grpSpPr>
          <a:xfrm>
            <a:off x="5863002" y="5131247"/>
            <a:ext cx="2719023" cy="1726753"/>
            <a:chOff x="5863002" y="5131247"/>
            <a:chExt cx="2719023" cy="1726753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C1ED34B7-4E96-4E91-AA56-10F3564BC0CE}"/>
                </a:ext>
              </a:extLst>
            </p:cNvPr>
            <p:cNvSpPr/>
            <p:nvPr/>
          </p:nvSpPr>
          <p:spPr>
            <a:xfrm>
              <a:off x="5863002" y="5131247"/>
              <a:ext cx="2719023" cy="1726753"/>
            </a:xfrm>
            <a:custGeom>
              <a:avLst/>
              <a:gdLst>
                <a:gd name="connsiteX0" fmla="*/ 751720 w 2719023"/>
                <a:gd name="connsiteY0" fmla="*/ 0 h 1726753"/>
                <a:gd name="connsiteX1" fmla="*/ 1967304 w 2719023"/>
                <a:gd name="connsiteY1" fmla="*/ 0 h 1726753"/>
                <a:gd name="connsiteX2" fmla="*/ 2092238 w 2719023"/>
                <a:gd name="connsiteY2" fmla="*/ 72597 h 1726753"/>
                <a:gd name="connsiteX3" fmla="*/ 2700030 w 2719023"/>
                <a:gd name="connsiteY3" fmla="*/ 1126102 h 1726753"/>
                <a:gd name="connsiteX4" fmla="*/ 2700030 w 2719023"/>
                <a:gd name="connsiteY4" fmla="*/ 1269608 h 1726753"/>
                <a:gd name="connsiteX5" fmla="*/ 2436292 w 2719023"/>
                <a:gd name="connsiteY5" fmla="*/ 1726753 h 1726753"/>
                <a:gd name="connsiteX6" fmla="*/ 282731 w 2719023"/>
                <a:gd name="connsiteY6" fmla="*/ 1726753 h 1726753"/>
                <a:gd name="connsiteX7" fmla="*/ 18994 w 2719023"/>
                <a:gd name="connsiteY7" fmla="*/ 1269608 h 1726753"/>
                <a:gd name="connsiteX8" fmla="*/ 18994 w 2719023"/>
                <a:gd name="connsiteY8" fmla="*/ 1126102 h 1726753"/>
                <a:gd name="connsiteX9" fmla="*/ 626785 w 2719023"/>
                <a:gd name="connsiteY9" fmla="*/ 72597 h 1726753"/>
                <a:gd name="connsiteX10" fmla="*/ 751720 w 2719023"/>
                <a:gd name="connsiteY10" fmla="*/ 0 h 172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023" h="1726753">
                  <a:moveTo>
                    <a:pt x="751720" y="0"/>
                  </a:moveTo>
                  <a:lnTo>
                    <a:pt x="1967304" y="0"/>
                  </a:lnTo>
                  <a:cubicBezTo>
                    <a:pt x="2019641" y="0"/>
                    <a:pt x="2066913" y="27013"/>
                    <a:pt x="2092238" y="72597"/>
                  </a:cubicBezTo>
                  <a:lnTo>
                    <a:pt x="2700030" y="1126102"/>
                  </a:lnTo>
                  <a:cubicBezTo>
                    <a:pt x="2725354" y="1169999"/>
                    <a:pt x="2725354" y="1225713"/>
                    <a:pt x="2700030" y="1269608"/>
                  </a:cubicBezTo>
                  <a:lnTo>
                    <a:pt x="2436292" y="1726753"/>
                  </a:lnTo>
                  <a:lnTo>
                    <a:pt x="282731" y="1726753"/>
                  </a:ln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180B860-ACB9-4F04-9C25-7CD20C2F029E}"/>
                </a:ext>
              </a:extLst>
            </p:cNvPr>
            <p:cNvSpPr/>
            <p:nvPr userDrawn="1"/>
          </p:nvSpPr>
          <p:spPr>
            <a:xfrm>
              <a:off x="5864690" y="5178097"/>
              <a:ext cx="2706504" cy="1679902"/>
            </a:xfrm>
            <a:custGeom>
              <a:avLst/>
              <a:gdLst>
                <a:gd name="connsiteX0" fmla="*/ 668149 w 2706504"/>
                <a:gd name="connsiteY0" fmla="*/ 0 h 1679902"/>
                <a:gd name="connsiteX1" fmla="*/ 709512 w 2706504"/>
                <a:gd name="connsiteY1" fmla="*/ 24058 h 1679902"/>
                <a:gd name="connsiteX2" fmla="*/ 1317304 w 2706504"/>
                <a:gd name="connsiteY2" fmla="*/ 1077563 h 1679902"/>
                <a:gd name="connsiteX3" fmla="*/ 1442239 w 2706504"/>
                <a:gd name="connsiteY3" fmla="*/ 1148472 h 1679902"/>
                <a:gd name="connsiteX4" fmla="*/ 2657822 w 2706504"/>
                <a:gd name="connsiteY4" fmla="*/ 1148472 h 1679902"/>
                <a:gd name="connsiteX5" fmla="*/ 2700030 w 2706504"/>
                <a:gd name="connsiteY5" fmla="*/ 1221070 h 1679902"/>
                <a:gd name="connsiteX6" fmla="*/ 2435319 w 2706504"/>
                <a:gd name="connsiteY6" fmla="*/ 1679902 h 1679902"/>
                <a:gd name="connsiteX7" fmla="*/ 283705 w 2706504"/>
                <a:gd name="connsiteY7" fmla="*/ 1679902 h 1679902"/>
                <a:gd name="connsiteX8" fmla="*/ 18994 w 2706504"/>
                <a:gd name="connsiteY8" fmla="*/ 1221070 h 1679902"/>
                <a:gd name="connsiteX9" fmla="*/ 18994 w 2706504"/>
                <a:gd name="connsiteY9" fmla="*/ 1077563 h 1679902"/>
                <a:gd name="connsiteX10" fmla="*/ 626785 w 2706504"/>
                <a:gd name="connsiteY10" fmla="*/ 24058 h 1679902"/>
                <a:gd name="connsiteX11" fmla="*/ 668149 w 2706504"/>
                <a:gd name="connsiteY11" fmla="*/ 0 h 167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504" h="1679902">
                  <a:moveTo>
                    <a:pt x="668149" y="0"/>
                  </a:moveTo>
                  <a:cubicBezTo>
                    <a:pt x="684188" y="0"/>
                    <a:pt x="700227" y="8020"/>
                    <a:pt x="709512" y="24058"/>
                  </a:cubicBezTo>
                  <a:lnTo>
                    <a:pt x="1317304" y="1077563"/>
                  </a:lnTo>
                  <a:cubicBezTo>
                    <a:pt x="1342629" y="1121460"/>
                    <a:pt x="1389902" y="1150160"/>
                    <a:pt x="1442239" y="1148472"/>
                  </a:cubicBezTo>
                  <a:lnTo>
                    <a:pt x="2657822" y="1148472"/>
                  </a:lnTo>
                  <a:cubicBezTo>
                    <a:pt x="2694965" y="1148472"/>
                    <a:pt x="2718601" y="1188991"/>
                    <a:pt x="2700030" y="1221070"/>
                  </a:cubicBezTo>
                  <a:lnTo>
                    <a:pt x="2435319" y="1679902"/>
                  </a:lnTo>
                  <a:lnTo>
                    <a:pt x="283705" y="1679902"/>
                  </a:ln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20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A3C02FE-3CED-4389-AA1E-C3231B30898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026146" y="1377756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 talar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2">
            <a:extLst>
              <a:ext uri="{FF2B5EF4-FFF2-40B4-BE49-F238E27FC236}">
                <a16:creationId xmlns:a16="http://schemas.microsoft.com/office/drawing/2014/main" id="{1176384B-CAA9-4DEE-A69B-6724B317DC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02" y="126593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22">
            <a:extLst>
              <a:ext uri="{FF2B5EF4-FFF2-40B4-BE49-F238E27FC236}">
                <a16:creationId xmlns:a16="http://schemas.microsoft.com/office/drawing/2014/main" id="{21F3E381-57F6-4512-9E5A-8903F934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6765" y="3879678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4364" y="3636000"/>
            <a:ext cx="5408612" cy="824084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35E91FF-AC83-497D-8518-6DB0AF867AAB}"/>
              </a:ext>
            </a:extLst>
          </p:cNvPr>
          <p:cNvGrpSpPr/>
          <p:nvPr userDrawn="1"/>
        </p:nvGrpSpPr>
        <p:grpSpPr>
          <a:xfrm>
            <a:off x="10196877" y="126594"/>
            <a:ext cx="1995124" cy="2395710"/>
            <a:chOff x="10196877" y="126594"/>
            <a:chExt cx="1995124" cy="2395710"/>
          </a:xfrm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B9EE84E3-10FA-4BAC-A1AD-C50F8C77BCC9}"/>
                </a:ext>
              </a:extLst>
            </p:cNvPr>
            <p:cNvSpPr/>
            <p:nvPr/>
          </p:nvSpPr>
          <p:spPr>
            <a:xfrm>
              <a:off x="10196877" y="126594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0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7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0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84B33460-D001-41E1-B5E3-7D3A3502BCA9}"/>
                </a:ext>
              </a:extLst>
            </p:cNvPr>
            <p:cNvSpPr/>
            <p:nvPr/>
          </p:nvSpPr>
          <p:spPr>
            <a:xfrm>
              <a:off x="10198566" y="173444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484494-6627-4024-99EC-605F3294F707}"/>
              </a:ext>
            </a:extLst>
          </p:cNvPr>
          <p:cNvGrpSpPr/>
          <p:nvPr userDrawn="1"/>
        </p:nvGrpSpPr>
        <p:grpSpPr>
          <a:xfrm>
            <a:off x="10196877" y="2628920"/>
            <a:ext cx="1995124" cy="2395710"/>
            <a:chOff x="10196877" y="2628920"/>
            <a:chExt cx="1995124" cy="2395710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5666EA9-2E07-4DE9-9CC7-8480869086A7}"/>
                </a:ext>
              </a:extLst>
            </p:cNvPr>
            <p:cNvSpPr/>
            <p:nvPr/>
          </p:nvSpPr>
          <p:spPr>
            <a:xfrm>
              <a:off x="10196877" y="2628920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1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8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1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8"/>
                  </a:lnTo>
                  <a:cubicBezTo>
                    <a:pt x="653798" y="27014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5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3665055E-35C3-4101-8F5D-02B79615ACCD}"/>
                </a:ext>
              </a:extLst>
            </p:cNvPr>
            <p:cNvSpPr/>
            <p:nvPr/>
          </p:nvSpPr>
          <p:spPr>
            <a:xfrm>
              <a:off x="10198566" y="2675770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5C3A50C-1E47-4B78-8FD3-0C2F1EB78E8B}"/>
              </a:ext>
            </a:extLst>
          </p:cNvPr>
          <p:cNvGrpSpPr/>
          <p:nvPr userDrawn="1"/>
        </p:nvGrpSpPr>
        <p:grpSpPr>
          <a:xfrm>
            <a:off x="5863002" y="5131247"/>
            <a:ext cx="2719023" cy="1726753"/>
            <a:chOff x="5863002" y="5131247"/>
            <a:chExt cx="2719023" cy="1726753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C1ED34B7-4E96-4E91-AA56-10F3564BC0CE}"/>
                </a:ext>
              </a:extLst>
            </p:cNvPr>
            <p:cNvSpPr/>
            <p:nvPr/>
          </p:nvSpPr>
          <p:spPr>
            <a:xfrm>
              <a:off x="5863002" y="5131247"/>
              <a:ext cx="2719023" cy="1726753"/>
            </a:xfrm>
            <a:custGeom>
              <a:avLst/>
              <a:gdLst>
                <a:gd name="connsiteX0" fmla="*/ 751720 w 2719023"/>
                <a:gd name="connsiteY0" fmla="*/ 0 h 1726753"/>
                <a:gd name="connsiteX1" fmla="*/ 1967304 w 2719023"/>
                <a:gd name="connsiteY1" fmla="*/ 0 h 1726753"/>
                <a:gd name="connsiteX2" fmla="*/ 2092238 w 2719023"/>
                <a:gd name="connsiteY2" fmla="*/ 72597 h 1726753"/>
                <a:gd name="connsiteX3" fmla="*/ 2700030 w 2719023"/>
                <a:gd name="connsiteY3" fmla="*/ 1126102 h 1726753"/>
                <a:gd name="connsiteX4" fmla="*/ 2700030 w 2719023"/>
                <a:gd name="connsiteY4" fmla="*/ 1269608 h 1726753"/>
                <a:gd name="connsiteX5" fmla="*/ 2436292 w 2719023"/>
                <a:gd name="connsiteY5" fmla="*/ 1726753 h 1726753"/>
                <a:gd name="connsiteX6" fmla="*/ 282731 w 2719023"/>
                <a:gd name="connsiteY6" fmla="*/ 1726753 h 1726753"/>
                <a:gd name="connsiteX7" fmla="*/ 18994 w 2719023"/>
                <a:gd name="connsiteY7" fmla="*/ 1269608 h 1726753"/>
                <a:gd name="connsiteX8" fmla="*/ 18994 w 2719023"/>
                <a:gd name="connsiteY8" fmla="*/ 1126102 h 1726753"/>
                <a:gd name="connsiteX9" fmla="*/ 626785 w 2719023"/>
                <a:gd name="connsiteY9" fmla="*/ 72597 h 1726753"/>
                <a:gd name="connsiteX10" fmla="*/ 751720 w 2719023"/>
                <a:gd name="connsiteY10" fmla="*/ 0 h 172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023" h="1726753">
                  <a:moveTo>
                    <a:pt x="751720" y="0"/>
                  </a:moveTo>
                  <a:lnTo>
                    <a:pt x="1967304" y="0"/>
                  </a:lnTo>
                  <a:cubicBezTo>
                    <a:pt x="2019641" y="0"/>
                    <a:pt x="2066913" y="27013"/>
                    <a:pt x="2092238" y="72597"/>
                  </a:cubicBezTo>
                  <a:lnTo>
                    <a:pt x="2700030" y="1126102"/>
                  </a:lnTo>
                  <a:cubicBezTo>
                    <a:pt x="2725354" y="1169999"/>
                    <a:pt x="2725354" y="1225713"/>
                    <a:pt x="2700030" y="1269608"/>
                  </a:cubicBezTo>
                  <a:lnTo>
                    <a:pt x="2436292" y="1726753"/>
                  </a:lnTo>
                  <a:lnTo>
                    <a:pt x="282731" y="1726753"/>
                  </a:ln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180B860-ACB9-4F04-9C25-7CD20C2F029E}"/>
                </a:ext>
              </a:extLst>
            </p:cNvPr>
            <p:cNvSpPr/>
            <p:nvPr userDrawn="1"/>
          </p:nvSpPr>
          <p:spPr>
            <a:xfrm>
              <a:off x="5864690" y="5178097"/>
              <a:ext cx="2706504" cy="1679902"/>
            </a:xfrm>
            <a:custGeom>
              <a:avLst/>
              <a:gdLst>
                <a:gd name="connsiteX0" fmla="*/ 668149 w 2706504"/>
                <a:gd name="connsiteY0" fmla="*/ 0 h 1679902"/>
                <a:gd name="connsiteX1" fmla="*/ 709512 w 2706504"/>
                <a:gd name="connsiteY1" fmla="*/ 24058 h 1679902"/>
                <a:gd name="connsiteX2" fmla="*/ 1317304 w 2706504"/>
                <a:gd name="connsiteY2" fmla="*/ 1077563 h 1679902"/>
                <a:gd name="connsiteX3" fmla="*/ 1442239 w 2706504"/>
                <a:gd name="connsiteY3" fmla="*/ 1148472 h 1679902"/>
                <a:gd name="connsiteX4" fmla="*/ 2657822 w 2706504"/>
                <a:gd name="connsiteY4" fmla="*/ 1148472 h 1679902"/>
                <a:gd name="connsiteX5" fmla="*/ 2700030 w 2706504"/>
                <a:gd name="connsiteY5" fmla="*/ 1221070 h 1679902"/>
                <a:gd name="connsiteX6" fmla="*/ 2435319 w 2706504"/>
                <a:gd name="connsiteY6" fmla="*/ 1679902 h 1679902"/>
                <a:gd name="connsiteX7" fmla="*/ 283705 w 2706504"/>
                <a:gd name="connsiteY7" fmla="*/ 1679902 h 1679902"/>
                <a:gd name="connsiteX8" fmla="*/ 18994 w 2706504"/>
                <a:gd name="connsiteY8" fmla="*/ 1221070 h 1679902"/>
                <a:gd name="connsiteX9" fmla="*/ 18994 w 2706504"/>
                <a:gd name="connsiteY9" fmla="*/ 1077563 h 1679902"/>
                <a:gd name="connsiteX10" fmla="*/ 626785 w 2706504"/>
                <a:gd name="connsiteY10" fmla="*/ 24058 h 1679902"/>
                <a:gd name="connsiteX11" fmla="*/ 668149 w 2706504"/>
                <a:gd name="connsiteY11" fmla="*/ 0 h 167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504" h="1679902">
                  <a:moveTo>
                    <a:pt x="668149" y="0"/>
                  </a:moveTo>
                  <a:cubicBezTo>
                    <a:pt x="684188" y="0"/>
                    <a:pt x="700227" y="8020"/>
                    <a:pt x="709512" y="24058"/>
                  </a:cubicBezTo>
                  <a:lnTo>
                    <a:pt x="1317304" y="1077563"/>
                  </a:lnTo>
                  <a:cubicBezTo>
                    <a:pt x="1342629" y="1121460"/>
                    <a:pt x="1389902" y="1150160"/>
                    <a:pt x="1442239" y="1148472"/>
                  </a:cubicBezTo>
                  <a:lnTo>
                    <a:pt x="2657822" y="1148472"/>
                  </a:lnTo>
                  <a:cubicBezTo>
                    <a:pt x="2694965" y="1148472"/>
                    <a:pt x="2718601" y="1188991"/>
                    <a:pt x="2700030" y="1221070"/>
                  </a:cubicBezTo>
                  <a:lnTo>
                    <a:pt x="2435319" y="1679902"/>
                  </a:lnTo>
                  <a:lnTo>
                    <a:pt x="283705" y="1679902"/>
                  </a:ln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20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A3C02FE-3CED-4389-AA1E-C3231B30898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026146" y="1377756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2">
            <a:extLst>
              <a:ext uri="{FF2B5EF4-FFF2-40B4-BE49-F238E27FC236}">
                <a16:creationId xmlns:a16="http://schemas.microsoft.com/office/drawing/2014/main" id="{E646E0FE-94C6-4445-941D-38882038B3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64" y="4540542"/>
            <a:ext cx="1096327" cy="965966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22">
            <a:extLst>
              <a:ext uri="{FF2B5EF4-FFF2-40B4-BE49-F238E27FC236}">
                <a16:creationId xmlns:a16="http://schemas.microsoft.com/office/drawing/2014/main" id="{11966A19-3453-4631-AAD1-EA3A3D2D18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08350" y="4540542"/>
            <a:ext cx="1098000" cy="96480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latshållare för bild 22">
            <a:extLst>
              <a:ext uri="{FF2B5EF4-FFF2-40B4-BE49-F238E27FC236}">
                <a16:creationId xmlns:a16="http://schemas.microsoft.com/office/drawing/2014/main" id="{E27293C5-6764-4978-9889-369C56393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008" y="4540542"/>
            <a:ext cx="1098000" cy="96480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81B75-F279-4D0E-ABA6-9E23447D0F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A70E63E-BFF1-4BA0-9303-A903CD452B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0904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D1C58BF-8C81-4FF6-B6F3-1E552E851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027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2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5D3F1FDD-E1F0-40EA-A9A6-58C1F77C19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7639" y="0"/>
            <a:ext cx="5924362" cy="6855003"/>
          </a:xfrm>
          <a:custGeom>
            <a:avLst/>
            <a:gdLst>
              <a:gd name="connsiteX0" fmla="*/ 553013 w 5924362"/>
              <a:gd name="connsiteY0" fmla="*/ 0 h 6855003"/>
              <a:gd name="connsiteX1" fmla="*/ 5924362 w 5924362"/>
              <a:gd name="connsiteY1" fmla="*/ 0 h 6855003"/>
              <a:gd name="connsiteX2" fmla="*/ 5924362 w 5924362"/>
              <a:gd name="connsiteY2" fmla="*/ 6855003 h 6855003"/>
              <a:gd name="connsiteX3" fmla="*/ 3042027 w 5924362"/>
              <a:gd name="connsiteY3" fmla="*/ 6855003 h 6855003"/>
              <a:gd name="connsiteX4" fmla="*/ 157362 w 5924362"/>
              <a:gd name="connsiteY4" fmla="*/ 1858374 h 6855003"/>
              <a:gd name="connsiteX5" fmla="*/ 157362 w 5924362"/>
              <a:gd name="connsiteY5" fmla="*/ 685201 h 68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2" h="6855003">
                <a:moveTo>
                  <a:pt x="553013" y="0"/>
                </a:moveTo>
                <a:lnTo>
                  <a:pt x="5924362" y="0"/>
                </a:lnTo>
                <a:lnTo>
                  <a:pt x="5924362" y="6855003"/>
                </a:lnTo>
                <a:lnTo>
                  <a:pt x="3042027" y="6855003"/>
                </a:lnTo>
                <a:lnTo>
                  <a:pt x="157362" y="1858374"/>
                </a:lnTo>
                <a:cubicBezTo>
                  <a:pt x="-52455" y="1495691"/>
                  <a:pt x="-52455" y="1048483"/>
                  <a:pt x="157362" y="68520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3592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C368A68-9B59-458D-8283-7C7CFD422F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879" y="-1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4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31623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m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58EC0B00-A1C2-450E-A2E0-D76820FF4922}"/>
              </a:ext>
            </a:extLst>
          </p:cNvPr>
          <p:cNvGrpSpPr/>
          <p:nvPr userDrawn="1"/>
        </p:nvGrpSpPr>
        <p:grpSpPr>
          <a:xfrm>
            <a:off x="7089417" y="190288"/>
            <a:ext cx="3338236" cy="2941295"/>
            <a:chOff x="7089417" y="190288"/>
            <a:chExt cx="3338236" cy="2941295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844D27AC-8DDA-4A84-87C4-02625CF97E89}"/>
                </a:ext>
              </a:extLst>
            </p:cNvPr>
            <p:cNvSpPr/>
            <p:nvPr/>
          </p:nvSpPr>
          <p:spPr>
            <a:xfrm>
              <a:off x="7089417" y="190288"/>
              <a:ext cx="3338236" cy="2941295"/>
            </a:xfrm>
            <a:custGeom>
              <a:avLst/>
              <a:gdLst>
                <a:gd name="connsiteX0" fmla="*/ 2415325 w 3338236"/>
                <a:gd name="connsiteY0" fmla="*/ 0 h 2941295"/>
                <a:gd name="connsiteX1" fmla="*/ 922912 w 3338236"/>
                <a:gd name="connsiteY1" fmla="*/ 0 h 2941295"/>
                <a:gd name="connsiteX2" fmla="*/ 769525 w 3338236"/>
                <a:gd name="connsiteY2" fmla="*/ 89130 h 2941295"/>
                <a:gd name="connsiteX3" fmla="*/ 23319 w 3338236"/>
                <a:gd name="connsiteY3" fmla="*/ 1382554 h 2941295"/>
                <a:gd name="connsiteX4" fmla="*/ 23319 w 3338236"/>
                <a:gd name="connsiteY4" fmla="*/ 1558741 h 2941295"/>
                <a:gd name="connsiteX5" fmla="*/ 769525 w 3338236"/>
                <a:gd name="connsiteY5" fmla="*/ 2852165 h 2941295"/>
                <a:gd name="connsiteX6" fmla="*/ 922912 w 3338236"/>
                <a:gd name="connsiteY6" fmla="*/ 2941295 h 2941295"/>
                <a:gd name="connsiteX7" fmla="*/ 2415325 w 3338236"/>
                <a:gd name="connsiteY7" fmla="*/ 2941295 h 2941295"/>
                <a:gd name="connsiteX8" fmla="*/ 2568711 w 3338236"/>
                <a:gd name="connsiteY8" fmla="*/ 2852165 h 2941295"/>
                <a:gd name="connsiteX9" fmla="*/ 3314917 w 3338236"/>
                <a:gd name="connsiteY9" fmla="*/ 1558741 h 2941295"/>
                <a:gd name="connsiteX10" fmla="*/ 3314917 w 3338236"/>
                <a:gd name="connsiteY10" fmla="*/ 1382554 h 2941295"/>
                <a:gd name="connsiteX11" fmla="*/ 2568711 w 3338236"/>
                <a:gd name="connsiteY11" fmla="*/ 89130 h 2941295"/>
                <a:gd name="connsiteX12" fmla="*/ 2415325 w 3338236"/>
                <a:gd name="connsiteY12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8236" h="2941295">
                  <a:moveTo>
                    <a:pt x="2415325" y="0"/>
                  </a:moveTo>
                  <a:lnTo>
                    <a:pt x="922912" y="0"/>
                  </a:lnTo>
                  <a:cubicBezTo>
                    <a:pt x="860728" y="0"/>
                    <a:pt x="802690" y="33165"/>
                    <a:pt x="769525" y="89130"/>
                  </a:cubicBezTo>
                  <a:lnTo>
                    <a:pt x="23319" y="1382554"/>
                  </a:lnTo>
                  <a:cubicBezTo>
                    <a:pt x="-7773" y="1436447"/>
                    <a:pt x="-7773" y="1504849"/>
                    <a:pt x="23319" y="1558741"/>
                  </a:cubicBezTo>
                  <a:lnTo>
                    <a:pt x="769525" y="2852165"/>
                  </a:lnTo>
                  <a:cubicBezTo>
                    <a:pt x="800617" y="2906058"/>
                    <a:pt x="858655" y="2941295"/>
                    <a:pt x="922912" y="2941295"/>
                  </a:cubicBezTo>
                  <a:lnTo>
                    <a:pt x="2415325" y="2941295"/>
                  </a:lnTo>
                  <a:cubicBezTo>
                    <a:pt x="2477508" y="2941295"/>
                    <a:pt x="2535547" y="2908131"/>
                    <a:pt x="2568711" y="2852165"/>
                  </a:cubicBezTo>
                  <a:lnTo>
                    <a:pt x="3314917" y="1558741"/>
                  </a:lnTo>
                  <a:cubicBezTo>
                    <a:pt x="3346009" y="1504849"/>
                    <a:pt x="3346009" y="1436447"/>
                    <a:pt x="3314917" y="1382554"/>
                  </a:cubicBezTo>
                  <a:lnTo>
                    <a:pt x="2568711" y="89130"/>
                  </a:lnTo>
                  <a:cubicBezTo>
                    <a:pt x="2537619" y="33165"/>
                    <a:pt x="2479581" y="0"/>
                    <a:pt x="2415325" y="0"/>
                  </a:cubicBezTo>
                  <a:close/>
                </a:path>
              </a:pathLst>
            </a:custGeom>
            <a:solidFill>
              <a:schemeClr val="accent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892B504C-BCAB-42AE-A985-BE73C5907640}"/>
                </a:ext>
              </a:extLst>
            </p:cNvPr>
            <p:cNvSpPr/>
            <p:nvPr/>
          </p:nvSpPr>
          <p:spPr>
            <a:xfrm>
              <a:off x="7091490" y="247808"/>
              <a:ext cx="3322866" cy="2881702"/>
            </a:xfrm>
            <a:custGeom>
              <a:avLst/>
              <a:gdLst>
                <a:gd name="connsiteX0" fmla="*/ 1617298 w 3322866"/>
                <a:gd name="connsiteY0" fmla="*/ 1322961 h 2881702"/>
                <a:gd name="connsiteX1" fmla="*/ 871092 w 3322866"/>
                <a:gd name="connsiteY1" fmla="*/ 29537 h 2881702"/>
                <a:gd name="connsiteX2" fmla="*/ 769525 w 3322866"/>
                <a:gd name="connsiteY2" fmla="*/ 29537 h 2881702"/>
                <a:gd name="connsiteX3" fmla="*/ 23319 w 3322866"/>
                <a:gd name="connsiteY3" fmla="*/ 1322961 h 2881702"/>
                <a:gd name="connsiteX4" fmla="*/ 23319 w 3322866"/>
                <a:gd name="connsiteY4" fmla="*/ 1499149 h 2881702"/>
                <a:gd name="connsiteX5" fmla="*/ 769525 w 3322866"/>
                <a:gd name="connsiteY5" fmla="*/ 2792572 h 2881702"/>
                <a:gd name="connsiteX6" fmla="*/ 922912 w 3322866"/>
                <a:gd name="connsiteY6" fmla="*/ 2881703 h 2881702"/>
                <a:gd name="connsiteX7" fmla="*/ 2415325 w 3322866"/>
                <a:gd name="connsiteY7" fmla="*/ 2881703 h 2881702"/>
                <a:gd name="connsiteX8" fmla="*/ 2568711 w 3322866"/>
                <a:gd name="connsiteY8" fmla="*/ 2792572 h 2881702"/>
                <a:gd name="connsiteX9" fmla="*/ 3314918 w 3322866"/>
                <a:gd name="connsiteY9" fmla="*/ 1499149 h 2881702"/>
                <a:gd name="connsiteX10" fmla="*/ 3263098 w 3322866"/>
                <a:gd name="connsiteY10" fmla="*/ 1410018 h 2881702"/>
                <a:gd name="connsiteX11" fmla="*/ 1770685 w 3322866"/>
                <a:gd name="connsiteY11" fmla="*/ 1410018 h 2881702"/>
                <a:gd name="connsiteX12" fmla="*/ 1617298 w 3322866"/>
                <a:gd name="connsiteY12" fmla="*/ 1322961 h 28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2866" h="2881702">
                  <a:moveTo>
                    <a:pt x="1617298" y="1322961"/>
                  </a:moveTo>
                  <a:lnTo>
                    <a:pt x="871092" y="29537"/>
                  </a:lnTo>
                  <a:cubicBezTo>
                    <a:pt x="848291" y="-9846"/>
                    <a:pt x="792326" y="-9846"/>
                    <a:pt x="769525" y="29537"/>
                  </a:cubicBezTo>
                  <a:lnTo>
                    <a:pt x="23319" y="1322961"/>
                  </a:lnTo>
                  <a:cubicBezTo>
                    <a:pt x="-7773" y="1376854"/>
                    <a:pt x="-7773" y="1445256"/>
                    <a:pt x="23319" y="1499149"/>
                  </a:cubicBezTo>
                  <a:lnTo>
                    <a:pt x="769525" y="2792572"/>
                  </a:lnTo>
                  <a:cubicBezTo>
                    <a:pt x="800617" y="2846465"/>
                    <a:pt x="858655" y="2881703"/>
                    <a:pt x="922912" y="2881703"/>
                  </a:cubicBezTo>
                  <a:lnTo>
                    <a:pt x="2415325" y="2881703"/>
                  </a:lnTo>
                  <a:cubicBezTo>
                    <a:pt x="2477508" y="2881703"/>
                    <a:pt x="2535547" y="2848538"/>
                    <a:pt x="2568711" y="2792572"/>
                  </a:cubicBezTo>
                  <a:lnTo>
                    <a:pt x="3314918" y="1499149"/>
                  </a:lnTo>
                  <a:cubicBezTo>
                    <a:pt x="3337718" y="1459765"/>
                    <a:pt x="3308699" y="1410018"/>
                    <a:pt x="3263098" y="1410018"/>
                  </a:cubicBezTo>
                  <a:lnTo>
                    <a:pt x="1770685" y="1410018"/>
                  </a:lnTo>
                  <a:cubicBezTo>
                    <a:pt x="1706429" y="1412091"/>
                    <a:pt x="1648390" y="1376854"/>
                    <a:pt x="1617298" y="1322961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047BD928-A2E3-4A38-8911-7E8766D6A72F}"/>
              </a:ext>
            </a:extLst>
          </p:cNvPr>
          <p:cNvGrpSpPr/>
          <p:nvPr userDrawn="1"/>
        </p:nvGrpSpPr>
        <p:grpSpPr>
          <a:xfrm>
            <a:off x="9746226" y="1727059"/>
            <a:ext cx="2445775" cy="2941295"/>
            <a:chOff x="9746226" y="1727059"/>
            <a:chExt cx="2445775" cy="294129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185F1A70-F30C-4B02-9D7E-9E2431397EF5}"/>
                </a:ext>
              </a:extLst>
            </p:cNvPr>
            <p:cNvSpPr/>
            <p:nvPr/>
          </p:nvSpPr>
          <p:spPr>
            <a:xfrm>
              <a:off x="9746226" y="1727059"/>
              <a:ext cx="2445775" cy="2941295"/>
            </a:xfrm>
            <a:custGeom>
              <a:avLst/>
              <a:gdLst>
                <a:gd name="connsiteX0" fmla="*/ 922912 w 2445775"/>
                <a:gd name="connsiteY0" fmla="*/ 0 h 2941295"/>
                <a:gd name="connsiteX1" fmla="*/ 2415325 w 2445775"/>
                <a:gd name="connsiteY1" fmla="*/ 0 h 2941295"/>
                <a:gd name="connsiteX2" fmla="*/ 2445775 w 2445775"/>
                <a:gd name="connsiteY2" fmla="*/ 8055 h 2941295"/>
                <a:gd name="connsiteX3" fmla="*/ 2445775 w 2445775"/>
                <a:gd name="connsiteY3" fmla="*/ 2933097 h 2941295"/>
                <a:gd name="connsiteX4" fmla="*/ 2415325 w 2445775"/>
                <a:gd name="connsiteY4" fmla="*/ 2941295 h 2941295"/>
                <a:gd name="connsiteX5" fmla="*/ 922912 w 2445775"/>
                <a:gd name="connsiteY5" fmla="*/ 2941295 h 2941295"/>
                <a:gd name="connsiteX6" fmla="*/ 769525 w 2445775"/>
                <a:gd name="connsiteY6" fmla="*/ 2852165 h 2941295"/>
                <a:gd name="connsiteX7" fmla="*/ 23319 w 2445775"/>
                <a:gd name="connsiteY7" fmla="*/ 1558741 h 2941295"/>
                <a:gd name="connsiteX8" fmla="*/ 23319 w 2445775"/>
                <a:gd name="connsiteY8" fmla="*/ 1382554 h 2941295"/>
                <a:gd name="connsiteX9" fmla="*/ 769525 w 2445775"/>
                <a:gd name="connsiteY9" fmla="*/ 89130 h 2941295"/>
                <a:gd name="connsiteX10" fmla="*/ 922912 w 2445775"/>
                <a:gd name="connsiteY10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5775" h="2941295">
                  <a:moveTo>
                    <a:pt x="922912" y="0"/>
                  </a:moveTo>
                  <a:lnTo>
                    <a:pt x="2415325" y="0"/>
                  </a:lnTo>
                  <a:lnTo>
                    <a:pt x="2445775" y="8055"/>
                  </a:lnTo>
                  <a:lnTo>
                    <a:pt x="2445775" y="2933097"/>
                  </a:lnTo>
                  <a:lnTo>
                    <a:pt x="2415325" y="2941295"/>
                  </a:lnTo>
                  <a:lnTo>
                    <a:pt x="922912" y="2941295"/>
                  </a:lnTo>
                  <a:cubicBezTo>
                    <a:pt x="858655" y="2941295"/>
                    <a:pt x="800617" y="2906058"/>
                    <a:pt x="769525" y="2852165"/>
                  </a:cubicBezTo>
                  <a:lnTo>
                    <a:pt x="23319" y="1558741"/>
                  </a:lnTo>
                  <a:cubicBezTo>
                    <a:pt x="-7773" y="1504849"/>
                    <a:pt x="-7773" y="1436447"/>
                    <a:pt x="23319" y="1382554"/>
                  </a:cubicBezTo>
                  <a:lnTo>
                    <a:pt x="769525" y="89130"/>
                  </a:lnTo>
                  <a:cubicBezTo>
                    <a:pt x="802690" y="33165"/>
                    <a:pt x="860728" y="0"/>
                    <a:pt x="922912" y="0"/>
                  </a:cubicBezTo>
                  <a:close/>
                </a:path>
              </a:pathLst>
            </a:custGeom>
            <a:solidFill>
              <a:schemeClr val="accent1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C4EDE5F-181C-434C-A890-A7D4DB945B33}"/>
                </a:ext>
              </a:extLst>
            </p:cNvPr>
            <p:cNvSpPr/>
            <p:nvPr/>
          </p:nvSpPr>
          <p:spPr>
            <a:xfrm>
              <a:off x="9748298" y="1784579"/>
              <a:ext cx="2443702" cy="2881703"/>
            </a:xfrm>
            <a:custGeom>
              <a:avLst/>
              <a:gdLst>
                <a:gd name="connsiteX0" fmla="*/ 820309 w 2443702"/>
                <a:gd name="connsiteY0" fmla="*/ 0 h 2881703"/>
                <a:gd name="connsiteX1" fmla="*/ 871092 w 2443702"/>
                <a:gd name="connsiteY1" fmla="*/ 29537 h 2881703"/>
                <a:gd name="connsiteX2" fmla="*/ 1617298 w 2443702"/>
                <a:gd name="connsiteY2" fmla="*/ 1322961 h 2881703"/>
                <a:gd name="connsiteX3" fmla="*/ 1770685 w 2443702"/>
                <a:gd name="connsiteY3" fmla="*/ 1410018 h 2881703"/>
                <a:gd name="connsiteX4" fmla="*/ 2443702 w 2443702"/>
                <a:gd name="connsiteY4" fmla="*/ 1410018 h 2881703"/>
                <a:gd name="connsiteX5" fmla="*/ 2443702 w 2443702"/>
                <a:gd name="connsiteY5" fmla="*/ 2874063 h 2881703"/>
                <a:gd name="connsiteX6" fmla="*/ 2415325 w 2443702"/>
                <a:gd name="connsiteY6" fmla="*/ 2881703 h 2881703"/>
                <a:gd name="connsiteX7" fmla="*/ 922912 w 2443702"/>
                <a:gd name="connsiteY7" fmla="*/ 2881703 h 2881703"/>
                <a:gd name="connsiteX8" fmla="*/ 769525 w 2443702"/>
                <a:gd name="connsiteY8" fmla="*/ 2792572 h 2881703"/>
                <a:gd name="connsiteX9" fmla="*/ 23319 w 2443702"/>
                <a:gd name="connsiteY9" fmla="*/ 1499149 h 2881703"/>
                <a:gd name="connsiteX10" fmla="*/ 23319 w 2443702"/>
                <a:gd name="connsiteY10" fmla="*/ 1322961 h 2881703"/>
                <a:gd name="connsiteX11" fmla="*/ 769525 w 2443702"/>
                <a:gd name="connsiteY11" fmla="*/ 29537 h 2881703"/>
                <a:gd name="connsiteX12" fmla="*/ 820309 w 2443702"/>
                <a:gd name="connsiteY12" fmla="*/ 0 h 28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3702" h="2881703">
                  <a:moveTo>
                    <a:pt x="820309" y="0"/>
                  </a:moveTo>
                  <a:cubicBezTo>
                    <a:pt x="840000" y="0"/>
                    <a:pt x="859692" y="9846"/>
                    <a:pt x="871092" y="29537"/>
                  </a:cubicBezTo>
                  <a:lnTo>
                    <a:pt x="1617298" y="1322961"/>
                  </a:lnTo>
                  <a:cubicBezTo>
                    <a:pt x="1648390" y="1376854"/>
                    <a:pt x="1706429" y="1412091"/>
                    <a:pt x="1770685" y="1410018"/>
                  </a:cubicBezTo>
                  <a:lnTo>
                    <a:pt x="2443702" y="1410018"/>
                  </a:lnTo>
                  <a:lnTo>
                    <a:pt x="2443702" y="2874063"/>
                  </a:lnTo>
                  <a:lnTo>
                    <a:pt x="2415325" y="2881703"/>
                  </a:lnTo>
                  <a:lnTo>
                    <a:pt x="922912" y="2881703"/>
                  </a:lnTo>
                  <a:cubicBezTo>
                    <a:pt x="858655" y="2881703"/>
                    <a:pt x="800617" y="2846465"/>
                    <a:pt x="769525" y="2792572"/>
                  </a:cubicBezTo>
                  <a:lnTo>
                    <a:pt x="23319" y="1499149"/>
                  </a:lnTo>
                  <a:cubicBezTo>
                    <a:pt x="-7773" y="1445256"/>
                    <a:pt x="-7773" y="1376854"/>
                    <a:pt x="23319" y="1322961"/>
                  </a:cubicBezTo>
                  <a:lnTo>
                    <a:pt x="769525" y="29537"/>
                  </a:lnTo>
                  <a:cubicBezTo>
                    <a:pt x="780926" y="9846"/>
                    <a:pt x="800617" y="0"/>
                    <a:pt x="82030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37652517-2A36-4954-8F0F-E69E9EE94D1E}"/>
              </a:ext>
            </a:extLst>
          </p:cNvPr>
          <p:cNvGrpSpPr/>
          <p:nvPr userDrawn="1"/>
        </p:nvGrpSpPr>
        <p:grpSpPr>
          <a:xfrm>
            <a:off x="9746226" y="4800600"/>
            <a:ext cx="2445775" cy="2057400"/>
            <a:chOff x="9746226" y="4800600"/>
            <a:chExt cx="2445775" cy="2057400"/>
          </a:xfrm>
        </p:grpSpPr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1B235BE3-9EC3-4CA7-B7A5-7C35C79F38E9}"/>
                </a:ext>
              </a:extLst>
            </p:cNvPr>
            <p:cNvSpPr/>
            <p:nvPr/>
          </p:nvSpPr>
          <p:spPr>
            <a:xfrm>
              <a:off x="9746226" y="4800600"/>
              <a:ext cx="2445775" cy="2057400"/>
            </a:xfrm>
            <a:custGeom>
              <a:avLst/>
              <a:gdLst>
                <a:gd name="connsiteX0" fmla="*/ 922912 w 2445775"/>
                <a:gd name="connsiteY0" fmla="*/ 0 h 2057400"/>
                <a:gd name="connsiteX1" fmla="*/ 2415325 w 2445775"/>
                <a:gd name="connsiteY1" fmla="*/ 0 h 2057400"/>
                <a:gd name="connsiteX2" fmla="*/ 2445775 w 2445775"/>
                <a:gd name="connsiteY2" fmla="*/ 8055 h 2057400"/>
                <a:gd name="connsiteX3" fmla="*/ 2445775 w 2445775"/>
                <a:gd name="connsiteY3" fmla="*/ 2057400 h 2057400"/>
                <a:gd name="connsiteX4" fmla="*/ 311007 w 2445775"/>
                <a:gd name="connsiteY4" fmla="*/ 2057400 h 2057400"/>
                <a:gd name="connsiteX5" fmla="*/ 23319 w 2445775"/>
                <a:gd name="connsiteY5" fmla="*/ 1558741 h 2057400"/>
                <a:gd name="connsiteX6" fmla="*/ 23319 w 2445775"/>
                <a:gd name="connsiteY6" fmla="*/ 1382554 h 2057400"/>
                <a:gd name="connsiteX7" fmla="*/ 769525 w 2445775"/>
                <a:gd name="connsiteY7" fmla="*/ 89130 h 2057400"/>
                <a:gd name="connsiteX8" fmla="*/ 922912 w 2445775"/>
                <a:gd name="connsiteY8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775" h="2057400">
                  <a:moveTo>
                    <a:pt x="922912" y="0"/>
                  </a:moveTo>
                  <a:lnTo>
                    <a:pt x="2415325" y="0"/>
                  </a:lnTo>
                  <a:lnTo>
                    <a:pt x="2445775" y="8055"/>
                  </a:lnTo>
                  <a:lnTo>
                    <a:pt x="2445775" y="2057400"/>
                  </a:lnTo>
                  <a:lnTo>
                    <a:pt x="311007" y="2057400"/>
                  </a:lnTo>
                  <a:lnTo>
                    <a:pt x="23319" y="1558741"/>
                  </a:lnTo>
                  <a:cubicBezTo>
                    <a:pt x="-7773" y="1504849"/>
                    <a:pt x="-7773" y="1436447"/>
                    <a:pt x="23319" y="1382554"/>
                  </a:cubicBezTo>
                  <a:lnTo>
                    <a:pt x="769525" y="89130"/>
                  </a:lnTo>
                  <a:cubicBezTo>
                    <a:pt x="802690" y="33165"/>
                    <a:pt x="860728" y="0"/>
                    <a:pt x="922912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B3660302-F263-4FA2-B31E-7B5B30179B32}"/>
                </a:ext>
              </a:extLst>
            </p:cNvPr>
            <p:cNvSpPr/>
            <p:nvPr userDrawn="1"/>
          </p:nvSpPr>
          <p:spPr>
            <a:xfrm>
              <a:off x="9748298" y="4858120"/>
              <a:ext cx="2443702" cy="1999880"/>
            </a:xfrm>
            <a:custGeom>
              <a:avLst/>
              <a:gdLst>
                <a:gd name="connsiteX0" fmla="*/ 820309 w 2443702"/>
                <a:gd name="connsiteY0" fmla="*/ 0 h 1999880"/>
                <a:gd name="connsiteX1" fmla="*/ 871092 w 2443702"/>
                <a:gd name="connsiteY1" fmla="*/ 29537 h 1999880"/>
                <a:gd name="connsiteX2" fmla="*/ 1617298 w 2443702"/>
                <a:gd name="connsiteY2" fmla="*/ 1322961 h 1999880"/>
                <a:gd name="connsiteX3" fmla="*/ 1770685 w 2443702"/>
                <a:gd name="connsiteY3" fmla="*/ 1410018 h 1999880"/>
                <a:gd name="connsiteX4" fmla="*/ 2443702 w 2443702"/>
                <a:gd name="connsiteY4" fmla="*/ 1410018 h 1999880"/>
                <a:gd name="connsiteX5" fmla="*/ 2443702 w 2443702"/>
                <a:gd name="connsiteY5" fmla="*/ 1999880 h 1999880"/>
                <a:gd name="connsiteX6" fmla="*/ 312203 w 2443702"/>
                <a:gd name="connsiteY6" fmla="*/ 1999880 h 1999880"/>
                <a:gd name="connsiteX7" fmla="*/ 23319 w 2443702"/>
                <a:gd name="connsiteY7" fmla="*/ 1499149 h 1999880"/>
                <a:gd name="connsiteX8" fmla="*/ 23319 w 2443702"/>
                <a:gd name="connsiteY8" fmla="*/ 1322961 h 1999880"/>
                <a:gd name="connsiteX9" fmla="*/ 769525 w 2443702"/>
                <a:gd name="connsiteY9" fmla="*/ 29537 h 1999880"/>
                <a:gd name="connsiteX10" fmla="*/ 820309 w 2443702"/>
                <a:gd name="connsiteY10" fmla="*/ 0 h 199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702" h="1999880">
                  <a:moveTo>
                    <a:pt x="820309" y="0"/>
                  </a:moveTo>
                  <a:cubicBezTo>
                    <a:pt x="840000" y="-1"/>
                    <a:pt x="859692" y="9846"/>
                    <a:pt x="871092" y="29537"/>
                  </a:cubicBezTo>
                  <a:lnTo>
                    <a:pt x="1617298" y="1322961"/>
                  </a:lnTo>
                  <a:cubicBezTo>
                    <a:pt x="1648390" y="1376854"/>
                    <a:pt x="1706429" y="1412091"/>
                    <a:pt x="1770685" y="1410018"/>
                  </a:cubicBezTo>
                  <a:lnTo>
                    <a:pt x="2443702" y="1410018"/>
                  </a:lnTo>
                  <a:lnTo>
                    <a:pt x="2443702" y="1999880"/>
                  </a:lnTo>
                  <a:lnTo>
                    <a:pt x="312203" y="1999880"/>
                  </a:lnTo>
                  <a:lnTo>
                    <a:pt x="23319" y="1499149"/>
                  </a:lnTo>
                  <a:cubicBezTo>
                    <a:pt x="-7773" y="1445256"/>
                    <a:pt x="-7773" y="1376854"/>
                    <a:pt x="23319" y="1322961"/>
                  </a:cubicBezTo>
                  <a:lnTo>
                    <a:pt x="769525" y="29537"/>
                  </a:lnTo>
                  <a:cubicBezTo>
                    <a:pt x="780926" y="9846"/>
                    <a:pt x="800617" y="-1"/>
                    <a:pt x="82030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12775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2776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DA5FC49F-D89C-454C-8593-D17C1DC8491C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089416" y="3263830"/>
            <a:ext cx="3338236" cy="2941295"/>
          </a:xfrm>
          <a:custGeom>
            <a:avLst/>
            <a:gdLst>
              <a:gd name="connsiteX0" fmla="*/ 922912 w 3338236"/>
              <a:gd name="connsiteY0" fmla="*/ 0 h 2941295"/>
              <a:gd name="connsiteX1" fmla="*/ 2415325 w 3338236"/>
              <a:gd name="connsiteY1" fmla="*/ 0 h 2941295"/>
              <a:gd name="connsiteX2" fmla="*/ 2568711 w 3338236"/>
              <a:gd name="connsiteY2" fmla="*/ 89130 h 2941295"/>
              <a:gd name="connsiteX3" fmla="*/ 3314917 w 3338236"/>
              <a:gd name="connsiteY3" fmla="*/ 1382554 h 2941295"/>
              <a:gd name="connsiteX4" fmla="*/ 3314917 w 3338236"/>
              <a:gd name="connsiteY4" fmla="*/ 1558741 h 2941295"/>
              <a:gd name="connsiteX5" fmla="*/ 2568711 w 3338236"/>
              <a:gd name="connsiteY5" fmla="*/ 2852165 h 2941295"/>
              <a:gd name="connsiteX6" fmla="*/ 2415325 w 3338236"/>
              <a:gd name="connsiteY6" fmla="*/ 2941295 h 2941295"/>
              <a:gd name="connsiteX7" fmla="*/ 922912 w 3338236"/>
              <a:gd name="connsiteY7" fmla="*/ 2941295 h 2941295"/>
              <a:gd name="connsiteX8" fmla="*/ 769525 w 3338236"/>
              <a:gd name="connsiteY8" fmla="*/ 2852165 h 2941295"/>
              <a:gd name="connsiteX9" fmla="*/ 23319 w 3338236"/>
              <a:gd name="connsiteY9" fmla="*/ 1558741 h 2941295"/>
              <a:gd name="connsiteX10" fmla="*/ 23319 w 3338236"/>
              <a:gd name="connsiteY10" fmla="*/ 1382554 h 2941295"/>
              <a:gd name="connsiteX11" fmla="*/ 769525 w 3338236"/>
              <a:gd name="connsiteY11" fmla="*/ 89130 h 2941295"/>
              <a:gd name="connsiteX12" fmla="*/ 922912 w 3338236"/>
              <a:gd name="connsiteY12" fmla="*/ 0 h 29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8236" h="2941295">
                <a:moveTo>
                  <a:pt x="922912" y="0"/>
                </a:moveTo>
                <a:lnTo>
                  <a:pt x="2415325" y="0"/>
                </a:lnTo>
                <a:cubicBezTo>
                  <a:pt x="2479581" y="0"/>
                  <a:pt x="2537619" y="33165"/>
                  <a:pt x="2568711" y="89130"/>
                </a:cubicBezTo>
                <a:lnTo>
                  <a:pt x="3314917" y="1382554"/>
                </a:lnTo>
                <a:cubicBezTo>
                  <a:pt x="3346009" y="1436447"/>
                  <a:pt x="3346009" y="1504849"/>
                  <a:pt x="3314917" y="1558741"/>
                </a:cubicBezTo>
                <a:lnTo>
                  <a:pt x="2568711" y="2852165"/>
                </a:lnTo>
                <a:cubicBezTo>
                  <a:pt x="2535547" y="2908131"/>
                  <a:pt x="2477508" y="2941295"/>
                  <a:pt x="2415325" y="2941295"/>
                </a:cubicBezTo>
                <a:lnTo>
                  <a:pt x="922912" y="2941295"/>
                </a:lnTo>
                <a:cubicBezTo>
                  <a:pt x="858655" y="2941295"/>
                  <a:pt x="800617" y="2906058"/>
                  <a:pt x="769525" y="2852165"/>
                </a:cubicBezTo>
                <a:lnTo>
                  <a:pt x="23319" y="1558741"/>
                </a:lnTo>
                <a:cubicBezTo>
                  <a:pt x="-7773" y="1504849"/>
                  <a:pt x="-7773" y="1436447"/>
                  <a:pt x="23319" y="1382554"/>
                </a:cubicBezTo>
                <a:lnTo>
                  <a:pt x="769525" y="89130"/>
                </a:lnTo>
                <a:cubicBezTo>
                  <a:pt x="802690" y="33165"/>
                  <a:pt x="860728" y="0"/>
                  <a:pt x="92291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45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m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E2B60DA6-41C0-4EEC-B3D1-3B1CD9DDC88A}"/>
              </a:ext>
            </a:extLst>
          </p:cNvPr>
          <p:cNvGrpSpPr/>
          <p:nvPr userDrawn="1"/>
        </p:nvGrpSpPr>
        <p:grpSpPr>
          <a:xfrm>
            <a:off x="0" y="2222529"/>
            <a:ext cx="2450922" cy="2941295"/>
            <a:chOff x="0" y="2222529"/>
            <a:chExt cx="2450922" cy="2941295"/>
          </a:xfrm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DD4F9D8-ED7C-4931-BE32-4F951EB471AA}"/>
                </a:ext>
              </a:extLst>
            </p:cNvPr>
            <p:cNvSpPr/>
            <p:nvPr/>
          </p:nvSpPr>
          <p:spPr>
            <a:xfrm>
              <a:off x="1" y="2222529"/>
              <a:ext cx="2450921" cy="2941295"/>
            </a:xfrm>
            <a:custGeom>
              <a:avLst/>
              <a:gdLst>
                <a:gd name="connsiteX0" fmla="*/ 35597 w 2450921"/>
                <a:gd name="connsiteY0" fmla="*/ 0 h 2941295"/>
                <a:gd name="connsiteX1" fmla="*/ 1528010 w 2450921"/>
                <a:gd name="connsiteY1" fmla="*/ 0 h 2941295"/>
                <a:gd name="connsiteX2" fmla="*/ 1681396 w 2450921"/>
                <a:gd name="connsiteY2" fmla="*/ 89130 h 2941295"/>
                <a:gd name="connsiteX3" fmla="*/ 2427602 w 2450921"/>
                <a:gd name="connsiteY3" fmla="*/ 1382554 h 2941295"/>
                <a:gd name="connsiteX4" fmla="*/ 2427602 w 2450921"/>
                <a:gd name="connsiteY4" fmla="*/ 1558741 h 2941295"/>
                <a:gd name="connsiteX5" fmla="*/ 1681396 w 2450921"/>
                <a:gd name="connsiteY5" fmla="*/ 2852165 h 2941295"/>
                <a:gd name="connsiteX6" fmla="*/ 1528010 w 2450921"/>
                <a:gd name="connsiteY6" fmla="*/ 2941295 h 2941295"/>
                <a:gd name="connsiteX7" fmla="*/ 35597 w 2450921"/>
                <a:gd name="connsiteY7" fmla="*/ 2941295 h 2941295"/>
                <a:gd name="connsiteX8" fmla="*/ 0 w 2450921"/>
                <a:gd name="connsiteY8" fmla="*/ 2931568 h 2941295"/>
                <a:gd name="connsiteX9" fmla="*/ 0 w 2450921"/>
                <a:gd name="connsiteY9" fmla="*/ 9584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921" h="2941295">
                  <a:moveTo>
                    <a:pt x="35597" y="0"/>
                  </a:moveTo>
                  <a:lnTo>
                    <a:pt x="1528010" y="0"/>
                  </a:lnTo>
                  <a:cubicBezTo>
                    <a:pt x="1592266" y="0"/>
                    <a:pt x="1650304" y="33165"/>
                    <a:pt x="1681396" y="89130"/>
                  </a:cubicBezTo>
                  <a:lnTo>
                    <a:pt x="2427602" y="1382554"/>
                  </a:lnTo>
                  <a:cubicBezTo>
                    <a:pt x="2458694" y="1436447"/>
                    <a:pt x="2458694" y="1504849"/>
                    <a:pt x="2427602" y="1558741"/>
                  </a:cubicBezTo>
                  <a:lnTo>
                    <a:pt x="1681396" y="2852165"/>
                  </a:lnTo>
                  <a:cubicBezTo>
                    <a:pt x="1648232" y="2908131"/>
                    <a:pt x="1590193" y="2941295"/>
                    <a:pt x="1528010" y="2941295"/>
                  </a:cubicBezTo>
                  <a:lnTo>
                    <a:pt x="35597" y="2941295"/>
                  </a:lnTo>
                  <a:lnTo>
                    <a:pt x="0" y="2931568"/>
                  </a:lnTo>
                  <a:lnTo>
                    <a:pt x="0" y="9584"/>
                  </a:ln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49F8B936-FE3F-447F-B2F2-C976F7CFDF7B}"/>
                </a:ext>
              </a:extLst>
            </p:cNvPr>
            <p:cNvSpPr/>
            <p:nvPr/>
          </p:nvSpPr>
          <p:spPr>
            <a:xfrm>
              <a:off x="0" y="2334114"/>
              <a:ext cx="2437624" cy="2827639"/>
            </a:xfrm>
            <a:custGeom>
              <a:avLst/>
              <a:gdLst>
                <a:gd name="connsiteX0" fmla="*/ 0 w 2437624"/>
                <a:gd name="connsiteY0" fmla="*/ 0 h 2827639"/>
                <a:gd name="connsiteX1" fmla="*/ 732056 w 2437624"/>
                <a:gd name="connsiteY1" fmla="*/ 1268897 h 2827639"/>
                <a:gd name="connsiteX2" fmla="*/ 885443 w 2437624"/>
                <a:gd name="connsiteY2" fmla="*/ 1355954 h 2827639"/>
                <a:gd name="connsiteX3" fmla="*/ 2377856 w 2437624"/>
                <a:gd name="connsiteY3" fmla="*/ 1355954 h 2827639"/>
                <a:gd name="connsiteX4" fmla="*/ 2429676 w 2437624"/>
                <a:gd name="connsiteY4" fmla="*/ 1445085 h 2827639"/>
                <a:gd name="connsiteX5" fmla="*/ 1683469 w 2437624"/>
                <a:gd name="connsiteY5" fmla="*/ 2738508 h 2827639"/>
                <a:gd name="connsiteX6" fmla="*/ 1530083 w 2437624"/>
                <a:gd name="connsiteY6" fmla="*/ 2827639 h 2827639"/>
                <a:gd name="connsiteX7" fmla="*/ 37670 w 2437624"/>
                <a:gd name="connsiteY7" fmla="*/ 2827639 h 2827639"/>
                <a:gd name="connsiteX8" fmla="*/ 0 w 2437624"/>
                <a:gd name="connsiteY8" fmla="*/ 2817346 h 282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7624" h="2827639">
                  <a:moveTo>
                    <a:pt x="0" y="0"/>
                  </a:moveTo>
                  <a:lnTo>
                    <a:pt x="732056" y="1268897"/>
                  </a:lnTo>
                  <a:cubicBezTo>
                    <a:pt x="763148" y="1322790"/>
                    <a:pt x="821187" y="1358027"/>
                    <a:pt x="885443" y="1355954"/>
                  </a:cubicBezTo>
                  <a:lnTo>
                    <a:pt x="2377856" y="1355954"/>
                  </a:lnTo>
                  <a:cubicBezTo>
                    <a:pt x="2423457" y="1355954"/>
                    <a:pt x="2452476" y="1405701"/>
                    <a:pt x="2429676" y="1445085"/>
                  </a:cubicBezTo>
                  <a:lnTo>
                    <a:pt x="1683469" y="2738508"/>
                  </a:lnTo>
                  <a:cubicBezTo>
                    <a:pt x="1650305" y="2794474"/>
                    <a:pt x="1592266" y="2827639"/>
                    <a:pt x="1530083" y="2827639"/>
                  </a:cubicBezTo>
                  <a:lnTo>
                    <a:pt x="37670" y="2827639"/>
                  </a:lnTo>
                  <a:lnTo>
                    <a:pt x="0" y="2817346"/>
                  </a:ln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F6231EED-410D-4C38-A3E5-0DED4D18FD7B}"/>
              </a:ext>
            </a:extLst>
          </p:cNvPr>
          <p:cNvGrpSpPr/>
          <p:nvPr userDrawn="1"/>
        </p:nvGrpSpPr>
        <p:grpSpPr>
          <a:xfrm>
            <a:off x="0" y="1"/>
            <a:ext cx="2450922" cy="2090281"/>
            <a:chOff x="0" y="1"/>
            <a:chExt cx="2450922" cy="2090281"/>
          </a:xfrm>
        </p:grpSpPr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997585ED-5D5C-4F69-ABC0-CC718B6FC253}"/>
                </a:ext>
              </a:extLst>
            </p:cNvPr>
            <p:cNvSpPr/>
            <p:nvPr/>
          </p:nvSpPr>
          <p:spPr>
            <a:xfrm>
              <a:off x="1" y="1"/>
              <a:ext cx="2450921" cy="2090281"/>
            </a:xfrm>
            <a:custGeom>
              <a:avLst/>
              <a:gdLst>
                <a:gd name="connsiteX0" fmla="*/ 0 w 2450921"/>
                <a:gd name="connsiteY0" fmla="*/ 0 h 2090281"/>
                <a:gd name="connsiteX1" fmla="*/ 2120944 w 2450921"/>
                <a:gd name="connsiteY1" fmla="*/ 0 h 2090281"/>
                <a:gd name="connsiteX2" fmla="*/ 2427602 w 2450921"/>
                <a:gd name="connsiteY2" fmla="*/ 531540 h 2090281"/>
                <a:gd name="connsiteX3" fmla="*/ 2427602 w 2450921"/>
                <a:gd name="connsiteY3" fmla="*/ 707727 h 2090281"/>
                <a:gd name="connsiteX4" fmla="*/ 1681396 w 2450921"/>
                <a:gd name="connsiteY4" fmla="*/ 2001151 h 2090281"/>
                <a:gd name="connsiteX5" fmla="*/ 1528010 w 2450921"/>
                <a:gd name="connsiteY5" fmla="*/ 2090281 h 2090281"/>
                <a:gd name="connsiteX6" fmla="*/ 35597 w 2450921"/>
                <a:gd name="connsiteY6" fmla="*/ 2090281 h 2090281"/>
                <a:gd name="connsiteX7" fmla="*/ 0 w 2450921"/>
                <a:gd name="connsiteY7" fmla="*/ 2080554 h 209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0921" h="2090281">
                  <a:moveTo>
                    <a:pt x="0" y="0"/>
                  </a:moveTo>
                  <a:lnTo>
                    <a:pt x="2120944" y="0"/>
                  </a:lnTo>
                  <a:lnTo>
                    <a:pt x="2427602" y="531540"/>
                  </a:lnTo>
                  <a:cubicBezTo>
                    <a:pt x="2458694" y="585433"/>
                    <a:pt x="2458694" y="653835"/>
                    <a:pt x="2427602" y="707727"/>
                  </a:cubicBezTo>
                  <a:lnTo>
                    <a:pt x="1681396" y="2001151"/>
                  </a:lnTo>
                  <a:cubicBezTo>
                    <a:pt x="1648232" y="2057117"/>
                    <a:pt x="1590193" y="2090281"/>
                    <a:pt x="1528010" y="2090281"/>
                  </a:cubicBezTo>
                  <a:lnTo>
                    <a:pt x="35597" y="2090281"/>
                  </a:lnTo>
                  <a:lnTo>
                    <a:pt x="0" y="2080554"/>
                  </a:lnTo>
                  <a:close/>
                </a:path>
              </a:pathLst>
            </a:custGeom>
            <a:solidFill>
              <a:schemeClr val="accent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B72E20C0-9EC6-4B8E-8D24-CF698B97D2EF}"/>
                </a:ext>
              </a:extLst>
            </p:cNvPr>
            <p:cNvSpPr/>
            <p:nvPr userDrawn="1"/>
          </p:nvSpPr>
          <p:spPr>
            <a:xfrm>
              <a:off x="0" y="1"/>
              <a:ext cx="2437624" cy="2088210"/>
            </a:xfrm>
            <a:custGeom>
              <a:avLst/>
              <a:gdLst>
                <a:gd name="connsiteX0" fmla="*/ 0 w 2437624"/>
                <a:gd name="connsiteY0" fmla="*/ 0 h 2088210"/>
                <a:gd name="connsiteX1" fmla="*/ 426594 w 2437624"/>
                <a:gd name="connsiteY1" fmla="*/ 0 h 2088210"/>
                <a:gd name="connsiteX2" fmla="*/ 732056 w 2437624"/>
                <a:gd name="connsiteY2" fmla="*/ 529468 h 2088210"/>
                <a:gd name="connsiteX3" fmla="*/ 885443 w 2437624"/>
                <a:gd name="connsiteY3" fmla="*/ 616525 h 2088210"/>
                <a:gd name="connsiteX4" fmla="*/ 2377856 w 2437624"/>
                <a:gd name="connsiteY4" fmla="*/ 616525 h 2088210"/>
                <a:gd name="connsiteX5" fmla="*/ 2429676 w 2437624"/>
                <a:gd name="connsiteY5" fmla="*/ 705656 h 2088210"/>
                <a:gd name="connsiteX6" fmla="*/ 1683469 w 2437624"/>
                <a:gd name="connsiteY6" fmla="*/ 1999079 h 2088210"/>
                <a:gd name="connsiteX7" fmla="*/ 1530083 w 2437624"/>
                <a:gd name="connsiteY7" fmla="*/ 2088210 h 2088210"/>
                <a:gd name="connsiteX8" fmla="*/ 37670 w 2437624"/>
                <a:gd name="connsiteY8" fmla="*/ 2088210 h 2088210"/>
                <a:gd name="connsiteX9" fmla="*/ 0 w 2437624"/>
                <a:gd name="connsiteY9" fmla="*/ 2077917 h 208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7624" h="2088210">
                  <a:moveTo>
                    <a:pt x="0" y="0"/>
                  </a:moveTo>
                  <a:lnTo>
                    <a:pt x="426594" y="0"/>
                  </a:lnTo>
                  <a:lnTo>
                    <a:pt x="732056" y="529468"/>
                  </a:lnTo>
                  <a:cubicBezTo>
                    <a:pt x="763148" y="583361"/>
                    <a:pt x="821187" y="618598"/>
                    <a:pt x="885443" y="616525"/>
                  </a:cubicBezTo>
                  <a:lnTo>
                    <a:pt x="2377856" y="616525"/>
                  </a:lnTo>
                  <a:cubicBezTo>
                    <a:pt x="2423457" y="616525"/>
                    <a:pt x="2452476" y="666272"/>
                    <a:pt x="2429676" y="705656"/>
                  </a:cubicBezTo>
                  <a:lnTo>
                    <a:pt x="1683469" y="1999079"/>
                  </a:lnTo>
                  <a:cubicBezTo>
                    <a:pt x="1650305" y="2055045"/>
                    <a:pt x="1592266" y="2088210"/>
                    <a:pt x="1530083" y="2088210"/>
                  </a:cubicBezTo>
                  <a:lnTo>
                    <a:pt x="37670" y="2088210"/>
                  </a:lnTo>
                  <a:lnTo>
                    <a:pt x="0" y="2077917"/>
                  </a:ln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E677FE8-863E-44F1-A75F-C0B063931584}"/>
              </a:ext>
            </a:extLst>
          </p:cNvPr>
          <p:cNvGrpSpPr/>
          <p:nvPr userDrawn="1"/>
        </p:nvGrpSpPr>
        <p:grpSpPr>
          <a:xfrm>
            <a:off x="1769493" y="3759299"/>
            <a:ext cx="3338236" cy="2943368"/>
            <a:chOff x="9746225" y="4800600"/>
            <a:chExt cx="3338236" cy="2943368"/>
          </a:xfrm>
        </p:grpSpPr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38F96C34-3C6A-4BD3-8846-DAD5B2CE7653}"/>
                </a:ext>
              </a:extLst>
            </p:cNvPr>
            <p:cNvSpPr/>
            <p:nvPr/>
          </p:nvSpPr>
          <p:spPr>
            <a:xfrm>
              <a:off x="9746298" y="4806669"/>
              <a:ext cx="3337646" cy="2937299"/>
            </a:xfrm>
            <a:custGeom>
              <a:avLst/>
              <a:gdLst>
                <a:gd name="connsiteX0" fmla="*/ 922750 w 3337646"/>
                <a:gd name="connsiteY0" fmla="*/ 0 h 2937299"/>
                <a:gd name="connsiteX1" fmla="*/ 770179 w 3337646"/>
                <a:gd name="connsiteY1" fmla="*/ 87881 h 2937299"/>
                <a:gd name="connsiteX2" fmla="*/ 23801 w 3337646"/>
                <a:gd name="connsiteY2" fmla="*/ 1380464 h 2937299"/>
                <a:gd name="connsiteX3" fmla="*/ 23801 w 3337646"/>
                <a:gd name="connsiteY3" fmla="*/ 1556836 h 2937299"/>
                <a:gd name="connsiteX4" fmla="*/ 770179 w 3337646"/>
                <a:gd name="connsiteY4" fmla="*/ 2849419 h 2937299"/>
                <a:gd name="connsiteX5" fmla="*/ 922750 w 3337646"/>
                <a:gd name="connsiteY5" fmla="*/ 2937300 h 2937299"/>
                <a:gd name="connsiteX6" fmla="*/ 2415507 w 3337646"/>
                <a:gd name="connsiteY6" fmla="*/ 2937300 h 2937299"/>
                <a:gd name="connsiteX7" fmla="*/ 2568078 w 3337646"/>
                <a:gd name="connsiteY7" fmla="*/ 2849419 h 2937299"/>
                <a:gd name="connsiteX8" fmla="*/ 3313846 w 3337646"/>
                <a:gd name="connsiteY8" fmla="*/ 1556836 h 2937299"/>
                <a:gd name="connsiteX9" fmla="*/ 3337647 w 3337646"/>
                <a:gd name="connsiteY9" fmla="*/ 1468955 h 2937299"/>
                <a:gd name="connsiteX10" fmla="*/ 3313846 w 3337646"/>
                <a:gd name="connsiteY10" fmla="*/ 1381074 h 2937299"/>
                <a:gd name="connsiteX11" fmla="*/ 2567468 w 3337646"/>
                <a:gd name="connsiteY11" fmla="*/ 87881 h 2937299"/>
                <a:gd name="connsiteX12" fmla="*/ 2414897 w 3337646"/>
                <a:gd name="connsiteY12" fmla="*/ 0 h 2937299"/>
                <a:gd name="connsiteX13" fmla="*/ 922750 w 3337646"/>
                <a:gd name="connsiteY13" fmla="*/ 0 h 293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7646" h="2937299">
                  <a:moveTo>
                    <a:pt x="922750" y="0"/>
                  </a:moveTo>
                  <a:cubicBezTo>
                    <a:pt x="859891" y="0"/>
                    <a:pt x="801304" y="33566"/>
                    <a:pt x="770179" y="87881"/>
                  </a:cubicBezTo>
                  <a:lnTo>
                    <a:pt x="23801" y="1380464"/>
                  </a:lnTo>
                  <a:cubicBezTo>
                    <a:pt x="-7934" y="1434779"/>
                    <a:pt x="-7934" y="1501911"/>
                    <a:pt x="23801" y="1556836"/>
                  </a:cubicBezTo>
                  <a:lnTo>
                    <a:pt x="770179" y="2849419"/>
                  </a:lnTo>
                  <a:cubicBezTo>
                    <a:pt x="801914" y="2903734"/>
                    <a:pt x="859891" y="2937300"/>
                    <a:pt x="922750" y="2937300"/>
                  </a:cubicBezTo>
                  <a:lnTo>
                    <a:pt x="2415507" y="2937300"/>
                  </a:lnTo>
                  <a:cubicBezTo>
                    <a:pt x="2478366" y="2937300"/>
                    <a:pt x="2536953" y="2903734"/>
                    <a:pt x="2568078" y="2849419"/>
                  </a:cubicBezTo>
                  <a:lnTo>
                    <a:pt x="3313846" y="1556836"/>
                  </a:lnTo>
                  <a:cubicBezTo>
                    <a:pt x="3329713" y="1529373"/>
                    <a:pt x="3337647" y="1498859"/>
                    <a:pt x="3337647" y="1468955"/>
                  </a:cubicBezTo>
                  <a:cubicBezTo>
                    <a:pt x="3337647" y="1438441"/>
                    <a:pt x="3329713" y="1407927"/>
                    <a:pt x="3313846" y="1381074"/>
                  </a:cubicBezTo>
                  <a:lnTo>
                    <a:pt x="2567468" y="87881"/>
                  </a:lnTo>
                  <a:cubicBezTo>
                    <a:pt x="2536343" y="33566"/>
                    <a:pt x="2477756" y="0"/>
                    <a:pt x="2414897" y="0"/>
                  </a:cubicBezTo>
                  <a:lnTo>
                    <a:pt x="922750" y="0"/>
                  </a:lnTo>
                  <a:close/>
                </a:path>
              </a:pathLst>
            </a:custGeom>
            <a:solidFill>
              <a:srgbClr val="D67676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AB10FC2-D201-4BAB-9053-702C9266A7FD}"/>
                </a:ext>
              </a:extLst>
            </p:cNvPr>
            <p:cNvSpPr/>
            <p:nvPr/>
          </p:nvSpPr>
          <p:spPr>
            <a:xfrm>
              <a:off x="9746225" y="4800600"/>
              <a:ext cx="3338236" cy="2941295"/>
            </a:xfrm>
            <a:custGeom>
              <a:avLst/>
              <a:gdLst>
                <a:gd name="connsiteX0" fmla="*/ 2415325 w 3338236"/>
                <a:gd name="connsiteY0" fmla="*/ 0 h 2941295"/>
                <a:gd name="connsiteX1" fmla="*/ 922912 w 3338236"/>
                <a:gd name="connsiteY1" fmla="*/ 0 h 2941295"/>
                <a:gd name="connsiteX2" fmla="*/ 769525 w 3338236"/>
                <a:gd name="connsiteY2" fmla="*/ 89130 h 2941295"/>
                <a:gd name="connsiteX3" fmla="*/ 23319 w 3338236"/>
                <a:gd name="connsiteY3" fmla="*/ 1382554 h 2941295"/>
                <a:gd name="connsiteX4" fmla="*/ 23319 w 3338236"/>
                <a:gd name="connsiteY4" fmla="*/ 1558741 h 2941295"/>
                <a:gd name="connsiteX5" fmla="*/ 769525 w 3338236"/>
                <a:gd name="connsiteY5" fmla="*/ 2852165 h 2941295"/>
                <a:gd name="connsiteX6" fmla="*/ 922912 w 3338236"/>
                <a:gd name="connsiteY6" fmla="*/ 2941295 h 2941295"/>
                <a:gd name="connsiteX7" fmla="*/ 2415325 w 3338236"/>
                <a:gd name="connsiteY7" fmla="*/ 2941295 h 2941295"/>
                <a:gd name="connsiteX8" fmla="*/ 2568711 w 3338236"/>
                <a:gd name="connsiteY8" fmla="*/ 2852165 h 2941295"/>
                <a:gd name="connsiteX9" fmla="*/ 3314917 w 3338236"/>
                <a:gd name="connsiteY9" fmla="*/ 1558741 h 2941295"/>
                <a:gd name="connsiteX10" fmla="*/ 3314917 w 3338236"/>
                <a:gd name="connsiteY10" fmla="*/ 1382554 h 2941295"/>
                <a:gd name="connsiteX11" fmla="*/ 2568711 w 3338236"/>
                <a:gd name="connsiteY11" fmla="*/ 89130 h 2941295"/>
                <a:gd name="connsiteX12" fmla="*/ 2415325 w 3338236"/>
                <a:gd name="connsiteY12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8236" h="2941295">
                  <a:moveTo>
                    <a:pt x="2415325" y="0"/>
                  </a:moveTo>
                  <a:lnTo>
                    <a:pt x="922912" y="0"/>
                  </a:lnTo>
                  <a:cubicBezTo>
                    <a:pt x="860728" y="0"/>
                    <a:pt x="802690" y="33165"/>
                    <a:pt x="769525" y="89130"/>
                  </a:cubicBezTo>
                  <a:lnTo>
                    <a:pt x="23319" y="1382554"/>
                  </a:lnTo>
                  <a:cubicBezTo>
                    <a:pt x="-7773" y="1436447"/>
                    <a:pt x="-7773" y="1504849"/>
                    <a:pt x="23319" y="1558741"/>
                  </a:cubicBezTo>
                  <a:lnTo>
                    <a:pt x="769525" y="2852165"/>
                  </a:lnTo>
                  <a:cubicBezTo>
                    <a:pt x="800617" y="2906058"/>
                    <a:pt x="858655" y="2941295"/>
                    <a:pt x="922912" y="2941295"/>
                  </a:cubicBezTo>
                  <a:lnTo>
                    <a:pt x="2415325" y="2941295"/>
                  </a:lnTo>
                  <a:cubicBezTo>
                    <a:pt x="2477508" y="2941295"/>
                    <a:pt x="2535547" y="2908131"/>
                    <a:pt x="2568711" y="2852165"/>
                  </a:cubicBezTo>
                  <a:lnTo>
                    <a:pt x="3314917" y="1558741"/>
                  </a:lnTo>
                  <a:cubicBezTo>
                    <a:pt x="3346009" y="1504849"/>
                    <a:pt x="3346009" y="1436447"/>
                    <a:pt x="3314917" y="1382554"/>
                  </a:cubicBezTo>
                  <a:lnTo>
                    <a:pt x="2568711" y="89130"/>
                  </a:lnTo>
                  <a:cubicBezTo>
                    <a:pt x="2537619" y="33165"/>
                    <a:pt x="2479581" y="0"/>
                    <a:pt x="2415325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5BC143B4-A0F9-486F-8748-A1F27621E494}"/>
                </a:ext>
              </a:extLst>
            </p:cNvPr>
            <p:cNvSpPr/>
            <p:nvPr/>
          </p:nvSpPr>
          <p:spPr>
            <a:xfrm>
              <a:off x="9748298" y="4858120"/>
              <a:ext cx="3322866" cy="2881702"/>
            </a:xfrm>
            <a:custGeom>
              <a:avLst/>
              <a:gdLst>
                <a:gd name="connsiteX0" fmla="*/ 1617298 w 3322866"/>
                <a:gd name="connsiteY0" fmla="*/ 1322961 h 2881702"/>
                <a:gd name="connsiteX1" fmla="*/ 871092 w 3322866"/>
                <a:gd name="connsiteY1" fmla="*/ 29537 h 2881702"/>
                <a:gd name="connsiteX2" fmla="*/ 769525 w 3322866"/>
                <a:gd name="connsiteY2" fmla="*/ 29537 h 2881702"/>
                <a:gd name="connsiteX3" fmla="*/ 23319 w 3322866"/>
                <a:gd name="connsiteY3" fmla="*/ 1322961 h 2881702"/>
                <a:gd name="connsiteX4" fmla="*/ 23319 w 3322866"/>
                <a:gd name="connsiteY4" fmla="*/ 1499149 h 2881702"/>
                <a:gd name="connsiteX5" fmla="*/ 769525 w 3322866"/>
                <a:gd name="connsiteY5" fmla="*/ 2792572 h 2881702"/>
                <a:gd name="connsiteX6" fmla="*/ 922912 w 3322866"/>
                <a:gd name="connsiteY6" fmla="*/ 2881703 h 2881702"/>
                <a:gd name="connsiteX7" fmla="*/ 2415325 w 3322866"/>
                <a:gd name="connsiteY7" fmla="*/ 2881703 h 2881702"/>
                <a:gd name="connsiteX8" fmla="*/ 2568711 w 3322866"/>
                <a:gd name="connsiteY8" fmla="*/ 2792572 h 2881702"/>
                <a:gd name="connsiteX9" fmla="*/ 3314918 w 3322866"/>
                <a:gd name="connsiteY9" fmla="*/ 1499149 h 2881702"/>
                <a:gd name="connsiteX10" fmla="*/ 3263098 w 3322866"/>
                <a:gd name="connsiteY10" fmla="*/ 1410018 h 2881702"/>
                <a:gd name="connsiteX11" fmla="*/ 1770685 w 3322866"/>
                <a:gd name="connsiteY11" fmla="*/ 1410018 h 2881702"/>
                <a:gd name="connsiteX12" fmla="*/ 1617298 w 3322866"/>
                <a:gd name="connsiteY12" fmla="*/ 1322961 h 28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2866" h="2881702">
                  <a:moveTo>
                    <a:pt x="1617298" y="1322961"/>
                  </a:moveTo>
                  <a:lnTo>
                    <a:pt x="871092" y="29537"/>
                  </a:lnTo>
                  <a:cubicBezTo>
                    <a:pt x="848291" y="-9846"/>
                    <a:pt x="792326" y="-9846"/>
                    <a:pt x="769525" y="29537"/>
                  </a:cubicBezTo>
                  <a:lnTo>
                    <a:pt x="23319" y="1322961"/>
                  </a:lnTo>
                  <a:cubicBezTo>
                    <a:pt x="-7773" y="1376854"/>
                    <a:pt x="-7773" y="1445256"/>
                    <a:pt x="23319" y="1499149"/>
                  </a:cubicBezTo>
                  <a:lnTo>
                    <a:pt x="769525" y="2792572"/>
                  </a:lnTo>
                  <a:cubicBezTo>
                    <a:pt x="800617" y="2846465"/>
                    <a:pt x="858655" y="2881703"/>
                    <a:pt x="922912" y="2881703"/>
                  </a:cubicBezTo>
                  <a:lnTo>
                    <a:pt x="2415325" y="2881703"/>
                  </a:lnTo>
                  <a:cubicBezTo>
                    <a:pt x="2477508" y="2881703"/>
                    <a:pt x="2535547" y="2848538"/>
                    <a:pt x="2568711" y="2792572"/>
                  </a:cubicBezTo>
                  <a:lnTo>
                    <a:pt x="3314918" y="1499149"/>
                  </a:lnTo>
                  <a:cubicBezTo>
                    <a:pt x="3337718" y="1459765"/>
                    <a:pt x="3308699" y="1410018"/>
                    <a:pt x="3263098" y="1410018"/>
                  </a:cubicBezTo>
                  <a:lnTo>
                    <a:pt x="1770685" y="1410018"/>
                  </a:lnTo>
                  <a:cubicBezTo>
                    <a:pt x="1706429" y="1412091"/>
                    <a:pt x="1648390" y="1376854"/>
                    <a:pt x="1617298" y="1322961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167437" y="1641644"/>
            <a:ext cx="5413375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67438" y="390843"/>
            <a:ext cx="5413375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351E3B57-D9D0-484A-8EBA-CCD1CDBF333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769493" y="685758"/>
            <a:ext cx="3338236" cy="2941295"/>
          </a:xfrm>
          <a:custGeom>
            <a:avLst/>
            <a:gdLst>
              <a:gd name="connsiteX0" fmla="*/ 922912 w 3338236"/>
              <a:gd name="connsiteY0" fmla="*/ 0 h 2941295"/>
              <a:gd name="connsiteX1" fmla="*/ 2415325 w 3338236"/>
              <a:gd name="connsiteY1" fmla="*/ 0 h 2941295"/>
              <a:gd name="connsiteX2" fmla="*/ 2568711 w 3338236"/>
              <a:gd name="connsiteY2" fmla="*/ 89130 h 2941295"/>
              <a:gd name="connsiteX3" fmla="*/ 3314917 w 3338236"/>
              <a:gd name="connsiteY3" fmla="*/ 1382554 h 2941295"/>
              <a:gd name="connsiteX4" fmla="*/ 3314917 w 3338236"/>
              <a:gd name="connsiteY4" fmla="*/ 1558741 h 2941295"/>
              <a:gd name="connsiteX5" fmla="*/ 2568711 w 3338236"/>
              <a:gd name="connsiteY5" fmla="*/ 2852165 h 2941295"/>
              <a:gd name="connsiteX6" fmla="*/ 2415325 w 3338236"/>
              <a:gd name="connsiteY6" fmla="*/ 2941295 h 2941295"/>
              <a:gd name="connsiteX7" fmla="*/ 922912 w 3338236"/>
              <a:gd name="connsiteY7" fmla="*/ 2941295 h 2941295"/>
              <a:gd name="connsiteX8" fmla="*/ 769525 w 3338236"/>
              <a:gd name="connsiteY8" fmla="*/ 2852165 h 2941295"/>
              <a:gd name="connsiteX9" fmla="*/ 23319 w 3338236"/>
              <a:gd name="connsiteY9" fmla="*/ 1558741 h 2941295"/>
              <a:gd name="connsiteX10" fmla="*/ 23319 w 3338236"/>
              <a:gd name="connsiteY10" fmla="*/ 1382554 h 2941295"/>
              <a:gd name="connsiteX11" fmla="*/ 769525 w 3338236"/>
              <a:gd name="connsiteY11" fmla="*/ 89130 h 2941295"/>
              <a:gd name="connsiteX12" fmla="*/ 922912 w 3338236"/>
              <a:gd name="connsiteY12" fmla="*/ 0 h 29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8236" h="2941295">
                <a:moveTo>
                  <a:pt x="922912" y="0"/>
                </a:moveTo>
                <a:lnTo>
                  <a:pt x="2415325" y="0"/>
                </a:lnTo>
                <a:cubicBezTo>
                  <a:pt x="2479581" y="0"/>
                  <a:pt x="2537619" y="33165"/>
                  <a:pt x="2568711" y="89130"/>
                </a:cubicBezTo>
                <a:lnTo>
                  <a:pt x="3314917" y="1382554"/>
                </a:lnTo>
                <a:cubicBezTo>
                  <a:pt x="3346009" y="1436447"/>
                  <a:pt x="3346009" y="1504849"/>
                  <a:pt x="3314917" y="1558741"/>
                </a:cubicBezTo>
                <a:lnTo>
                  <a:pt x="2568711" y="2852165"/>
                </a:lnTo>
                <a:cubicBezTo>
                  <a:pt x="2535547" y="2908131"/>
                  <a:pt x="2477508" y="2941295"/>
                  <a:pt x="2415325" y="2941295"/>
                </a:cubicBezTo>
                <a:lnTo>
                  <a:pt x="922912" y="2941295"/>
                </a:lnTo>
                <a:cubicBezTo>
                  <a:pt x="858655" y="2941295"/>
                  <a:pt x="800617" y="2906058"/>
                  <a:pt x="769525" y="2852165"/>
                </a:cubicBezTo>
                <a:lnTo>
                  <a:pt x="23319" y="1558741"/>
                </a:lnTo>
                <a:cubicBezTo>
                  <a:pt x="-7773" y="1504849"/>
                  <a:pt x="-7773" y="1436447"/>
                  <a:pt x="23319" y="1382554"/>
                </a:cubicBezTo>
                <a:lnTo>
                  <a:pt x="769525" y="89130"/>
                </a:lnTo>
                <a:cubicBezTo>
                  <a:pt x="802690" y="33165"/>
                  <a:pt x="860728" y="0"/>
                  <a:pt x="92291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38658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 for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1611209-DDAB-4469-88AC-54921C37DDFD}"/>
              </a:ext>
            </a:extLst>
          </p:cNvPr>
          <p:cNvSpPr/>
          <p:nvPr userDrawn="1"/>
        </p:nvSpPr>
        <p:spPr>
          <a:xfrm>
            <a:off x="6267639" y="0"/>
            <a:ext cx="5924362" cy="6855003"/>
          </a:xfrm>
          <a:custGeom>
            <a:avLst/>
            <a:gdLst>
              <a:gd name="connsiteX0" fmla="*/ 553013 w 5924362"/>
              <a:gd name="connsiteY0" fmla="*/ 0 h 6855003"/>
              <a:gd name="connsiteX1" fmla="*/ 5924362 w 5924362"/>
              <a:gd name="connsiteY1" fmla="*/ 0 h 6855003"/>
              <a:gd name="connsiteX2" fmla="*/ 5924362 w 5924362"/>
              <a:gd name="connsiteY2" fmla="*/ 6855003 h 6855003"/>
              <a:gd name="connsiteX3" fmla="*/ 3042027 w 5924362"/>
              <a:gd name="connsiteY3" fmla="*/ 6855003 h 6855003"/>
              <a:gd name="connsiteX4" fmla="*/ 157362 w 5924362"/>
              <a:gd name="connsiteY4" fmla="*/ 1858374 h 6855003"/>
              <a:gd name="connsiteX5" fmla="*/ 157362 w 5924362"/>
              <a:gd name="connsiteY5" fmla="*/ 685201 h 68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2" h="6855003">
                <a:moveTo>
                  <a:pt x="553013" y="0"/>
                </a:moveTo>
                <a:lnTo>
                  <a:pt x="5924362" y="0"/>
                </a:lnTo>
                <a:lnTo>
                  <a:pt x="5924362" y="6855003"/>
                </a:lnTo>
                <a:lnTo>
                  <a:pt x="3042027" y="6855003"/>
                </a:lnTo>
                <a:lnTo>
                  <a:pt x="157362" y="1858374"/>
                </a:lnTo>
                <a:cubicBezTo>
                  <a:pt x="-52455" y="1495691"/>
                  <a:pt x="-52455" y="1048483"/>
                  <a:pt x="157362" y="685201"/>
                </a:cubicBezTo>
                <a:close/>
              </a:path>
            </a:pathLst>
          </a:cu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10963274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3274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58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 for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CBF8DCC-FB63-4D58-9B50-F2B531B03E38}"/>
              </a:ext>
            </a:extLst>
          </p:cNvPr>
          <p:cNvSpPr/>
          <p:nvPr userDrawn="1"/>
        </p:nvSpPr>
        <p:spPr>
          <a:xfrm>
            <a:off x="6226878" y="-2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10963274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3274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0684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641644"/>
            <a:ext cx="5410200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FCC97C6-354D-413F-A192-72EA85E919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9026" y="1641644"/>
            <a:ext cx="5410201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6377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BE1585-3B18-4B7F-921D-3BB159FF14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1186" y="1277939"/>
            <a:ext cx="10968038" cy="3810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0070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dela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2022644"/>
            <a:ext cx="10968038" cy="19111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BE1585-3B18-4B7F-921D-3BB159FF14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1186" y="1658938"/>
            <a:ext cx="10968038" cy="36370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035000B-69F9-4A75-A329-0C541EBF4D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2775" y="4441994"/>
            <a:ext cx="10968038" cy="19111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C982BE2E-C89B-4463-B876-24BBA0B260D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1186" y="4078288"/>
            <a:ext cx="10968038" cy="36370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53631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8CE76-A157-4941-935A-ABDE186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DB3F92-0CF5-43B1-BAE3-3A6D7FCB21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362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C5DFDB-7779-469D-BA41-051D3D57126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9858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3794FA3-4A8B-448A-9B12-611821D9CC9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5354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5333BB8-BCC0-48B4-BCFF-48A16794A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50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E7878D3C-0590-4D33-A869-8A6FF404924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62" y="2419262"/>
            <a:ext cx="2632076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BDA2A3C-3DBD-41DA-9054-333D5FC5EEC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89313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2B6D9F59-64BE-441D-9262-EA69B92ACDC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5850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AEE606A2-8DEB-40CD-9DBB-BDDD6167951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42388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9605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jämförelse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2C4E5641-BAC3-4737-A62D-ABB2F1F5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56D1C09-1660-4BAD-8341-5ECF94C3B6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362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DDEA0BED-630B-4EF3-A77D-0941BD3CE3C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9858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04E03578-9FD0-455D-BA2F-5267F701CEA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5354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25D19407-A893-4539-AD43-87CC6B7A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50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CC962808-2355-4DDE-9F57-D6F36A4E00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62" y="2419263"/>
            <a:ext cx="2632076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A4D67079-DC78-4429-B3A5-B4BC55DB09A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89313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AC435DDD-4FBA-40A8-BDA3-991704BBBA5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5850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8E0EA807-9CCA-4E52-8490-A309399BA05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42388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58AA9189-D769-482E-B8E1-C3CFB2BF80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4362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bild 27">
            <a:extLst>
              <a:ext uri="{FF2B5EF4-FFF2-40B4-BE49-F238E27FC236}">
                <a16:creationId xmlns:a16="http://schemas.microsoft.com/office/drawing/2014/main" id="{5EE4655D-A20C-49D6-A499-06B1C91312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89858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7">
            <a:extLst>
              <a:ext uri="{FF2B5EF4-FFF2-40B4-BE49-F238E27FC236}">
                <a16:creationId xmlns:a16="http://schemas.microsoft.com/office/drawing/2014/main" id="{02F7E2DB-299D-4B54-91C2-9FB0904F56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65354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bild 27">
            <a:extLst>
              <a:ext uri="{FF2B5EF4-FFF2-40B4-BE49-F238E27FC236}">
                <a16:creationId xmlns:a16="http://schemas.microsoft.com/office/drawing/2014/main" id="{BE30FF82-5C2B-49AF-88DA-7FF9650E50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0850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4471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C51E73-7198-4548-9EB1-4D417230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6" y="1277939"/>
            <a:ext cx="10968038" cy="3810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22099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4" y="3526936"/>
            <a:ext cx="5408612" cy="163402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077B0B9F-E043-48A5-9995-F6F8B8522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879" y="-1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0296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0BC822-2747-4B14-B8C9-BD99DFD4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487"/>
            <a:ext cx="5149850" cy="460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92A29D-537D-47DA-AAF3-09F07EC95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233487"/>
            <a:ext cx="5149850" cy="460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4771F3-7006-4C0C-9B4A-9A60A57E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F68A79-2431-40A6-AD8E-7F3F13F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3D05-0292-43A0-90E6-D59AB8DAE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8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6" r:id="rId2"/>
    <p:sldLayoutId id="2147483657" r:id="rId3"/>
    <p:sldLayoutId id="2147483696" r:id="rId4"/>
    <p:sldLayoutId id="2147483651" r:id="rId5"/>
    <p:sldLayoutId id="2147483695" r:id="rId6"/>
    <p:sldLayoutId id="2147483652" r:id="rId7"/>
    <p:sldLayoutId id="2147483698" r:id="rId8"/>
    <p:sldLayoutId id="2147483707" r:id="rId9"/>
    <p:sldLayoutId id="2147483697" r:id="rId10"/>
    <p:sldLayoutId id="2147483653" r:id="rId11"/>
    <p:sldLayoutId id="2147483704" r:id="rId12"/>
    <p:sldLayoutId id="2147483706" r:id="rId13"/>
    <p:sldLayoutId id="2147483680" r:id="rId14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1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2" y="1542416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31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1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1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3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50"/>
            <a:ext cx="2743200" cy="365125"/>
          </a:xfrm>
          <a:prstGeom prst="rect">
            <a:avLst/>
          </a:prstGeom>
          <a:noFill/>
        </p:spPr>
        <p:txBody>
          <a:bodyPr wrap="square" lIns="27000" rtlCol="0" anchor="ctr" anchorCtr="0">
            <a:noAutofit/>
          </a:bodyPr>
          <a:lstStyle/>
          <a:p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6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9" r:id="rId3"/>
    <p:sldLayoutId id="2147483702" r:id="rId4"/>
    <p:sldLayoutId id="2147483703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16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5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8038" cy="1155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641644"/>
            <a:ext cx="10968038" cy="4711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ABF0287B-AB37-46B7-A7D1-F9C9969690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785" y="6508855"/>
            <a:ext cx="1267205" cy="2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91" r:id="rId3"/>
    <p:sldLayoutId id="2147483661" r:id="rId4"/>
    <p:sldLayoutId id="2147483660" r:id="rId5"/>
    <p:sldLayoutId id="2147483659" r:id="rId6"/>
    <p:sldLayoutId id="2147483662" r:id="rId7"/>
    <p:sldLayoutId id="2147483650" r:id="rId8"/>
    <p:sldLayoutId id="2147483664" r:id="rId9"/>
    <p:sldLayoutId id="2147483665" r:id="rId10"/>
    <p:sldLayoutId id="2147483669" r:id="rId11"/>
    <p:sldLayoutId id="2147483667" r:id="rId12"/>
    <p:sldLayoutId id="2147483668" r:id="rId13"/>
    <p:sldLayoutId id="2147483670" r:id="rId14"/>
    <p:sldLayoutId id="2147483671" r:id="rId15"/>
    <p:sldLayoutId id="2147483654" r:id="rId16"/>
    <p:sldLayoutId id="2147483666" r:id="rId17"/>
    <p:sldLayoutId id="2147483655" r:id="rId18"/>
    <p:sldLayoutId id="2147483663" r:id="rId19"/>
    <p:sldLayoutId id="2147483692" r:id="rId2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3200" indent="-203200" algn="l" defTabSz="914400" rtl="0" eaLnBrk="1" latinLnBrk="0" hangingPunct="1">
        <a:lnSpc>
          <a:spcPct val="90000"/>
        </a:lnSpc>
        <a:spcBef>
          <a:spcPts val="800"/>
        </a:spcBef>
        <a:spcAft>
          <a:spcPts val="200"/>
        </a:spcAft>
        <a:buSzPct val="110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73063" indent="-166688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9275" indent="-158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55575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68363" indent="-138113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7" userDrawn="1">
          <p15:clr>
            <a:srgbClr val="000000"/>
          </p15:clr>
        </p15:guide>
        <p15:guide id="2" pos="2045" userDrawn="1">
          <p15:clr>
            <a:srgbClr val="000000"/>
          </p15:clr>
        </p15:guide>
        <p15:guide id="3" pos="2136" userDrawn="1">
          <p15:clr>
            <a:srgbClr val="000000"/>
          </p15:clr>
        </p15:guide>
        <p15:guide id="4" pos="3794" userDrawn="1">
          <p15:clr>
            <a:srgbClr val="000000"/>
          </p15:clr>
        </p15:guide>
        <p15:guide id="5" pos="3885" userDrawn="1">
          <p15:clr>
            <a:srgbClr val="000000"/>
          </p15:clr>
        </p15:guide>
        <p15:guide id="6" pos="5543" userDrawn="1">
          <p15:clr>
            <a:srgbClr val="000000"/>
          </p15:clr>
        </p15:guide>
        <p15:guide id="7" pos="5634" userDrawn="1">
          <p15:clr>
            <a:srgbClr val="000000"/>
          </p15:clr>
        </p15:guide>
        <p15:guide id="8" pos="7292" userDrawn="1">
          <p15:clr>
            <a:srgbClr val="000000"/>
          </p15:clr>
        </p15:guide>
        <p15:guide id="9" orient="horz" pos="1045" userDrawn="1">
          <p15:clr>
            <a:srgbClr val="000000"/>
          </p15:clr>
        </p15:guide>
        <p15:guide id="10" orient="horz" pos="1716" userDrawn="1">
          <p15:clr>
            <a:srgbClr val="000000"/>
          </p15:clr>
        </p15:guide>
        <p15:guide id="11" orient="horz" pos="1807" userDrawn="1">
          <p15:clr>
            <a:srgbClr val="000000"/>
          </p15:clr>
        </p15:guide>
        <p15:guide id="12" orient="horz" pos="2478" userDrawn="1">
          <p15:clr>
            <a:srgbClr val="000000"/>
          </p15:clr>
        </p15:guide>
        <p15:guide id="13" orient="horz" pos="2569" userDrawn="1">
          <p15:clr>
            <a:srgbClr val="000000"/>
          </p15:clr>
        </p15:guide>
        <p15:guide id="14" orient="horz" pos="3240" userDrawn="1">
          <p15:clr>
            <a:srgbClr val="000000"/>
          </p15:clr>
        </p15:guide>
        <p15:guide id="15" orient="horz" pos="3331" userDrawn="1">
          <p15:clr>
            <a:srgbClr val="000000"/>
          </p15:clr>
        </p15:guide>
        <p15:guide id="16" orient="horz" pos="4002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8275" y="1578656"/>
            <a:ext cx="9829800" cy="691957"/>
          </a:xfrm>
        </p:spPr>
        <p:txBody>
          <a:bodyPr>
            <a:noAutofit/>
          </a:bodyPr>
          <a:lstStyle/>
          <a:p>
            <a:r>
              <a:rPr lang="sv-SE" dirty="0"/>
              <a:t>Prognos 2025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38276" y="2494304"/>
            <a:ext cx="9829799" cy="788400"/>
          </a:xfrm>
        </p:spPr>
        <p:txBody>
          <a:bodyPr>
            <a:noAutofit/>
          </a:bodyPr>
          <a:lstStyle/>
          <a:p>
            <a:r>
              <a:rPr lang="sv-SE" dirty="0"/>
              <a:t>2025-02-27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4F79E-301D-4DF4-A9C8-1011C107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1677523"/>
            <a:ext cx="10550525" cy="652145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Förvaltningen, Prognos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2EAD36-FC5A-41D1-A65D-F3CE9616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202" y="2329668"/>
            <a:ext cx="10942638" cy="3836963"/>
          </a:xfrm>
        </p:spPr>
        <p:txBody>
          <a:bodyPr/>
          <a:lstStyle/>
          <a:p>
            <a:pPr>
              <a:buClrTx/>
            </a:pPr>
            <a:r>
              <a:rPr lang="sv-SE" b="1" dirty="0">
                <a:solidFill>
                  <a:srgbClr val="0070C0"/>
                </a:solidFill>
              </a:rPr>
              <a:t>Bilaga 8</a:t>
            </a:r>
          </a:p>
          <a:p>
            <a:pPr marL="0" indent="0">
              <a:buClrTx/>
              <a:buNone/>
            </a:pPr>
            <a:r>
              <a:rPr lang="sv-SE" dirty="0"/>
              <a:t>Revideringar i bilaga 8 och anvisningar avsnitt 2?</a:t>
            </a:r>
          </a:p>
          <a:p>
            <a:pPr marL="0" indent="0">
              <a:buClrTx/>
              <a:buNone/>
            </a:pPr>
            <a:r>
              <a:rPr lang="sv-SE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3285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78088-A5F7-76B0-3002-0A34EB3A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18" y="685413"/>
            <a:ext cx="10465163" cy="432048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Anslag, bilaga 5-7 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Prognos 2025 = Budget 2025</a:t>
            </a:r>
            <a:br>
              <a:rPr lang="sv-SE" sz="2400" b="0" dirty="0">
                <a:solidFill>
                  <a:schemeClr val="tx1"/>
                </a:solidFill>
              </a:rPr>
            </a:br>
            <a:endParaRPr lang="sv-SE" sz="24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7F6492-AB92-9110-DFA1-DB5C42229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385" y="2865439"/>
            <a:ext cx="9984316" cy="280828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8A47DA-8845-CDC7-F3C3-6C854752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9" y="1688509"/>
            <a:ext cx="9420676" cy="4484078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66EB234E-7336-8A70-4613-7DA3D680F325}"/>
              </a:ext>
            </a:extLst>
          </p:cNvPr>
          <p:cNvSpPr/>
          <p:nvPr/>
        </p:nvSpPr>
        <p:spPr>
          <a:xfrm>
            <a:off x="7946571" y="1817914"/>
            <a:ext cx="2057400" cy="326571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43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9F60F-7885-4BD2-B4C2-0E08F8E9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35" y="1607091"/>
            <a:ext cx="10465163" cy="432048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Forskningsanslag per fakultet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Bilaga 6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9C56-F2D7-4562-9B2A-1E598CB3F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235" y="2649023"/>
            <a:ext cx="9984316" cy="2808287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sv-SE" sz="2000" dirty="0"/>
              <a:t>Nettoanslag per fakultet oförändrad</a:t>
            </a:r>
          </a:p>
          <a:p>
            <a:pPr>
              <a:buClr>
                <a:srgbClr val="0070C0"/>
              </a:buClr>
            </a:pPr>
            <a:r>
              <a:rPr lang="sv-SE" sz="2000" dirty="0"/>
              <a:t>Nettoanslag per institution? </a:t>
            </a:r>
          </a:p>
        </p:txBody>
      </p:sp>
    </p:spTree>
    <p:extLst>
      <p:ext uri="{BB962C8B-B14F-4D97-AF65-F5344CB8AC3E}">
        <p14:creationId xmlns:p14="http://schemas.microsoft.com/office/powerpoint/2010/main" val="298966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4427" y="1695777"/>
            <a:ext cx="10609641" cy="4137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/>
              <a:t>Nettoanslag per fakultet oförändrad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/>
              <a:t>Nettoanslag per institution?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/>
              <a:t>Bokför </a:t>
            </a:r>
            <a:r>
              <a:rPr lang="sv-SE" sz="2000" b="0" dirty="0">
                <a:solidFill>
                  <a:srgbClr val="0070C0"/>
                </a:solidFill>
              </a:rPr>
              <a:t>produktion</a:t>
            </a:r>
            <a:r>
              <a:rPr lang="sv-SE" sz="2000" b="0" dirty="0"/>
              <a:t> </a:t>
            </a:r>
            <a:r>
              <a:rPr lang="sv-SE" sz="2000" b="0" dirty="0">
                <a:solidFill>
                  <a:srgbClr val="0070C0"/>
                </a:solidFill>
              </a:rPr>
              <a:t>upp till maximalt takbelopp </a:t>
            </a:r>
            <a:r>
              <a:rPr lang="sv-SE" sz="2000" b="0" dirty="0"/>
              <a:t>per institution</a:t>
            </a:r>
          </a:p>
          <a:p>
            <a:r>
              <a:rPr lang="sv-SE" sz="2000" b="0" dirty="0"/>
              <a:t>	Vid </a:t>
            </a:r>
            <a:r>
              <a:rPr lang="sv-SE" sz="2000" b="0" dirty="0">
                <a:solidFill>
                  <a:srgbClr val="0070C0"/>
                </a:solidFill>
              </a:rPr>
              <a:t>underproduktion anges beräknad produktion</a:t>
            </a:r>
            <a:r>
              <a:rPr lang="sv-SE" sz="2000" b="0" dirty="0"/>
              <a:t> av HST,HPR. </a:t>
            </a:r>
          </a:p>
          <a:p>
            <a:r>
              <a:rPr lang="sv-SE" sz="2000" b="0" dirty="0"/>
              <a:t>	Eventuellt tillkommande utbyggnader i ändringsbudgetar</a:t>
            </a:r>
          </a:p>
          <a:p>
            <a:endParaRPr lang="sv-SE" sz="2000" b="0" dirty="0"/>
          </a:p>
          <a:p>
            <a:r>
              <a:rPr lang="sv-SE" sz="2000" b="0" dirty="0"/>
              <a:t>	Fakultetskansli beräknar intäktsprognos för HST och HPR per institution. </a:t>
            </a:r>
          </a:p>
          <a:p>
            <a:r>
              <a:rPr lang="sv-SE" sz="2000" b="0" dirty="0"/>
              <a:t>	Deadline intäktsprognos i</a:t>
            </a:r>
            <a:r>
              <a:rPr lang="sv-SE" sz="2000" b="0" dirty="0">
                <a:solidFill>
                  <a:srgbClr val="0070C0"/>
                </a:solidFill>
              </a:rPr>
              <a:t> Stina 26 mars </a:t>
            </a:r>
            <a:r>
              <a:rPr lang="sv-SE" sz="2000" b="0" dirty="0"/>
              <a:t>– dagen efter tillgängligt EKO</a:t>
            </a:r>
          </a:p>
          <a:p>
            <a:endParaRPr lang="sv-SE" sz="800" b="0" dirty="0"/>
          </a:p>
          <a:p>
            <a:endParaRPr lang="sv-SE" sz="800" b="0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34427" y="1056554"/>
            <a:ext cx="7687767" cy="639223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Grundutbildningsanslag</a:t>
            </a:r>
          </a:p>
        </p:txBody>
      </p:sp>
    </p:spTree>
    <p:extLst>
      <p:ext uri="{BB962C8B-B14F-4D97-AF65-F5344CB8AC3E}">
        <p14:creationId xmlns:p14="http://schemas.microsoft.com/office/powerpoint/2010/main" val="68377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1DA80-2477-1F4F-23A2-E53812DA6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7A6B27-E81C-12C4-C28A-60E0EAEF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20" y="645285"/>
            <a:ext cx="7912894" cy="489109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Styrmodell verksamhetsutfall ordinarie GU (110)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280DD0-C196-668F-80D9-1D8D66A2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20" y="1178287"/>
            <a:ext cx="10529893" cy="5034428"/>
          </a:xfrm>
        </p:spPr>
        <p:txBody>
          <a:bodyPr/>
          <a:lstStyle/>
          <a:p>
            <a:pPr marL="0" indent="0">
              <a:spcBef>
                <a:spcPts val="450"/>
              </a:spcBef>
              <a:buNone/>
            </a:pPr>
            <a:r>
              <a:rPr lang="sv-SE" dirty="0"/>
              <a:t>Beslutad modell </a:t>
            </a:r>
            <a:r>
              <a:rPr lang="sv-SE" sz="1400" dirty="0"/>
              <a:t>(Dnr MIUN 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450"/>
              </a:spcBef>
            </a:pPr>
            <a:r>
              <a:rPr lang="sv-SE" dirty="0"/>
              <a:t>Första hand att </a:t>
            </a:r>
            <a:r>
              <a:rPr lang="sv-SE" dirty="0">
                <a:solidFill>
                  <a:srgbClr val="0070C0"/>
                </a:solidFill>
              </a:rPr>
              <a:t>per år, upparbeta finansieringen av årets produktion inom tilldelat takbelopp (+/-0)</a:t>
            </a:r>
          </a:p>
          <a:p>
            <a:pPr>
              <a:spcBef>
                <a:spcPts val="450"/>
              </a:spcBef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dirty="0"/>
              <a:t>Från och med </a:t>
            </a:r>
            <a:r>
              <a:rPr lang="sv-SE" b="1" dirty="0">
                <a:solidFill>
                  <a:srgbClr val="0070C0"/>
                </a:solidFill>
              </a:rPr>
              <a:t>2025</a:t>
            </a:r>
            <a:r>
              <a:rPr lang="sv-SE" dirty="0"/>
              <a:t> ges fakulteterna möjlighet att generera över- eller underskott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och får, </a:t>
            </a:r>
            <a:r>
              <a:rPr lang="sv-SE" dirty="0">
                <a:solidFill>
                  <a:srgbClr val="0070C0"/>
                </a:solidFill>
              </a:rPr>
              <a:t>per fakultet, </a:t>
            </a:r>
            <a:r>
              <a:rPr lang="sv-SE" dirty="0"/>
              <a:t>behålla sitt GU-utfall enligt gällande regler: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	</a:t>
            </a:r>
            <a:r>
              <a:rPr lang="sv-SE" dirty="0"/>
              <a:t>-  Eventuellt </a:t>
            </a:r>
            <a:r>
              <a:rPr lang="sv-SE" b="1" dirty="0">
                <a:solidFill>
                  <a:srgbClr val="0070C0"/>
                </a:solidFill>
              </a:rPr>
              <a:t>underskott</a:t>
            </a:r>
            <a:r>
              <a:rPr lang="sv-SE" dirty="0">
                <a:solidFill>
                  <a:srgbClr val="0070C0"/>
                </a:solidFill>
              </a:rPr>
              <a:t> behålls och ska regleras inom 3 år.</a:t>
            </a:r>
          </a:p>
          <a:p>
            <a:pPr marL="0" indent="0">
              <a:spcBef>
                <a:spcPts val="450"/>
              </a:spcBef>
              <a:spcAft>
                <a:spcPts val="600"/>
              </a:spcAft>
              <a:buNone/>
            </a:pPr>
            <a:r>
              <a:rPr lang="sv-SE" dirty="0">
                <a:solidFill>
                  <a:srgbClr val="0070C0"/>
                </a:solidFill>
              </a:rPr>
              <a:t> 	   </a:t>
            </a:r>
            <a:r>
              <a:rPr lang="sv-SE" dirty="0"/>
              <a:t>Vid</a:t>
            </a:r>
            <a:r>
              <a:rPr lang="sv-SE" i="1" dirty="0"/>
              <a:t> </a:t>
            </a:r>
            <a:r>
              <a:rPr lang="sv-SE" dirty="0"/>
              <a:t>underskott görs åtgärdsplaner. 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dirty="0"/>
              <a:t>	-  </a:t>
            </a:r>
            <a:r>
              <a:rPr lang="sv-SE" dirty="0">
                <a:solidFill>
                  <a:srgbClr val="0070C0"/>
                </a:solidFill>
              </a:rPr>
              <a:t>Del av eventuellt </a:t>
            </a:r>
            <a:r>
              <a:rPr lang="sv-SE" b="1" dirty="0">
                <a:solidFill>
                  <a:srgbClr val="0070C0"/>
                </a:solidFill>
              </a:rPr>
              <a:t>överskott</a:t>
            </a:r>
            <a:r>
              <a:rPr lang="sv-SE" dirty="0">
                <a:solidFill>
                  <a:srgbClr val="0070C0"/>
                </a:solidFill>
              </a:rPr>
              <a:t> per år får behållas.</a:t>
            </a:r>
            <a:r>
              <a:rPr lang="sv-SE" dirty="0"/>
              <a:t>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	   </a:t>
            </a:r>
            <a:r>
              <a:rPr lang="sv-SE" dirty="0"/>
              <a:t>Ackumulerat överskott får maximalt uppgå till 5% av fakultetens takbelopp.</a:t>
            </a:r>
            <a: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  <a:t>	   </a:t>
            </a:r>
          </a:p>
          <a:p>
            <a:pPr marL="0" indent="0">
              <a:spcBef>
                <a:spcPts val="450"/>
              </a:spcBef>
              <a:buNone/>
            </a:pPr>
            <a:endParaRPr lang="sv-SE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450"/>
              </a:spcBef>
            </a:pPr>
            <a:r>
              <a:rPr lang="sv-SE" dirty="0"/>
              <a:t>Utfall ackumuleras på separata projekt per fakultet inom verksamhet GU (110)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dirty="0"/>
              <a:t>   Läggs in som intern fördelning medel i början av nästkommande år</a:t>
            </a:r>
          </a:p>
        </p:txBody>
      </p:sp>
    </p:spTree>
    <p:extLst>
      <p:ext uri="{BB962C8B-B14F-4D97-AF65-F5344CB8AC3E}">
        <p14:creationId xmlns:p14="http://schemas.microsoft.com/office/powerpoint/2010/main" val="18873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9F60F-7885-4BD2-B4C2-0E08F8E9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37" y="1071126"/>
            <a:ext cx="11533546" cy="432048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Nationella särskilda satsningar bidrag utbildning, forskning</a:t>
            </a:r>
            <a:r>
              <a:rPr lang="sv-SE" sz="2800" b="0" dirty="0">
                <a:solidFill>
                  <a:srgbClr val="0070C0"/>
                </a:solidFill>
              </a:rPr>
              <a:t>(Tkr)</a:t>
            </a:r>
            <a:br>
              <a:rPr lang="sv-SE" sz="2800" b="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Bilaga 7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A9C56-F2D7-4562-9B2A-1E598CB3F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657" y="2024856"/>
            <a:ext cx="9984316" cy="28082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dirty="0">
                <a:latin typeface="Arial"/>
                <a:cs typeface="Arial"/>
              </a:rPr>
              <a:t>Förändringar prognos sammanfattat i Aktivitetsplan 2023: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B219F0-16C8-8547-276B-8301C452C4C2}"/>
              </a:ext>
            </a:extLst>
          </p:cNvPr>
          <p:cNvSpPr/>
          <p:nvPr/>
        </p:nvSpPr>
        <p:spPr>
          <a:xfrm>
            <a:off x="679657" y="2024856"/>
            <a:ext cx="6365199" cy="75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EF4B99F-A989-0826-D2F3-8959A8CD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74" y="2301231"/>
            <a:ext cx="9134788" cy="3485643"/>
          </a:xfrm>
          <a:prstGeom prst="rect">
            <a:avLst/>
          </a:prstGeom>
        </p:spPr>
      </p:pic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12A738EE-00AD-D57D-E635-A587148A3E37}"/>
              </a:ext>
            </a:extLst>
          </p:cNvPr>
          <p:cNvSpPr/>
          <p:nvPr/>
        </p:nvSpPr>
        <p:spPr>
          <a:xfrm>
            <a:off x="7044856" y="2401242"/>
            <a:ext cx="2741401" cy="338563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79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8135" y="266894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Generella prognosvärden 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2381" y="955483"/>
            <a:ext cx="11214777" cy="512225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			</a:t>
            </a:r>
            <a:r>
              <a:rPr lang="sv-SE" sz="2000" b="1" u="sng" dirty="0"/>
              <a:t>Prognos</a:t>
            </a:r>
            <a:r>
              <a:rPr lang="sv-SE" sz="2000" b="1" dirty="0"/>
              <a:t>				</a:t>
            </a:r>
            <a:r>
              <a:rPr lang="sv-SE" sz="2000" b="1" u="sng" dirty="0"/>
              <a:t>Budget</a:t>
            </a:r>
          </a:p>
          <a:p>
            <a:pPr marL="0" indent="0">
              <a:buNone/>
            </a:pPr>
            <a:r>
              <a:rPr lang="sv-SE" sz="2000" b="1" dirty="0"/>
              <a:t>LKP </a:t>
            </a:r>
            <a:r>
              <a:rPr lang="sv-SE" sz="1200" dirty="0">
                <a:solidFill>
                  <a:srgbClr val="0070C0"/>
                </a:solidFill>
              </a:rPr>
              <a:t>P2025: Sänkt LKP anställda födda 1960-1965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sv-SE" sz="2000" dirty="0"/>
              <a:t>60,72%</a:t>
            </a:r>
            <a:r>
              <a:rPr lang="sv-SE" sz="2000" dirty="0">
                <a:solidFill>
                  <a:srgbClr val="FF0000"/>
                </a:solidFill>
              </a:rPr>
              <a:t>				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60,72%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sv-SE" sz="2000" b="1" dirty="0"/>
              <a:t>Löneökning 241001- 250930			</a:t>
            </a:r>
            <a:r>
              <a:rPr lang="sv-SE" sz="2000" dirty="0"/>
              <a:t>3,4%	</a:t>
            </a:r>
            <a:r>
              <a:rPr lang="sv-SE" sz="2000" b="1" dirty="0"/>
              <a:t>				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3,6%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Ingående månadslöner automatiskt uppräknade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Månadslöner </a:t>
            </a:r>
            <a:r>
              <a:rPr lang="sv-SE" sz="1200" dirty="0" err="1">
                <a:solidFill>
                  <a:srgbClr val="0070C0"/>
                </a:solidFill>
              </a:rPr>
              <a:t>regas</a:t>
            </a:r>
            <a:r>
              <a:rPr lang="sv-SE" sz="1200" dirty="0">
                <a:solidFill>
                  <a:srgbClr val="0070C0"/>
                </a:solidFill>
              </a:rPr>
              <a:t> i nuvarande lönenivå</a:t>
            </a:r>
          </a:p>
          <a:p>
            <a:pPr marL="0" indent="0">
              <a:buNone/>
            </a:pPr>
            <a:r>
              <a:rPr lang="sv-SE" sz="2000" b="1" dirty="0"/>
              <a:t>Prel. löneökning 251001- 260930		</a:t>
            </a:r>
            <a:r>
              <a:rPr lang="sv-SE" sz="2000" dirty="0"/>
              <a:t>2,5%</a:t>
            </a:r>
            <a:r>
              <a:rPr lang="sv-SE" sz="2000" dirty="0">
                <a:solidFill>
                  <a:srgbClr val="FF0000"/>
                </a:solidFill>
              </a:rPr>
              <a:t>	</a:t>
            </a:r>
            <a:r>
              <a:rPr lang="sv-SE" sz="2000" b="1" dirty="0"/>
              <a:t>				</a:t>
            </a:r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2,5%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Automatisk uppräkning på månadslön för </a:t>
            </a:r>
            <a:r>
              <a:rPr lang="sv-SE" sz="1200" b="1" dirty="0">
                <a:solidFill>
                  <a:srgbClr val="0070C0"/>
                </a:solidFill>
              </a:rPr>
              <a:t>202510-202512</a:t>
            </a:r>
          </a:p>
          <a:p>
            <a:pPr marL="0" indent="0">
              <a:spcBef>
                <a:spcPts val="0"/>
              </a:spcBef>
              <a:buNone/>
            </a:pPr>
            <a:endParaRPr lang="sv-SE" sz="1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2000" b="1" dirty="0"/>
              <a:t>Kontorsprocent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sv-SE" sz="2000" dirty="0"/>
              <a:t>2025 års %-satser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2024 års %-satser</a:t>
            </a:r>
          </a:p>
          <a:p>
            <a:pPr marL="0" indent="0">
              <a:buNone/>
            </a:pP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/>
              <a:t>OH-procent</a:t>
            </a:r>
            <a:r>
              <a:rPr lang="sv-SE" sz="2000" dirty="0"/>
              <a:t> </a:t>
            </a:r>
            <a:r>
              <a:rPr lang="sv-SE" sz="1400" dirty="0"/>
              <a:t>(snitt% utfall 4 </a:t>
            </a:r>
            <a:r>
              <a:rPr lang="sv-SE" sz="1400" dirty="0" err="1"/>
              <a:t>fg</a:t>
            </a:r>
            <a:r>
              <a:rPr lang="sv-SE" sz="1400" dirty="0"/>
              <a:t> år)</a:t>
            </a:r>
            <a:r>
              <a:rPr lang="sv-SE" sz="2000" dirty="0"/>
              <a:t>			2025 års %       			</a:t>
            </a:r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2025 års %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CC3300"/>
                </a:solidFill>
              </a:rPr>
              <a:t>										 </a:t>
            </a:r>
            <a:r>
              <a:rPr lang="sv-SE" sz="1400" dirty="0">
                <a:solidFill>
                  <a:srgbClr val="CC3300"/>
                </a:solidFill>
              </a:rPr>
              <a:t> 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/>
              <a:t>Fördelningstrigger </a:t>
            </a:r>
            <a:r>
              <a:rPr lang="sv-SE" sz="1400" dirty="0"/>
              <a:t>% till 101/102/200</a:t>
            </a:r>
            <a:r>
              <a:rPr lang="sv-SE" sz="2000" dirty="0"/>
              <a:t>		2025 års %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		2025 års %</a:t>
            </a:r>
            <a:r>
              <a:rPr lang="sv-SE" sz="2000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552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899281" y="563120"/>
            <a:ext cx="7372351" cy="691200"/>
          </a:xfrm>
        </p:spPr>
        <p:txBody>
          <a:bodyPr/>
          <a:lstStyle/>
          <a:p>
            <a:r>
              <a:rPr lang="sv-SE" sz="2800" dirty="0"/>
              <a:t>Prognos löner och påslag </a:t>
            </a:r>
            <a:br>
              <a:rPr lang="sv-SE" sz="2800" dirty="0"/>
            </a:br>
            <a:r>
              <a:rPr lang="sv-SE" sz="2800" dirty="0"/>
              <a:t>Hypergene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2048357" y="1640343"/>
            <a:ext cx="1301841" cy="18715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Beslutad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Budget 2025</a:t>
            </a:r>
          </a:p>
        </p:txBody>
      </p:sp>
      <p:sp>
        <p:nvSpPr>
          <p:cNvPr id="6" name="Högerpil 5"/>
          <p:cNvSpPr/>
          <p:nvPr/>
        </p:nvSpPr>
        <p:spPr>
          <a:xfrm>
            <a:off x="3350199" y="1340768"/>
            <a:ext cx="4757323" cy="247314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Månadslön uppräknad </a:t>
            </a:r>
            <a:r>
              <a:rPr lang="sv-SE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3,4%</a:t>
            </a:r>
          </a:p>
          <a:p>
            <a:pPr algn="ctr"/>
            <a:endParaRPr lang="sv-SE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o K periodiserade per mån, kv....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8107523" y="1455904"/>
            <a:ext cx="1755727" cy="49254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Prognos 2025</a:t>
            </a:r>
          </a:p>
          <a:p>
            <a:pPr algn="ctr"/>
            <a:endParaRPr lang="sv-SE" sz="1400" b="1" dirty="0">
              <a:solidFill>
                <a:schemeClr val="tx1"/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Uppräkning månadslön </a:t>
            </a:r>
            <a:r>
              <a:rPr lang="sv-SE" sz="1400" b="1" dirty="0">
                <a:solidFill>
                  <a:srgbClr val="CC0000"/>
                </a:solidFill>
              </a:rPr>
              <a:t>2,5%</a:t>
            </a:r>
          </a:p>
          <a:p>
            <a:pPr algn="ctr"/>
            <a:r>
              <a:rPr lang="sv-S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okt, nov, dec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LKP </a:t>
            </a:r>
            <a:r>
              <a:rPr lang="sv-SE" sz="1400" b="1" dirty="0">
                <a:solidFill>
                  <a:srgbClr val="CC0000"/>
                </a:solidFill>
              </a:rPr>
              <a:t>60,72%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rgbClr val="CC0000"/>
                </a:solidFill>
              </a:rPr>
              <a:t>Beslutad Kontorsprocent 2025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rgbClr val="C00000"/>
                </a:solidFill>
              </a:rPr>
              <a:t>Beslutad OH% 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0" y="4465992"/>
            <a:ext cx="1092367" cy="1535063"/>
          </a:xfrm>
          <a:prstGeom prst="rect">
            <a:avLst/>
          </a:prstGeom>
        </p:spPr>
      </p:pic>
      <p:sp>
        <p:nvSpPr>
          <p:cNvPr id="3" name="Högerpil 2"/>
          <p:cNvSpPr/>
          <p:nvPr/>
        </p:nvSpPr>
        <p:spPr>
          <a:xfrm>
            <a:off x="3434196" y="4293096"/>
            <a:ext cx="4673325" cy="223224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CC0000"/>
                </a:solidFill>
              </a:rPr>
              <a:t>Nyanställdas månadslön </a:t>
            </a:r>
            <a:r>
              <a:rPr lang="sv-SE" b="1" dirty="0" err="1">
                <a:solidFill>
                  <a:srgbClr val="CC0000"/>
                </a:solidFill>
              </a:rPr>
              <a:t>regas</a:t>
            </a:r>
            <a:r>
              <a:rPr lang="sv-SE" b="1" dirty="0">
                <a:solidFill>
                  <a:srgbClr val="CC0000"/>
                </a:solidFill>
              </a:rPr>
              <a:t> i</a:t>
            </a:r>
          </a:p>
          <a:p>
            <a:pPr algn="ctr"/>
            <a:r>
              <a:rPr lang="sv-SE" b="1" dirty="0">
                <a:solidFill>
                  <a:srgbClr val="CC0000"/>
                </a:solidFill>
              </a:rPr>
              <a:t>2025 års lönenivå</a:t>
            </a:r>
          </a:p>
          <a:p>
            <a:pPr algn="ctr"/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o K </a:t>
            </a:r>
            <a:r>
              <a:rPr lang="sv-S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regas</a:t>
            </a:r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månad, kvartal </a:t>
            </a:r>
            <a:r>
              <a:rPr lang="sv-S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etc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59" y="2936448"/>
            <a:ext cx="1022757" cy="8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595" y="697591"/>
            <a:ext cx="10545930" cy="12652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sv-SE" sz="1600" dirty="0">
                <a:solidFill>
                  <a:srgbClr val="0070C0"/>
                </a:solidFill>
              </a:rPr>
              <a:t>Nya värden prognos jämfört med budget </a:t>
            </a:r>
            <a:r>
              <a:rPr lang="sv-SE" sz="1200" b="0" dirty="0">
                <a:solidFill>
                  <a:srgbClr val="0070C0"/>
                </a:solidFill>
              </a:rPr>
              <a:t>p g a: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löneöknings% första RALS-perioden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LKP 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kontors%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lönesumma ger ny OH-kostnad trots samma OH%</a:t>
            </a:r>
            <a:br>
              <a:rPr lang="sv-SE" sz="1200" b="0" dirty="0">
                <a:solidFill>
                  <a:srgbClr val="0070C0"/>
                </a:solidFill>
              </a:rPr>
            </a:br>
            <a:endParaRPr lang="sv-SE" sz="1200" b="0" dirty="0">
              <a:solidFill>
                <a:srgbClr val="0070C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200BC6-2554-4FAF-8154-29357B33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80182"/>
            <a:ext cx="4743450" cy="677781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48EA229-688E-5DB2-C98E-738DFD02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17" y="2341675"/>
            <a:ext cx="3982965" cy="42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9223" y="308628"/>
            <a:ext cx="10465163" cy="432048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Lokalkostnader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849223" y="960693"/>
            <a:ext cx="10628074" cy="4648143"/>
          </a:xfrm>
        </p:spPr>
        <p:txBody>
          <a:bodyPr/>
          <a:lstStyle/>
          <a:p>
            <a:pPr>
              <a:buClrTx/>
            </a:pPr>
            <a:r>
              <a:rPr lang="sv-SE" sz="2000" dirty="0">
                <a:solidFill>
                  <a:srgbClr val="0070C0"/>
                </a:solidFill>
              </a:rPr>
              <a:t>Kontorstrigger </a:t>
            </a:r>
            <a:r>
              <a:rPr lang="sv-SE" sz="2000" dirty="0"/>
              <a:t>- </a:t>
            </a:r>
            <a:r>
              <a:rPr lang="sv-SE" sz="2000" dirty="0">
                <a:solidFill>
                  <a:srgbClr val="0070C0"/>
                </a:solidFill>
              </a:rPr>
              <a:t>beslutade % 2025 </a:t>
            </a:r>
            <a:r>
              <a:rPr lang="sv-SE" sz="2000" dirty="0"/>
              <a:t> baserad på budget 2025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sv-SE" sz="2000" dirty="0"/>
          </a:p>
          <a:p>
            <a:pPr>
              <a:buClrTx/>
            </a:pPr>
            <a:r>
              <a:rPr lang="sv-SE" sz="2000" dirty="0"/>
              <a:t>Övriga lokalkostnader </a:t>
            </a:r>
            <a:r>
              <a:rPr lang="sv-SE" sz="2000" dirty="0">
                <a:solidFill>
                  <a:srgbClr val="0070C0"/>
                </a:solidFill>
              </a:rPr>
              <a:t>prognosbilaga 3a </a:t>
            </a:r>
            <a:r>
              <a:rPr lang="sv-SE" sz="2000" dirty="0"/>
              <a:t>(konto 95013,95018,95019)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     </a:t>
            </a:r>
            <a:r>
              <a:rPr lang="sv-SE" sz="2000" dirty="0">
                <a:solidFill>
                  <a:srgbClr val="0070C0"/>
                </a:solidFill>
              </a:rPr>
              <a:t>Revideras för nya prognosvärden kontor och speciallokaler  </a:t>
            </a:r>
            <a:r>
              <a:rPr lang="sv-SE" sz="2000" dirty="0">
                <a:solidFill>
                  <a:srgbClr val="0070C0"/>
                </a:solidFill>
                <a:highlight>
                  <a:srgbClr val="00FFFF"/>
                </a:highlight>
              </a:rPr>
              <a:t>v 13 </a:t>
            </a:r>
            <a:r>
              <a:rPr lang="sv-SE" sz="2000" dirty="0">
                <a:solidFill>
                  <a:srgbClr val="0070C0"/>
                </a:solidFill>
              </a:rPr>
              <a:t>efter debitering kvartal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/>
              <a:t>      </a:t>
            </a:r>
            <a:r>
              <a:rPr lang="sv-SE" sz="2000" dirty="0" err="1"/>
              <a:t>Ev</a:t>
            </a:r>
            <a:r>
              <a:rPr lang="sv-SE" sz="2000" dirty="0"/>
              <a:t> övriga förändringar enligt överenskommelse med INFRA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      alt. överenskommelse med fakultetsekonom som justerar på totalnivå.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      Tänk på att avtalen med INFRA kan vara längre än när man anser att lokalen ej nyttjas.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	</a:t>
            </a:r>
          </a:p>
          <a:p>
            <a:pPr>
              <a:buClrTx/>
            </a:pPr>
            <a:r>
              <a:rPr lang="sv-SE" sz="2000" dirty="0">
                <a:solidFill>
                  <a:srgbClr val="0070C0"/>
                </a:solidFill>
              </a:rPr>
              <a:t>Totalnivå FÖRV, HUV och NMT slutjusterar </a:t>
            </a:r>
            <a:r>
              <a:rPr lang="sv-SE" sz="2000" dirty="0" err="1">
                <a:solidFill>
                  <a:srgbClr val="0070C0"/>
                </a:solidFill>
              </a:rPr>
              <a:t>ev</a:t>
            </a:r>
            <a:r>
              <a:rPr lang="sv-SE" sz="2000" dirty="0">
                <a:solidFill>
                  <a:srgbClr val="0070C0"/>
                </a:solidFill>
              </a:rPr>
              <a:t> differenser lokaler per totalnivå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000" dirty="0"/>
              <a:t>     Kontoklass 9 för lokaler ska i budget och prognos, som i bokföring, bli noll totalt.</a:t>
            </a: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  <a:p>
            <a:pPr marL="0" indent="0">
              <a:buNone/>
            </a:pPr>
            <a:r>
              <a:rPr lang="sv-SE" sz="1400" b="1" dirty="0"/>
              <a:t>	OBS!    	 </a:t>
            </a:r>
            <a:r>
              <a:rPr lang="sv-SE" sz="1000" dirty="0"/>
              <a:t>KOM IHÅG i BOKSLUT och genomgång av lokalfil;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00" dirty="0"/>
              <a:t>                  		 Titta i och rätta i fil från INFRA-FAS ev. felkontering projekt 9706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00" dirty="0"/>
              <a:t>                   		Rättas inte projekt 9706 hamnar lokalkostnaden på FÖRV </a:t>
            </a:r>
          </a:p>
          <a:p>
            <a:endParaRPr lang="sv-S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Agenda: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192945"/>
            <a:ext cx="10550525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sv-SE" dirty="0"/>
              <a:t>Aktuell övrig information</a:t>
            </a:r>
          </a:p>
          <a:p>
            <a:pPr>
              <a:buClrTx/>
            </a:pPr>
            <a:r>
              <a:rPr lang="sv-SE" dirty="0"/>
              <a:t>Aktuellt inför prognos 2025</a:t>
            </a:r>
          </a:p>
          <a:p>
            <a:pPr>
              <a:buClrTx/>
            </a:pPr>
            <a:r>
              <a:rPr lang="sv-SE" dirty="0"/>
              <a:t>Extra genomgång vid behov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73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45660" y="1665346"/>
            <a:ext cx="11246340" cy="1916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70C0"/>
                </a:solidFill>
              </a:rPr>
              <a:t>Investeringsbudget 2025, beslutad</a:t>
            </a:r>
          </a:p>
          <a:p>
            <a:pPr lvl="0">
              <a:spcBef>
                <a:spcPts val="600"/>
              </a:spcBef>
            </a:pPr>
            <a:r>
              <a:rPr lang="sv-SE" sz="2000" b="0" dirty="0"/>
              <a:t>     Totalt investeringsbehov bygger på aktuell låneram för 2025  (146 mkr)</a:t>
            </a:r>
          </a:p>
          <a:p>
            <a:pPr lvl="0">
              <a:spcBef>
                <a:spcPts val="600"/>
              </a:spcBef>
            </a:pPr>
            <a:r>
              <a:rPr lang="sv-SE" sz="2000" b="0" dirty="0"/>
              <a:t>     Eventuellt behov av </a:t>
            </a:r>
            <a:r>
              <a:rPr lang="sv-SE" sz="2000" b="0" dirty="0">
                <a:solidFill>
                  <a:srgbClr val="0070C0"/>
                </a:solidFill>
              </a:rPr>
              <a:t>justering investeringar för 2025 </a:t>
            </a:r>
            <a:r>
              <a:rPr lang="sv-SE" sz="2000" b="0" dirty="0"/>
              <a:t>kontaktas Anna-Karin/Thomas</a:t>
            </a:r>
          </a:p>
          <a:p>
            <a:pPr lvl="0">
              <a:spcBef>
                <a:spcPts val="600"/>
              </a:spcBef>
            </a:pPr>
            <a:r>
              <a:rPr lang="sv-SE" sz="2000" b="0" dirty="0"/>
              <a:t>     </a:t>
            </a:r>
            <a:r>
              <a:rPr lang="sv-SE" sz="2000" b="0" dirty="0">
                <a:highlight>
                  <a:srgbClr val="00FFFF"/>
                </a:highlight>
              </a:rPr>
              <a:t>Kom ihåg ev. kända investeringar inom beslutad infrastruktursatsning UTB ska medräknas</a:t>
            </a:r>
          </a:p>
          <a:p>
            <a:pPr lvl="0"/>
            <a:endParaRPr lang="sv-SE" sz="2000" b="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70C0"/>
                </a:solidFill>
              </a:rPr>
              <a:t>Investeringsbudget 2024, utfall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2000" dirty="0"/>
              <a:t>     </a:t>
            </a:r>
            <a:r>
              <a:rPr lang="sv-SE" sz="2000" b="0" dirty="0"/>
              <a:t>Prel. investeringar </a:t>
            </a:r>
            <a:r>
              <a:rPr lang="sv-SE" sz="2000" b="0" dirty="0" err="1"/>
              <a:t>regade</a:t>
            </a:r>
            <a:r>
              <a:rPr lang="sv-SE" sz="2000" b="0" dirty="0"/>
              <a:t> i budget för hösten 2024 kan justeras till utfall, vid behov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2000" b="0" dirty="0">
                <a:solidFill>
                  <a:srgbClr val="0070C0"/>
                </a:solidFill>
              </a:rPr>
              <a:t>     </a:t>
            </a:r>
            <a:r>
              <a:rPr lang="sv-SE" sz="2000" b="0" dirty="0"/>
              <a:t>Ange aktuellt inköpsdatum under </a:t>
            </a:r>
            <a:r>
              <a:rPr lang="sv-SE" sz="2000" b="0" dirty="0">
                <a:solidFill>
                  <a:srgbClr val="0070C0"/>
                </a:solidFill>
              </a:rPr>
              <a:t>hösten 2024.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2000" b="0" dirty="0">
              <a:solidFill>
                <a:srgbClr val="0070C0"/>
              </a:solidFill>
              <a:cs typeface="Arial"/>
            </a:endParaRPr>
          </a:p>
          <a:p>
            <a:endParaRPr lang="sv-SE" sz="2000" b="0" dirty="0">
              <a:cs typeface="Arial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92038" y="783086"/>
            <a:ext cx="9829801" cy="691200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Investeringar</a:t>
            </a:r>
          </a:p>
        </p:txBody>
      </p:sp>
    </p:spTree>
    <p:extLst>
      <p:ext uri="{BB962C8B-B14F-4D97-AF65-F5344CB8AC3E}">
        <p14:creationId xmlns:p14="http://schemas.microsoft.com/office/powerpoint/2010/main" val="32559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Prognos </a:t>
            </a:r>
            <a:r>
              <a:rPr lang="sv-SE" sz="2800" u="sng" dirty="0">
                <a:solidFill>
                  <a:srgbClr val="0070C0"/>
                </a:solidFill>
              </a:rPr>
              <a:t>årets intäkter </a:t>
            </a:r>
            <a:r>
              <a:rPr lang="sv-SE" sz="2800" dirty="0">
                <a:solidFill>
                  <a:srgbClr val="0070C0"/>
                </a:solidFill>
              </a:rPr>
              <a:t>inom Kommunsamverkan</a:t>
            </a:r>
            <a:br>
              <a:rPr lang="sv-SE" sz="280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6697" y="2189625"/>
            <a:ext cx="10718606" cy="4162279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     </a:t>
            </a:r>
            <a:r>
              <a:rPr lang="sv-SE" sz="2000" dirty="0">
                <a:solidFill>
                  <a:srgbClr val="0070C0"/>
                </a:solidFill>
                <a:highlight>
                  <a:srgbClr val="00FFFF"/>
                </a:highlight>
              </a:rPr>
              <a:t>Sammanställ sidoordnat </a:t>
            </a:r>
            <a:r>
              <a:rPr lang="sv-SE" sz="2000" dirty="0"/>
              <a:t>per institution/avdelning prognostiserade:</a:t>
            </a:r>
          </a:p>
          <a:p>
            <a:pPr marL="0" indent="0">
              <a:buNone/>
            </a:pPr>
            <a:r>
              <a:rPr lang="sv-SE" i="1" dirty="0"/>
              <a:t>     - </a:t>
            </a:r>
            <a:r>
              <a:rPr lang="sv-SE" b="1" i="1" dirty="0">
                <a:solidFill>
                  <a:srgbClr val="0070C0"/>
                </a:solidFill>
              </a:rPr>
              <a:t>nya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i="1" dirty="0">
                <a:solidFill>
                  <a:srgbClr val="0070C0"/>
                </a:solidFill>
              </a:rPr>
              <a:t>kommunbidrag samt </a:t>
            </a:r>
            <a:r>
              <a:rPr lang="sv-SE" b="1" i="1" dirty="0">
                <a:solidFill>
                  <a:srgbClr val="0070C0"/>
                </a:solidFill>
              </a:rPr>
              <a:t>nya</a:t>
            </a:r>
            <a:r>
              <a:rPr lang="sv-SE" i="1" dirty="0">
                <a:solidFill>
                  <a:srgbClr val="0070C0"/>
                </a:solidFill>
              </a:rPr>
              <a:t> medel för rektors samfinansiering för året</a:t>
            </a:r>
            <a:endParaRPr lang="sv-SE" dirty="0"/>
          </a:p>
          <a:p>
            <a:pPr marL="0" indent="0">
              <a:buNone/>
            </a:pPr>
            <a:r>
              <a:rPr lang="sv-SE" sz="2000" dirty="0"/>
              <a:t>     Se separat fil för detta under </a:t>
            </a:r>
            <a:r>
              <a:rPr lang="sv-SE" i="1" dirty="0"/>
              <a:t>EKO/</a:t>
            </a:r>
            <a:r>
              <a:rPr lang="sv-SE" i="1" dirty="0" err="1"/>
              <a:t>eko_delat</a:t>
            </a:r>
            <a:r>
              <a:rPr lang="sv-SE" i="1" dirty="0"/>
              <a:t>/Budget- och Prognosunderlag</a:t>
            </a:r>
          </a:p>
          <a:p>
            <a:pPr marL="0" indent="0">
              <a:buNone/>
            </a:pPr>
            <a:r>
              <a:rPr lang="sv-SE" sz="1600" i="1" dirty="0"/>
              <a:t>     </a:t>
            </a:r>
            <a:r>
              <a:rPr lang="sv-SE" sz="2400" b="1" dirty="0">
                <a:solidFill>
                  <a:srgbClr val="0070C0"/>
                </a:solidFill>
              </a:rPr>
              <a:t>Deadline 16 april </a:t>
            </a:r>
          </a:p>
          <a:p>
            <a:pPr marL="0" indent="0">
              <a:buNone/>
            </a:pPr>
            <a:r>
              <a:rPr lang="sv-SE" sz="2400" b="1" dirty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sv-SE" dirty="0"/>
              <a:t>Resterande delar mot avtal per år budgeteras eventuellt på övergripande projekt av fakultetsekonom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5C253-5DDD-B3AC-1525-23BD4EF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7" y="1247855"/>
            <a:ext cx="10588871" cy="1126068"/>
          </a:xfrm>
        </p:spPr>
        <p:txBody>
          <a:bodyPr/>
          <a:lstStyle/>
          <a:p>
            <a:r>
              <a:rPr lang="sv-SE">
                <a:solidFill>
                  <a:srgbClr val="0070C0"/>
                </a:solidFill>
              </a:rPr>
              <a:t>Ekonomiska mål årets kapitalförändring/verksamhetsutfall</a:t>
            </a:r>
            <a:br>
              <a:rPr lang="sv-SE">
                <a:solidFill>
                  <a:srgbClr val="0070C0"/>
                </a:solidFill>
              </a:rPr>
            </a:br>
            <a:r>
              <a:rPr lang="sv-SE" sz="2000" b="0" i="1"/>
              <a:t>Mål utöver ordinarie uppdrag, styrning och regelverk</a:t>
            </a:r>
            <a:br>
              <a:rPr lang="sv-SE" sz="2400" i="1">
                <a:solidFill>
                  <a:srgbClr val="0070C0"/>
                </a:solidFill>
              </a:rPr>
            </a:br>
            <a:br>
              <a:rPr lang="sv-SE">
                <a:solidFill>
                  <a:srgbClr val="0070C0"/>
                </a:solidFill>
              </a:rPr>
            </a:br>
            <a:endParaRPr lang="sv-SE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5D72AE-2CAD-5668-EAA0-36FA89E4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67" y="2515461"/>
            <a:ext cx="10333895" cy="3568816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Årets tilldelning anslag GU och FO:</a:t>
            </a:r>
          </a:p>
          <a:p>
            <a:pPr marL="457200" lvl="1" indent="0">
              <a:buNone/>
            </a:pPr>
            <a:r>
              <a:rPr lang="sv-SE" dirty="0"/>
              <a:t>	Produktion HST/HPR GU till </a:t>
            </a:r>
            <a:r>
              <a:rPr lang="sv-SE" dirty="0">
                <a:solidFill>
                  <a:srgbClr val="0070C0"/>
                </a:solidFill>
              </a:rPr>
              <a:t>årets takbelopp</a:t>
            </a:r>
          </a:p>
          <a:p>
            <a:pPr marL="457200" lvl="1" indent="0">
              <a:buNone/>
            </a:pPr>
            <a:r>
              <a:rPr lang="sv-SE" dirty="0"/>
              <a:t>	Verksamhetsutfall +/-0</a:t>
            </a:r>
            <a:r>
              <a:rPr lang="sv-SE" sz="18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/>
          </a:p>
          <a:p>
            <a:r>
              <a:rPr lang="sv-SE" dirty="0">
                <a:solidFill>
                  <a:srgbClr val="0070C0"/>
                </a:solidFill>
              </a:rPr>
              <a:t>Minska befintligt myndighetskapital </a:t>
            </a:r>
            <a:r>
              <a:rPr lang="sv-SE" dirty="0"/>
              <a:t>inom forskning och utbildning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</a:t>
            </a:r>
            <a:r>
              <a:rPr lang="sv-SE" sz="1800" dirty="0"/>
              <a:t>	Viss del kvar för handlingsberedskap vid förändringar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För externfinansierade projekt </a:t>
            </a:r>
            <a:r>
              <a:rPr lang="sv-SE"/>
              <a:t>redovisas ev. </a:t>
            </a:r>
            <a:r>
              <a:rPr lang="sv-SE" dirty="0"/>
              <a:t>över- </a:t>
            </a:r>
            <a:r>
              <a:rPr lang="sv-SE"/>
              <a:t>eller underskott </a:t>
            </a:r>
            <a:r>
              <a:rPr lang="sv-SE" dirty="0"/>
              <a:t>vid projektavslut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0103EC9-C304-9107-D4A9-01777186C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4982"/>
            <a:ext cx="12133691" cy="547639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7442196-6D73-D092-AB16-57A25EC2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90" y="2218606"/>
            <a:ext cx="1313782" cy="3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Övrigt  prognos</a:t>
            </a:r>
          </a:p>
        </p:txBody>
      </p:sp>
    </p:spTree>
    <p:extLst>
      <p:ext uri="{BB962C8B-B14F-4D97-AF65-F5344CB8AC3E}">
        <p14:creationId xmlns:p14="http://schemas.microsoft.com/office/powerpoint/2010/main" val="4763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2892" y="2255446"/>
            <a:ext cx="10737598" cy="788400"/>
          </a:xfrm>
        </p:spPr>
        <p:txBody>
          <a:bodyPr/>
          <a:lstStyle/>
          <a:p>
            <a:pPr lvl="0"/>
            <a:r>
              <a:rPr lang="sv-SE" sz="2000"/>
              <a:t>Budget:   </a:t>
            </a:r>
            <a:r>
              <a:rPr lang="sv-SE" sz="2000" b="0"/>
              <a:t>Intäkter och kostnader kontoinmatade med helårsbelopp</a:t>
            </a:r>
          </a:p>
          <a:p>
            <a:pPr lvl="0"/>
            <a:r>
              <a:rPr lang="sv-SE" sz="2000"/>
              <a:t>Prognos</a:t>
            </a:r>
            <a:r>
              <a:rPr lang="sv-SE" sz="2000" b="0">
                <a:solidFill>
                  <a:srgbClr val="0070C0"/>
                </a:solidFill>
              </a:rPr>
              <a:t>: Fördelade per månad, kvartal </a:t>
            </a:r>
            <a:r>
              <a:rPr lang="sv-SE" sz="2000" b="0" err="1"/>
              <a:t>etc</a:t>
            </a:r>
            <a:r>
              <a:rPr lang="sv-SE" sz="2000" b="0"/>
              <a:t> enligt aktuell periodiseringsnyckel.</a:t>
            </a:r>
          </a:p>
          <a:p>
            <a:pPr lvl="0"/>
            <a:endParaRPr lang="sv-SE" sz="2000" b="0" i="1"/>
          </a:p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99830" y="1469633"/>
            <a:ext cx="9829801" cy="691200"/>
          </a:xfrm>
        </p:spPr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Kontoinmatning prognos</a:t>
            </a:r>
          </a:p>
        </p:txBody>
      </p:sp>
    </p:spTree>
    <p:extLst>
      <p:ext uri="{BB962C8B-B14F-4D97-AF65-F5344CB8AC3E}">
        <p14:creationId xmlns:p14="http://schemas.microsoft.com/office/powerpoint/2010/main" val="103742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21240" y="349161"/>
            <a:ext cx="10344295" cy="4299034"/>
          </a:xfrm>
        </p:spPr>
        <p:txBody>
          <a:bodyPr/>
          <a:lstStyle/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Resultaträkningar</a:t>
            </a:r>
            <a:r>
              <a:rPr lang="sv-SE"/>
              <a:t> under </a:t>
            </a:r>
            <a:r>
              <a:rPr lang="sv-SE">
                <a:solidFill>
                  <a:srgbClr val="0070C0"/>
                </a:solidFill>
              </a:rPr>
              <a:t>uppgiftsdelen</a:t>
            </a:r>
            <a:r>
              <a:rPr lang="sv-SE"/>
              <a:t> i början av processen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Resultaträkningar</a:t>
            </a:r>
            <a:r>
              <a:rPr lang="sv-SE"/>
              <a:t> under Rapportdelen </a:t>
            </a:r>
            <a:r>
              <a:rPr lang="sv-SE">
                <a:solidFill>
                  <a:srgbClr val="0070C0"/>
                </a:solidFill>
              </a:rPr>
              <a:t>”Ekonomi” </a:t>
            </a:r>
            <a:r>
              <a:rPr lang="sv-SE"/>
              <a:t>efter körningar i slutet av processen</a:t>
            </a:r>
          </a:p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7" y="1790990"/>
            <a:ext cx="7286625" cy="17335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7" y="4932422"/>
            <a:ext cx="24669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7464" y="2126918"/>
            <a:ext cx="10465163" cy="432048"/>
          </a:xfrm>
        </p:spPr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OH-fördelning </a:t>
            </a:r>
            <a:r>
              <a:rPr lang="sv-SE">
                <a:solidFill>
                  <a:srgbClr val="0070C0"/>
                </a:solidFill>
              </a:rPr>
              <a:t>stödverksamhet 101/102/200 </a:t>
            </a:r>
            <a:r>
              <a:rPr lang="sv-SE" sz="2000" b="0">
                <a:solidFill>
                  <a:schemeClr val="tx1"/>
                </a:solidFill>
              </a:rPr>
              <a:t>(samordnare)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67464" y="2895657"/>
            <a:ext cx="9984316" cy="2808287"/>
          </a:xfrm>
        </p:spPr>
        <p:txBody>
          <a:bodyPr/>
          <a:lstStyle/>
          <a:p>
            <a:pPr>
              <a:buClrTx/>
            </a:pPr>
            <a:r>
              <a:rPr lang="sv-SE"/>
              <a:t>Fördelningsprocent trigger 810/900 till 101/102/200 ändras inte under året</a:t>
            </a:r>
          </a:p>
          <a:p>
            <a:pPr>
              <a:buClrTx/>
            </a:pPr>
            <a:r>
              <a:rPr lang="sv-SE"/>
              <a:t>Nya projekt/aktiviteter tillkomma uppdaterar trigger</a:t>
            </a:r>
          </a:p>
          <a:p>
            <a:pPr>
              <a:buClrTx/>
            </a:pPr>
            <a:endParaRPr lang="sv-SE"/>
          </a:p>
          <a:p>
            <a:pPr>
              <a:buClrTx/>
            </a:pPr>
            <a:r>
              <a:rPr lang="sv-SE"/>
              <a:t>Slutlig FÖRV-kostnad per fakultet i slutet av prognosprocess</a:t>
            </a:r>
          </a:p>
        </p:txBody>
      </p:sp>
    </p:spTree>
    <p:extLst>
      <p:ext uri="{BB962C8B-B14F-4D97-AF65-F5344CB8AC3E}">
        <p14:creationId xmlns:p14="http://schemas.microsoft.com/office/powerpoint/2010/main" val="194597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Spärrade projekt, ämnen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10068330" cy="2808287"/>
          </a:xfrm>
        </p:spPr>
        <p:txBody>
          <a:bodyPr/>
          <a:lstStyle/>
          <a:p>
            <a:r>
              <a:rPr lang="sv-SE"/>
              <a:t>Budget kan ha registrerats på ämnen eller projekt som sedan avslutats och spärrats i UBW</a:t>
            </a:r>
          </a:p>
          <a:p>
            <a:pPr marL="0" indent="0">
              <a:buNone/>
            </a:pPr>
            <a:r>
              <a:rPr lang="sv-SE"/>
              <a:t>     	</a:t>
            </a:r>
          </a:p>
        </p:txBody>
      </p:sp>
    </p:spTree>
    <p:extLst>
      <p:ext uri="{BB962C8B-B14F-4D97-AF65-F5344CB8AC3E}">
        <p14:creationId xmlns:p14="http://schemas.microsoft.com/office/powerpoint/2010/main" val="375015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261" y="362337"/>
            <a:ext cx="10461241" cy="4244911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Slutavstämning – se bilaga 12-13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Analysera era </a:t>
            </a:r>
            <a:r>
              <a:rPr lang="sv-SE" sz="2000" dirty="0">
                <a:solidFill>
                  <a:srgbClr val="0070C0"/>
                </a:solidFill>
              </a:rPr>
              <a:t>Resultatmatriser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Se även 1c. </a:t>
            </a:r>
            <a:r>
              <a:rPr lang="sv-SE" sz="2000" dirty="0">
                <a:solidFill>
                  <a:srgbClr val="0070C0"/>
                </a:solidFill>
              </a:rPr>
              <a:t>Resultaträkning (9-konton)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9" y="1854679"/>
            <a:ext cx="7989792" cy="44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6363" y="1407608"/>
            <a:ext cx="10550525" cy="652145"/>
          </a:xfrm>
        </p:spPr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Aktuell övrig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6362" y="2059753"/>
            <a:ext cx="11445637" cy="43974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Årstidplanen 2025 </a:t>
            </a:r>
            <a:r>
              <a:rPr lang="sv-SE" dirty="0"/>
              <a:t>på gång</a:t>
            </a:r>
            <a:endParaRPr lang="sv-SE" dirty="0">
              <a:cs typeface="Arial"/>
            </a:endParaRPr>
          </a:p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Projekt-</a:t>
            </a:r>
            <a:r>
              <a:rPr lang="sv-SE" dirty="0" err="1">
                <a:solidFill>
                  <a:srgbClr val="0070C0"/>
                </a:solidFill>
              </a:rPr>
              <a:t>IB´n</a:t>
            </a:r>
            <a:r>
              <a:rPr lang="sv-SE" dirty="0">
                <a:solidFill>
                  <a:srgbClr val="0070C0"/>
                </a:solidFill>
              </a:rPr>
              <a:t>  2025 </a:t>
            </a:r>
            <a:r>
              <a:rPr lang="sv-SE" dirty="0"/>
              <a:t>bokförda</a:t>
            </a:r>
          </a:p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Prognosanvisningar och bilagor </a:t>
            </a:r>
            <a:r>
              <a:rPr lang="sv-SE" dirty="0"/>
              <a:t>läggs ut på medarbetarsidor</a:t>
            </a:r>
          </a:p>
          <a:p>
            <a:pPr>
              <a:buClrTx/>
            </a:pPr>
            <a:r>
              <a:rPr lang="sv-SE" dirty="0">
                <a:cs typeface="Arial"/>
              </a:rPr>
              <a:t>Preliminär tidplan </a:t>
            </a:r>
            <a:r>
              <a:rPr lang="sv-SE" dirty="0">
                <a:solidFill>
                  <a:srgbClr val="0070C0"/>
                </a:solidFill>
                <a:cs typeface="Arial"/>
              </a:rPr>
              <a:t>Budget 2026 </a:t>
            </a:r>
            <a:r>
              <a:rPr lang="sv-SE" dirty="0">
                <a:cs typeface="Arial"/>
              </a:rPr>
              <a:t>på medarbetarsidor</a:t>
            </a:r>
          </a:p>
          <a:p>
            <a:pPr marL="0" indent="0">
              <a:buClrTx/>
              <a:buNone/>
            </a:pPr>
            <a:r>
              <a:rPr lang="sv-SE" dirty="0"/>
              <a:t>		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2020EF-EAAA-0757-C79E-9F82036C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24" y="3189515"/>
            <a:ext cx="4214513" cy="3267715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CEBE89B-E20E-1935-FBE5-7947AB5A266E}"/>
              </a:ext>
            </a:extLst>
          </p:cNvPr>
          <p:cNvSpPr/>
          <p:nvPr/>
        </p:nvSpPr>
        <p:spPr>
          <a:xfrm>
            <a:off x="8040188" y="4125687"/>
            <a:ext cx="2420983" cy="968828"/>
          </a:xfrm>
          <a:prstGeom prst="roundRect">
            <a:avLst/>
          </a:prstGeom>
          <a:noFill/>
          <a:ln w="38100"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78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>
                <a:solidFill>
                  <a:srgbClr val="0070C0"/>
                </a:solidFill>
              </a:rPr>
              <a:t>Ytterligare prognosinformation tas separat vid behov</a:t>
            </a:r>
          </a:p>
        </p:txBody>
      </p:sp>
    </p:spTree>
    <p:extLst>
      <p:ext uri="{BB962C8B-B14F-4D97-AF65-F5344CB8AC3E}">
        <p14:creationId xmlns:p14="http://schemas.microsoft.com/office/powerpoint/2010/main" val="2137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7888" y="933376"/>
            <a:ext cx="10332119" cy="1037734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 dirty="0">
                <a:solidFill>
                  <a:srgbClr val="0070C0"/>
                </a:solidFill>
              </a:rPr>
              <a:t>Årsöversikt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1400" dirty="0"/>
              <a:t>År 2025	       									         													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/>
            </a:br>
            <a:r>
              <a:rPr lang="sv-SE" dirty="0">
                <a:solidFill>
                  <a:schemeClr val="accent1"/>
                </a:solidFill>
              </a:rPr>
              <a:t>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/>
              <a:t>			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/>
            </a:br>
            <a:br>
              <a:rPr lang="sv-SE" sz="1500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/>
        </p:nvGraphicFramePr>
        <p:xfrm>
          <a:off x="1831753" y="1513519"/>
          <a:ext cx="10355386" cy="103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193779" y="3141128"/>
            <a:ext cx="1128908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Budgetunderlag </a:t>
            </a:r>
            <a:r>
              <a:rPr lang="sv-SE" sz="900">
                <a:solidFill>
                  <a:prstClr val="black"/>
                </a:solidFill>
                <a:latin typeface="Arial"/>
              </a:rPr>
              <a:t>år -1, år 0, år 1-3</a:t>
            </a:r>
          </a:p>
          <a:p>
            <a:pPr defTabSz="685800"/>
            <a:endParaRPr lang="sv-SE" sz="9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721014" y="2438467"/>
            <a:ext cx="166911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Höständrings budget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2025</a:t>
            </a: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2025 + år 2-4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8677574" y="2236993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4227039" y="2460186"/>
            <a:ext cx="1906328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2025	Beslut</a:t>
            </a: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2026 –	Beslut</a:t>
            </a:r>
          </a:p>
        </p:txBody>
      </p:sp>
      <p:sp>
        <p:nvSpPr>
          <p:cNvPr id="115" name="V-form 114"/>
          <p:cNvSpPr/>
          <p:nvPr/>
        </p:nvSpPr>
        <p:spPr>
          <a:xfrm>
            <a:off x="8304325" y="3208606"/>
            <a:ext cx="2676482" cy="419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Budget år 2026 upprättas och beslutas</a:t>
            </a:r>
          </a:p>
        </p:txBody>
      </p:sp>
      <p:sp>
        <p:nvSpPr>
          <p:cNvPr id="116" name="V-form 115"/>
          <p:cNvSpPr/>
          <p:nvPr/>
        </p:nvSpPr>
        <p:spPr>
          <a:xfrm>
            <a:off x="3364855" y="4330688"/>
            <a:ext cx="2726448" cy="423167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Prognos år 2025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10408837" y="2448221"/>
            <a:ext cx="973866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Reglerings-brev</a:t>
            </a:r>
            <a:endParaRPr lang="sv-SE" sz="9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sv-SE" sz="900" dirty="0">
                <a:solidFill>
                  <a:prstClr val="black"/>
                </a:solidFill>
                <a:latin typeface="Arial"/>
              </a:rPr>
              <a:t>Beslut år 2026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10864517" y="2203554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V-form 126"/>
          <p:cNvSpPr/>
          <p:nvPr/>
        </p:nvSpPr>
        <p:spPr>
          <a:xfrm>
            <a:off x="9722878" y="3604902"/>
            <a:ext cx="1273364" cy="44561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VP år 2026</a:t>
            </a:r>
          </a:p>
        </p:txBody>
      </p:sp>
      <p:cxnSp>
        <p:nvCxnSpPr>
          <p:cNvPr id="130" name="Rak pil 129"/>
          <p:cNvCxnSpPr/>
          <p:nvPr/>
        </p:nvCxnSpPr>
        <p:spPr>
          <a:xfrm flipH="1" flipV="1">
            <a:off x="4520234" y="2285125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6091303" y="2247026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3323589" y="2822615"/>
            <a:ext cx="903450" cy="33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-form 30"/>
          <p:cNvSpPr/>
          <p:nvPr/>
        </p:nvSpPr>
        <p:spPr>
          <a:xfrm>
            <a:off x="3805295" y="5260202"/>
            <a:ext cx="1122999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V-form 4"/>
          <p:cNvSpPr/>
          <p:nvPr/>
        </p:nvSpPr>
        <p:spPr>
          <a:xfrm>
            <a:off x="3373071" y="3153748"/>
            <a:ext cx="2252475" cy="495211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Planeringsförutsättn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År 2026</a:t>
            </a:r>
          </a:p>
        </p:txBody>
      </p:sp>
      <p:sp>
        <p:nvSpPr>
          <p:cNvPr id="9" name="Rektangel 8"/>
          <p:cNvSpPr/>
          <p:nvPr/>
        </p:nvSpPr>
        <p:spPr>
          <a:xfrm>
            <a:off x="499720" y="2410758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87232" y="4330688"/>
            <a:ext cx="1045158" cy="43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Miun</a:t>
            </a:r>
            <a:endParaRPr lang="sv-SE" sz="135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9" name="V-form 38"/>
          <p:cNvSpPr/>
          <p:nvPr/>
        </p:nvSpPr>
        <p:spPr>
          <a:xfrm>
            <a:off x="6158000" y="5271816"/>
            <a:ext cx="1183786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0" name="V-form 39"/>
          <p:cNvSpPr/>
          <p:nvPr/>
        </p:nvSpPr>
        <p:spPr>
          <a:xfrm>
            <a:off x="8391722" y="5271816"/>
            <a:ext cx="1127527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1" name="V-form 40"/>
          <p:cNvSpPr/>
          <p:nvPr/>
        </p:nvSpPr>
        <p:spPr>
          <a:xfrm>
            <a:off x="10095746" y="5260202"/>
            <a:ext cx="1938080" cy="69550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2" name="V-form 41"/>
          <p:cNvSpPr/>
          <p:nvPr/>
        </p:nvSpPr>
        <p:spPr>
          <a:xfrm>
            <a:off x="2384328" y="5846404"/>
            <a:ext cx="474365" cy="10930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525" err="1">
                <a:solidFill>
                  <a:prstClr val="black"/>
                </a:solidFill>
                <a:latin typeface="Arial"/>
              </a:rPr>
              <a:t>Uppf</a:t>
            </a:r>
            <a:endParaRPr lang="sv-SE" sz="525">
              <a:solidFill>
                <a:prstClr val="black"/>
              </a:solidFill>
              <a:latin typeface="Arial"/>
            </a:endParaRPr>
          </a:p>
          <a:p>
            <a:pPr algn="ctr" defTabSz="685800"/>
            <a:endParaRPr lang="sv-SE" sz="525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V-form 43"/>
          <p:cNvSpPr/>
          <p:nvPr/>
        </p:nvSpPr>
        <p:spPr>
          <a:xfrm>
            <a:off x="3284814" y="5845303"/>
            <a:ext cx="244211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583" y="5845303"/>
            <a:ext cx="260627" cy="105572"/>
          </a:xfrm>
          <a:prstGeom prst="rect">
            <a:avLst/>
          </a:prstGeom>
        </p:spPr>
      </p:pic>
      <p:sp>
        <p:nvSpPr>
          <p:cNvPr id="45" name="V-form 44"/>
          <p:cNvSpPr/>
          <p:nvPr/>
        </p:nvSpPr>
        <p:spPr>
          <a:xfrm>
            <a:off x="4796348" y="5842481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V-form 45"/>
          <p:cNvSpPr/>
          <p:nvPr/>
        </p:nvSpPr>
        <p:spPr>
          <a:xfrm>
            <a:off x="5625547" y="5860648"/>
            <a:ext cx="244211" cy="1055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V-form 46"/>
          <p:cNvSpPr/>
          <p:nvPr/>
        </p:nvSpPr>
        <p:spPr>
          <a:xfrm flipV="1">
            <a:off x="6465336" y="5845380"/>
            <a:ext cx="274074" cy="10557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V-form 47"/>
          <p:cNvSpPr/>
          <p:nvPr/>
        </p:nvSpPr>
        <p:spPr>
          <a:xfrm>
            <a:off x="7410973" y="5839659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V-form 49"/>
          <p:cNvSpPr/>
          <p:nvPr/>
        </p:nvSpPr>
        <p:spPr>
          <a:xfrm>
            <a:off x="8187322" y="5860648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V-form 50"/>
          <p:cNvSpPr/>
          <p:nvPr/>
        </p:nvSpPr>
        <p:spPr>
          <a:xfrm>
            <a:off x="9086190" y="5860648"/>
            <a:ext cx="244211" cy="1143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V-form 51"/>
          <p:cNvSpPr/>
          <p:nvPr/>
        </p:nvSpPr>
        <p:spPr>
          <a:xfrm flipV="1">
            <a:off x="9782678" y="5875821"/>
            <a:ext cx="242920" cy="10567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Vänster klammerparentes 2"/>
          <p:cNvSpPr/>
          <p:nvPr/>
        </p:nvSpPr>
        <p:spPr>
          <a:xfrm>
            <a:off x="1766096" y="3080291"/>
            <a:ext cx="257158" cy="28859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V-form 33"/>
          <p:cNvSpPr/>
          <p:nvPr/>
        </p:nvSpPr>
        <p:spPr>
          <a:xfrm>
            <a:off x="1958682" y="5271817"/>
            <a:ext cx="1563817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7" name="Rektangel med rundade hörn 6"/>
          <p:cNvSpPr/>
          <p:nvPr/>
        </p:nvSpPr>
        <p:spPr>
          <a:xfrm rot="5400000">
            <a:off x="4428468" y="3085447"/>
            <a:ext cx="685800" cy="29731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5BAB10AB-0A1C-493D-8DEB-FC75FB814B4D}"/>
              </a:ext>
            </a:extLst>
          </p:cNvPr>
          <p:cNvSpPr/>
          <p:nvPr/>
        </p:nvSpPr>
        <p:spPr>
          <a:xfrm>
            <a:off x="5846268" y="2758691"/>
            <a:ext cx="45719" cy="1428671"/>
          </a:xfrm>
          <a:prstGeom prst="down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747CE777-339D-4E00-B898-3505F6DE8635}"/>
              </a:ext>
            </a:extLst>
          </p:cNvPr>
          <p:cNvSpPr/>
          <p:nvPr/>
        </p:nvSpPr>
        <p:spPr>
          <a:xfrm>
            <a:off x="4758503" y="2758691"/>
            <a:ext cx="45719" cy="1428671"/>
          </a:xfrm>
          <a:prstGeom prst="down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12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 2025</a:t>
            </a:r>
          </a:p>
        </p:txBody>
      </p:sp>
    </p:spTree>
    <p:extLst>
      <p:ext uri="{BB962C8B-B14F-4D97-AF65-F5344CB8AC3E}">
        <p14:creationId xmlns:p14="http://schemas.microsoft.com/office/powerpoint/2010/main" val="242551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960" y="1532994"/>
            <a:ext cx="8682670" cy="526150"/>
          </a:xfrm>
        </p:spPr>
        <p:txBody>
          <a:bodyPr/>
          <a:lstStyle/>
          <a:p>
            <a:r>
              <a:rPr lang="sv-SE" sz="2400" dirty="0"/>
              <a:t>Prognosunderlag: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7856" y="2052884"/>
            <a:ext cx="8200108" cy="4387736"/>
          </a:xfrm>
        </p:spPr>
        <p:txBody>
          <a:bodyPr/>
          <a:lstStyle/>
          <a:p>
            <a:r>
              <a:rPr lang="sv-SE" sz="2000" b="1" dirty="0">
                <a:solidFill>
                  <a:srgbClr val="0070C0"/>
                </a:solidFill>
              </a:rPr>
              <a:t>Prognosanvisningar (</a:t>
            </a:r>
            <a:r>
              <a:rPr lang="sv-SE" sz="2000" b="1" dirty="0" err="1">
                <a:solidFill>
                  <a:srgbClr val="0070C0"/>
                </a:solidFill>
              </a:rPr>
              <a:t>weben</a:t>
            </a:r>
            <a:r>
              <a:rPr lang="sv-SE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Prognosbilagor (</a:t>
            </a:r>
            <a:r>
              <a:rPr lang="sv-SE" sz="2000" b="1" dirty="0" err="1">
                <a:solidFill>
                  <a:srgbClr val="0070C0"/>
                </a:solidFill>
              </a:rPr>
              <a:t>weben</a:t>
            </a:r>
            <a:r>
              <a:rPr lang="sv-SE" sz="2000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dirty="0"/>
          </a:p>
          <a:p>
            <a:pPr marL="0" indent="0">
              <a:spcBef>
                <a:spcPts val="0"/>
              </a:spcBef>
              <a:buNone/>
            </a:pPr>
            <a:endParaRPr lang="sv-SE" sz="2000" dirty="0"/>
          </a:p>
          <a:p>
            <a:pPr>
              <a:spcBef>
                <a:spcPts val="0"/>
              </a:spcBef>
            </a:pPr>
            <a:r>
              <a:rPr lang="sv-SE" sz="2000" b="1" dirty="0">
                <a:solidFill>
                  <a:srgbClr val="0070C0"/>
                </a:solidFill>
              </a:rPr>
              <a:t>Tjänsteplaneringar från Retendo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Studentintäkter Stina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Verksamhetsunderlag grundutbildning, forskning, projekt etc.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Hypergene </a:t>
            </a:r>
          </a:p>
          <a:p>
            <a:endParaRPr lang="sv-SE" b="1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282712D-03E9-4B50-8341-BABC12C2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462" y="246744"/>
            <a:ext cx="3426249" cy="240812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C30AE63-C711-48AC-B9E5-A7C5DA5E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992" y="4818290"/>
            <a:ext cx="4204721" cy="1425451"/>
          </a:xfrm>
          <a:prstGeom prst="rect">
            <a:avLst/>
          </a:prstGeom>
        </p:spPr>
      </p:pic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101E33A-88E8-4EE3-A258-7945033E1EEC}"/>
              </a:ext>
            </a:extLst>
          </p:cNvPr>
          <p:cNvSpPr/>
          <p:nvPr/>
        </p:nvSpPr>
        <p:spPr>
          <a:xfrm>
            <a:off x="2088931" y="4895193"/>
            <a:ext cx="4007069" cy="12819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4A49A3-88DB-38E5-4CB6-130DD8967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711" y="136358"/>
            <a:ext cx="4362450" cy="2628900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FFF1C485-AC44-7E63-B621-5522C1A9C591}"/>
              </a:ext>
            </a:extLst>
          </p:cNvPr>
          <p:cNvSpPr/>
          <p:nvPr/>
        </p:nvSpPr>
        <p:spPr>
          <a:xfrm>
            <a:off x="7882758" y="1127234"/>
            <a:ext cx="2404241" cy="1418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1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800"/>
            </a:br>
            <a:endParaRPr lang="sv-SE" sz="280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0017" y="1912247"/>
            <a:ext cx="10550525" cy="383696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solidFill>
                  <a:srgbClr val="0070C0"/>
                </a:solidFill>
              </a:rPr>
              <a:t>Avstäm rätt uppgifter för:</a:t>
            </a:r>
          </a:p>
          <a:p>
            <a:pPr marL="0" indent="0">
              <a:buNone/>
            </a:pPr>
            <a:r>
              <a:rPr lang="sv-SE" dirty="0"/>
              <a:t>- Avdelningsekonomer</a:t>
            </a:r>
          </a:p>
          <a:p>
            <a:pPr marL="0" indent="0">
              <a:buNone/>
            </a:pPr>
            <a:r>
              <a:rPr lang="sv-SE" dirty="0"/>
              <a:t>- Avdelningschefer/prefekter</a:t>
            </a:r>
            <a:endParaRPr lang="sv-SE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Uppdateringar gjorda</a:t>
            </a:r>
          </a:p>
          <a:p>
            <a:pPr marL="0" indent="0">
              <a:buNone/>
            </a:pPr>
            <a:r>
              <a:rPr lang="sv-SE" dirty="0"/>
              <a:t>Meddela Ingrid om ytterligare justeringar ska göra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379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972" y="644959"/>
            <a:ext cx="10465163" cy="432048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Prognosbilagor</a:t>
            </a:r>
            <a:br>
              <a:rPr lang="sv-SE" dirty="0"/>
            </a:b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323826" y="4658264"/>
            <a:ext cx="2303253" cy="25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B3AA87-B465-4C01-B9CE-437B04F31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2" y="1328737"/>
            <a:ext cx="10715625" cy="4505325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43C9E660-8115-40F7-88D2-79D53CB406FC}"/>
              </a:ext>
            </a:extLst>
          </p:cNvPr>
          <p:cNvSpPr/>
          <p:nvPr/>
        </p:nvSpPr>
        <p:spPr>
          <a:xfrm>
            <a:off x="588972" y="1409700"/>
            <a:ext cx="735003" cy="2628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9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307" y="188568"/>
            <a:ext cx="10480693" cy="12463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>
                <a:solidFill>
                  <a:srgbClr val="0070C0"/>
                </a:solidFill>
              </a:rPr>
              <a:t>Prognosanvisningar</a:t>
            </a:r>
            <a:br>
              <a:rPr lang="sv-SE" sz="2800">
                <a:solidFill>
                  <a:srgbClr val="0070C0"/>
                </a:solidFill>
              </a:rPr>
            </a:br>
            <a:r>
              <a:rPr lang="sv-SE" sz="2000" b="0">
                <a:solidFill>
                  <a:srgbClr val="0070C0"/>
                </a:solidFill>
                <a:highlight>
                  <a:srgbClr val="C0C0C0"/>
                </a:highlight>
              </a:rPr>
              <a:t>se respektive avsnitt </a:t>
            </a:r>
            <a:br>
              <a:rPr lang="sv-SE"/>
            </a:b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77" y="157037"/>
            <a:ext cx="5114925" cy="6162675"/>
          </a:xfrm>
          <a:prstGeom prst="rect">
            <a:avLst/>
          </a:prstGeom>
        </p:spPr>
      </p:pic>
      <p:sp>
        <p:nvSpPr>
          <p:cNvPr id="9" name="Rundad rektangulär bildtext 8"/>
          <p:cNvSpPr/>
          <p:nvPr/>
        </p:nvSpPr>
        <p:spPr>
          <a:xfrm rot="5400000">
            <a:off x="9656160" y="3110683"/>
            <a:ext cx="1513701" cy="1314765"/>
          </a:xfrm>
          <a:prstGeom prst="wedgeRoundRectCallout">
            <a:avLst>
              <a:gd name="adj1" fmla="val -28082"/>
              <a:gd name="adj2" fmla="val 12783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ndad rektangulär bildtext 9"/>
          <p:cNvSpPr/>
          <p:nvPr/>
        </p:nvSpPr>
        <p:spPr>
          <a:xfrm>
            <a:off x="9497645" y="2882435"/>
            <a:ext cx="2309649" cy="2133650"/>
          </a:xfrm>
          <a:prstGeom prst="wedgeRoundRectCallout">
            <a:avLst>
              <a:gd name="adj1" fmla="val -81214"/>
              <a:gd name="adj2" fmla="val -186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>
                <a:solidFill>
                  <a:srgbClr val="FF0000"/>
                </a:solidFill>
              </a:rPr>
              <a:t>Företagshälsovård, friskvård</a:t>
            </a:r>
          </a:p>
          <a:p>
            <a:pPr algn="ctr"/>
            <a:endParaRPr lang="sv-SE" sz="1100">
              <a:solidFill>
                <a:srgbClr val="FF0000"/>
              </a:solidFill>
            </a:endParaRPr>
          </a:p>
          <a:p>
            <a:pPr algn="ctr"/>
            <a:endParaRPr lang="sv-SE" sz="1100">
              <a:solidFill>
                <a:srgbClr val="FF0000"/>
              </a:solidFill>
            </a:endParaRPr>
          </a:p>
          <a:p>
            <a:pPr algn="ctr"/>
            <a:r>
              <a:rPr lang="sv-SE" sz="1100">
                <a:solidFill>
                  <a:srgbClr val="FF0000"/>
                </a:solidFill>
              </a:rPr>
              <a:t>IT/telefoni, tekniska hjälpmedel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Ergonomiska hjälpmedel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Ergonomiska utrustning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Kontorsmaterial </a:t>
            </a:r>
            <a:r>
              <a:rPr lang="sv-SE" sz="1100" err="1">
                <a:solidFill>
                  <a:srgbClr val="FF0000"/>
                </a:solidFill>
              </a:rPr>
              <a:t>etc</a:t>
            </a:r>
            <a:endParaRPr lang="sv-SE" sz="1100">
              <a:solidFill>
                <a:srgbClr val="FF0000"/>
              </a:solidFill>
            </a:endParaRPr>
          </a:p>
          <a:p>
            <a:pPr algn="ctr"/>
            <a:r>
              <a:rPr lang="sv-SE" sz="1100">
                <a:solidFill>
                  <a:srgbClr val="FF0000"/>
                </a:solidFill>
              </a:rPr>
              <a:t>Profilprodukter</a:t>
            </a:r>
          </a:p>
          <a:p>
            <a:pPr algn="ctr"/>
            <a:r>
              <a:rPr lang="sv-SE" sz="1100">
                <a:solidFill>
                  <a:srgbClr val="FF0000"/>
                </a:solidFill>
              </a:rPr>
              <a:t>Trycker/kopiering</a:t>
            </a:r>
          </a:p>
          <a:p>
            <a:pPr algn="ctr"/>
            <a:endParaRPr lang="sv-SE" sz="900">
              <a:solidFill>
                <a:srgbClr val="FF0000"/>
              </a:solidFill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E843B75A-4233-4E2D-99B9-961A0ADAF7A2}"/>
              </a:ext>
            </a:extLst>
          </p:cNvPr>
          <p:cNvSpPr/>
          <p:nvPr/>
        </p:nvSpPr>
        <p:spPr>
          <a:xfrm>
            <a:off x="3932512" y="599090"/>
            <a:ext cx="4879427" cy="1576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E80CA161-7CD0-45CA-A607-C707473AC34D}"/>
              </a:ext>
            </a:extLst>
          </p:cNvPr>
          <p:cNvSpPr/>
          <p:nvPr/>
        </p:nvSpPr>
        <p:spPr>
          <a:xfrm>
            <a:off x="3881317" y="3256767"/>
            <a:ext cx="4879427" cy="1576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577914A-833E-4455-AC6F-AC320CCCD9D4}"/>
              </a:ext>
            </a:extLst>
          </p:cNvPr>
          <p:cNvSpPr/>
          <p:nvPr/>
        </p:nvSpPr>
        <p:spPr>
          <a:xfrm>
            <a:off x="3881317" y="3798301"/>
            <a:ext cx="4879427" cy="3480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41EB954F-32D1-461A-8992-273C65272094}"/>
              </a:ext>
            </a:extLst>
          </p:cNvPr>
          <p:cNvSpPr/>
          <p:nvPr/>
        </p:nvSpPr>
        <p:spPr>
          <a:xfrm>
            <a:off x="3877825" y="5797643"/>
            <a:ext cx="4879427" cy="1576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23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3.xml><?xml version="1.0" encoding="utf-8"?>
<a:theme xmlns:a="http://schemas.openxmlformats.org/drawingml/2006/main" name="Hypergene">
  <a:themeElements>
    <a:clrScheme name="Hypergene">
      <a:dk1>
        <a:srgbClr val="000000"/>
      </a:dk1>
      <a:lt1>
        <a:sysClr val="window" lastClr="FFFFFF"/>
      </a:lt1>
      <a:dk2>
        <a:srgbClr val="2C1C09"/>
      </a:dk2>
      <a:lt2>
        <a:srgbClr val="F8F8F8"/>
      </a:lt2>
      <a:accent1>
        <a:srgbClr val="C3D498"/>
      </a:accent1>
      <a:accent2>
        <a:srgbClr val="DDB199"/>
      </a:accent2>
      <a:accent3>
        <a:srgbClr val="98BFD8"/>
      </a:accent3>
      <a:accent4>
        <a:srgbClr val="98D1CB"/>
      </a:accent4>
      <a:accent5>
        <a:srgbClr val="E2D193"/>
      </a:accent5>
      <a:accent6>
        <a:srgbClr val="F18700"/>
      </a:accent6>
      <a:hlink>
        <a:srgbClr val="F18700"/>
      </a:hlink>
      <a:folHlink>
        <a:srgbClr val="F18700"/>
      </a:folHlink>
    </a:clrScheme>
    <a:fontScheme name="Hypergene ny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Mörkgrön">
      <a:srgbClr val="404D22"/>
    </a:custClr>
    <a:custClr name="Rödbrun">
      <a:srgbClr val="4F2610"/>
    </a:custClr>
    <a:custClr name="Marinblå">
      <a:srgbClr val="203B4D"/>
    </a:custClr>
    <a:custClr name="Maringrön">
      <a:srgbClr val="015046"/>
    </a:custClr>
    <a:custClr name="Guldbrun">
      <a:srgbClr val="4B3F1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">
      <a:srgbClr val="2C1C09"/>
    </a:custClr>
    <a:custClr name="Brun 80%">
      <a:srgbClr val="56493E"/>
    </a:custClr>
    <a:custClr name="Brun 60%">
      <a:srgbClr val="7F766E"/>
    </a:custClr>
    <a:custClr name="Brun 40%">
      <a:srgbClr val="ACA49E"/>
    </a:custClr>
    <a:custClr name="Brun 20%">
      <a:srgbClr val="D5D2D0"/>
    </a:custClr>
    <a:custClr name="Brun 10%">
      <a:srgbClr val="EAE7E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ypergene_mall_fasta bilder.potx" id="{E1D8EF8E-A6AE-4123-869F-13180DF07535}" vid="{B8974BB7-E4FD-427D-BDB8-827B0946A6A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93778FFEFCC842A1305BF332A002CB" ma:contentTypeVersion="4" ma:contentTypeDescription="Skapa ett nytt dokument." ma:contentTypeScope="" ma:versionID="2c955e0c19b6c9eac8952e15ef32fd37">
  <xsd:schema xmlns:xsd="http://www.w3.org/2001/XMLSchema" xmlns:xs="http://www.w3.org/2001/XMLSchema" xmlns:p="http://schemas.microsoft.com/office/2006/metadata/properties" xmlns:ns2="02849efb-ee2c-4346-97f3-f500bbfa2ec1" targetNamespace="http://schemas.microsoft.com/office/2006/metadata/properties" ma:root="true" ma:fieldsID="1f3e4dcb42af092bc8aa23001553e8da" ns2:_="">
    <xsd:import namespace="02849efb-ee2c-4346-97f3-f500bbfa2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49efb-ee2c-4346-97f3-f500bbfa2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91043D-BE14-45A2-AA93-20DDD21B7C38}">
  <ds:schemaRefs>
    <ds:schemaRef ds:uri="02849efb-ee2c-4346-97f3-f500bbfa2e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773CCA-9E45-46FC-850B-381BB39DE053}">
  <ds:schemaRefs>
    <ds:schemaRef ds:uri="http://www.w3.org/XML/1998/namespace"/>
    <ds:schemaRef ds:uri="http://schemas.openxmlformats.org/package/2006/metadata/core-properties"/>
    <ds:schemaRef ds:uri="http://purl.org/dc/elements/1.1/"/>
    <ds:schemaRef ds:uri="02849efb-ee2c-4346-97f3-f500bbfa2ec1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F3BE94-6987-4A09-8D95-AEEA125D8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1233</Words>
  <Application>Microsoft Office PowerPoint</Application>
  <PresentationFormat>Bredbild</PresentationFormat>
  <Paragraphs>226</Paragraphs>
  <Slides>30</Slides>
  <Notes>1</Notes>
  <HiddenSlides>6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Arial</vt:lpstr>
      <vt:lpstr>Avenir Next LT Pro</vt:lpstr>
      <vt:lpstr>Calibri</vt:lpstr>
      <vt:lpstr>Times New Roman</vt:lpstr>
      <vt:lpstr>Wingdings</vt:lpstr>
      <vt:lpstr>Office-tema</vt:lpstr>
      <vt:lpstr>1_Office-tema</vt:lpstr>
      <vt:lpstr>Hypergene</vt:lpstr>
      <vt:lpstr>Prognos 2025 </vt:lpstr>
      <vt:lpstr>Agenda:</vt:lpstr>
      <vt:lpstr>Aktuell övrig information</vt:lpstr>
      <vt:lpstr>Årsöversikt   År 2025                                                                         </vt:lpstr>
      <vt:lpstr>Prognos 2025</vt:lpstr>
      <vt:lpstr>Prognosunderlag:</vt:lpstr>
      <vt:lpstr> </vt:lpstr>
      <vt:lpstr>Prognosbilagor </vt:lpstr>
      <vt:lpstr>Prognosanvisningar se respektive avsnitt  </vt:lpstr>
      <vt:lpstr>Förvaltningen, Prognos 2025</vt:lpstr>
      <vt:lpstr>Anslag, bilaga 5-7  Prognos 2025 = Budget 2025 </vt:lpstr>
      <vt:lpstr>Forskningsanslag per fakultet Bilaga 6</vt:lpstr>
      <vt:lpstr>Grundutbildningsanslag</vt:lpstr>
      <vt:lpstr>Styrmodell verksamhetsutfall ordinarie GU (110)  </vt:lpstr>
      <vt:lpstr>Nationella särskilda satsningar bidrag utbildning, forskning(Tkr) Bilaga 7</vt:lpstr>
      <vt:lpstr>Generella prognosvärden 2025</vt:lpstr>
      <vt:lpstr>Prognos löner och påslag  Hypergene</vt:lpstr>
      <vt:lpstr>Nya värden prognos jämfört med budget p g a: * Ny löneöknings% första RALS-perioden * Ny LKP  * Ny kontors% * Ny lönesumma ger ny OH-kostnad trots samma OH% </vt:lpstr>
      <vt:lpstr>Lokalkostnader </vt:lpstr>
      <vt:lpstr>Investeringar</vt:lpstr>
      <vt:lpstr>Prognos årets intäkter inom Kommunsamverkan  </vt:lpstr>
      <vt:lpstr>Ekonomiska mål årets kapitalförändring/verksamhetsutfall Mål utöver ordinarie uppdrag, styrning och regelverk  </vt:lpstr>
      <vt:lpstr>PowerPoint-presentation</vt:lpstr>
      <vt:lpstr>Övrigt  prognos</vt:lpstr>
      <vt:lpstr>Kontoinmatning prognos</vt:lpstr>
      <vt:lpstr>PowerPoint-presentation</vt:lpstr>
      <vt:lpstr>OH-fördelning stödverksamhet 101/102/200 (samordnare)</vt:lpstr>
      <vt:lpstr>Spärrade projekt, ämnen</vt:lpstr>
      <vt:lpstr>Slutavstämning – se bilaga 12-13 Analysera era Resultatmatriser Se även 1c. Resultaträkning (9-konton)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3</cp:revision>
  <cp:lastPrinted>2015-05-26T13:42:18Z</cp:lastPrinted>
  <dcterms:created xsi:type="dcterms:W3CDTF">2015-04-23T14:32:50Z</dcterms:created>
  <dcterms:modified xsi:type="dcterms:W3CDTF">2025-02-27T09:27:09Z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0x0101009693778FFEFCC842A1305BF332A002CB</vt:lpwstr>
  </property>
</Properties>
</file>