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448" r:id="rId5"/>
    <p:sldId id="260" r:id="rId6"/>
    <p:sldId id="299" r:id="rId7"/>
    <p:sldId id="287" r:id="rId8"/>
    <p:sldId id="288" r:id="rId9"/>
    <p:sldId id="289" r:id="rId10"/>
    <p:sldId id="300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01" r:id="rId19"/>
    <p:sldId id="302" r:id="rId20"/>
    <p:sldId id="303" r:id="rId21"/>
    <p:sldId id="297" r:id="rId22"/>
  </p:sldIdLst>
  <p:sldSz cx="12192000" cy="6858000"/>
  <p:notesSz cx="6797675" cy="9856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1A5"/>
    <a:srgbClr val="EE5650"/>
    <a:srgbClr val="5B9BD5"/>
    <a:srgbClr val="FF9800"/>
    <a:srgbClr val="FFFFFF"/>
    <a:srgbClr val="727272"/>
    <a:srgbClr val="000000"/>
    <a:srgbClr val="FE7302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3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9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1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98967" y="149226"/>
            <a:ext cx="11806767" cy="6551613"/>
          </a:xfrm>
          <a:prstGeom prst="rect">
            <a:avLst/>
          </a:prstGeom>
          <a:solidFill>
            <a:srgbClr val="FF8800"/>
          </a:solidFill>
          <a:ln>
            <a:solidFill>
              <a:srgbClr val="FF9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6" name="Bildobjekt 10" descr="vit symbo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857" y="878749"/>
            <a:ext cx="484004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0397" y="1243600"/>
            <a:ext cx="6240000" cy="2160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0399" y="3440370"/>
            <a:ext cx="6240000" cy="216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Klicka här för att ändra format på underrubrik i bakgrunden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7977011" y="63108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prstClr val="white"/>
                </a:solidFill>
                <a:ea typeface="ヒラギノ角ゴ Pro W3" charset="-128"/>
              </a:rPr>
              <a:t>beslutsstöd som det borde vara</a:t>
            </a:r>
          </a:p>
        </p:txBody>
      </p:sp>
      <p:pic>
        <p:nvPicPr>
          <p:cNvPr id="13" name="Bildobjekt 12" descr="Hypergene_logo_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3" y="6231685"/>
            <a:ext cx="2208000" cy="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181101"/>
            <a:ext cx="10972800" cy="4826001"/>
          </a:xfrm>
        </p:spPr>
        <p:txBody>
          <a:bodyPr/>
          <a:lstStyle>
            <a:lvl1pPr>
              <a:defRPr sz="1800" b="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FEB3-93EB-8C48-9645-6B2BC61AEA56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2618-57D0-AD4A-B5AE-57583F0FE02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symbol_grå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824" y="885184"/>
            <a:ext cx="484051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382117"/>
            <a:ext cx="7128463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86090"/>
            <a:ext cx="5384800" cy="4408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buFont typeface="Arial Unicode MS"/>
              <a:buChar char="▶"/>
              <a:defRPr sz="1600"/>
            </a:lvl2pPr>
            <a:lvl3pPr>
              <a:buSzPct val="100000"/>
              <a:buFont typeface="Arial Unicode MS"/>
              <a:buChar char="▶"/>
              <a:defRPr sz="1600"/>
            </a:lvl3pPr>
            <a:lvl4pPr>
              <a:buSzPct val="100000"/>
              <a:buFont typeface="Arial Unicode MS"/>
              <a:buChar char="▶"/>
              <a:defRPr sz="1600"/>
            </a:lvl4pPr>
            <a:lvl5pPr>
              <a:buSzPct val="100000"/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125-97CE-624A-BC51-8FA8454CEA02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8034-55A1-924F-BF64-BF1FEC0BA7A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0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71979"/>
            <a:ext cx="5384800" cy="4435121"/>
          </a:xfrm>
        </p:spPr>
        <p:txBody>
          <a:bodyPr/>
          <a:lstStyle>
            <a:lvl1pPr>
              <a:defRPr sz="18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571979"/>
            <a:ext cx="5384800" cy="4435122"/>
          </a:xfrm>
        </p:spPr>
        <p:txBody>
          <a:bodyPr/>
          <a:lstStyle>
            <a:lvl1pPr>
              <a:defRPr sz="20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AEF2-F277-E640-9406-F6ACEF083504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02A5-05BF-7F46-8509-17297D4238B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4982-BDFA-9143-B4AE-A76817A4820C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8C5E-A003-D141-82E9-8D0A93B7405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B235-4DF6-E74B-99BB-39C3ECD59109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9DDC-E758-D74D-B61E-001760C78A5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2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8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3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2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3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9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2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173810"/>
            <a:ext cx="10972800" cy="48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1" y="601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5A4855D-278D-D142-A5B9-F61B4A94AC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0219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02191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E402053-BC90-BD48-8F9B-D70C630CFCB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Bildobjekt 6" descr="Hypergene_logo_r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90" y="6377517"/>
            <a:ext cx="2168737" cy="3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7807678" y="63870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srgbClr val="BFBFBF"/>
                </a:solidFill>
                <a:ea typeface="ヒラギノ角ゴ Pro W3" charset="-128"/>
              </a:rPr>
              <a:t>beslutsstöd som det borde vara</a:t>
            </a:r>
          </a:p>
        </p:txBody>
      </p:sp>
    </p:spTree>
    <p:extLst>
      <p:ext uri="{BB962C8B-B14F-4D97-AF65-F5344CB8AC3E}">
        <p14:creationId xmlns:p14="http://schemas.microsoft.com/office/powerpoint/2010/main" val="24540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FF9800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" charset="0"/>
        <a:buChar char="•"/>
        <a:defRPr sz="18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8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50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0398" y="3440370"/>
            <a:ext cx="7142482" cy="2160000"/>
          </a:xfrm>
        </p:spPr>
        <p:txBody>
          <a:bodyPr>
            <a:normAutofit/>
          </a:bodyPr>
          <a:lstStyle/>
          <a:p>
            <a:r>
              <a:rPr lang="sv-SE" sz="2400" dirty="0"/>
              <a:t>Hypergene för ekonomisk uppföljning</a:t>
            </a:r>
          </a:p>
          <a:p>
            <a:r>
              <a:rPr lang="sv-SE" sz="2400"/>
              <a:t>2022-01-01</a:t>
            </a:r>
            <a:endParaRPr lang="sv-SE" sz="2400" dirty="0"/>
          </a:p>
          <a:p>
            <a:r>
              <a:rPr lang="sv-SE" sz="1200" dirty="0">
                <a:solidFill>
                  <a:schemeClr val="tx1"/>
                </a:solidFill>
              </a:rPr>
              <a:t>https://medarbetarportalen.miun.se/gemensamt/Ekonomifragor/budget-och-prognos/budgetverktyg/</a:t>
            </a:r>
          </a:p>
          <a:p>
            <a:endParaRPr lang="sv-SE" sz="1400" dirty="0">
              <a:solidFill>
                <a:schemeClr val="tx1"/>
              </a:solidFill>
            </a:endParaRP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1026" name="Picture 2" descr="MU_logotyp_int_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25743"/>
            <a:ext cx="2674509" cy="126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9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767540" y="9946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två alternativa översikter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/>
          <a:srcRect b="12857"/>
          <a:stretch/>
        </p:blipFill>
        <p:spPr>
          <a:xfrm>
            <a:off x="2148277" y="1143886"/>
            <a:ext cx="7875583" cy="1871036"/>
          </a:xfrm>
          <a:prstGeom prst="rect">
            <a:avLst/>
          </a:prstGeom>
        </p:spPr>
      </p:pic>
      <p:sp>
        <p:nvSpPr>
          <p:cNvPr id="38" name="Rektangel 37"/>
          <p:cNvSpPr/>
          <p:nvPr/>
        </p:nvSpPr>
        <p:spPr>
          <a:xfrm>
            <a:off x="2131605" y="3187472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/>
          <a:srcRect b="9608"/>
          <a:stretch/>
        </p:blipFill>
        <p:spPr>
          <a:xfrm>
            <a:off x="2147648" y="3201461"/>
            <a:ext cx="7884375" cy="18717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202859" y="2237230"/>
            <a:ext cx="167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Välj mått för att ändra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visning i tabellerna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på dessa flikar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”Utfall ack” t o m ”April”.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För ”Utfall ack” alt.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”Budget ack” för helår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anges ”Dec” istället 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För ”April” som Period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980593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cxnSp>
        <p:nvCxnSpPr>
          <p:cNvPr id="42" name="Rak 41"/>
          <p:cNvCxnSpPr/>
          <p:nvPr/>
        </p:nvCxnSpPr>
        <p:spPr>
          <a:xfrm>
            <a:off x="1879047" y="173649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1873185" y="379682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148" y="1556141"/>
            <a:ext cx="1028700" cy="542925"/>
          </a:xfrm>
          <a:prstGeom prst="rect">
            <a:avLst/>
          </a:prstGeom>
        </p:spPr>
      </p:pic>
      <p:sp>
        <p:nvSpPr>
          <p:cNvPr id="44" name="Rektangulär 43"/>
          <p:cNvSpPr/>
          <p:nvPr/>
        </p:nvSpPr>
        <p:spPr>
          <a:xfrm>
            <a:off x="3464168" y="5528346"/>
            <a:ext cx="5187462" cy="986153"/>
          </a:xfrm>
          <a:prstGeom prst="wedgeRectCallout">
            <a:avLst>
              <a:gd name="adj1" fmla="val -39615"/>
              <a:gd name="adj2" fmla="val -76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Även dessa flikar visar en resultaträkningsuppställning för det valda måttet. Den övre med visning </a:t>
            </a:r>
            <a:r>
              <a:rPr lang="sv-SE" sz="1200" b="1" dirty="0">
                <a:solidFill>
                  <a:srgbClr val="FE7302"/>
                </a:solidFill>
              </a:rPr>
              <a:t>per period </a:t>
            </a:r>
            <a:r>
              <a:rPr lang="sv-SE" sz="1200" dirty="0">
                <a:solidFill>
                  <a:srgbClr val="FE7302"/>
                </a:solidFill>
              </a:rPr>
              <a:t>och den undre med visning </a:t>
            </a:r>
            <a:r>
              <a:rPr lang="sv-SE" sz="1200" b="1" dirty="0">
                <a:solidFill>
                  <a:srgbClr val="FE7302"/>
                </a:solidFill>
              </a:rPr>
              <a:t>per verksamhet </a:t>
            </a:r>
          </a:p>
          <a:p>
            <a:pPr algn="ctr"/>
            <a:endParaRPr lang="sv-SE" sz="6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Urvalen är även i dessa flikar delvis förvalda alternativt görs aktivt av användaren i de generella väljarna för rapporten eller genom att klicka på rader i övriga flikar</a:t>
            </a:r>
          </a:p>
        </p:txBody>
      </p:sp>
      <p:sp>
        <p:nvSpPr>
          <p:cNvPr id="45" name="Rektangulär 44"/>
          <p:cNvSpPr/>
          <p:nvPr/>
        </p:nvSpPr>
        <p:spPr>
          <a:xfrm>
            <a:off x="9932616" y="2194328"/>
            <a:ext cx="2092008" cy="499994"/>
          </a:xfrm>
          <a:prstGeom prst="wedgeRectCallout">
            <a:avLst>
              <a:gd name="adj1" fmla="val -92743"/>
              <a:gd name="adj2" fmla="val -348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Kontexten över tabellen</a:t>
            </a:r>
            <a:br>
              <a:rPr lang="sv-SE" sz="1200" dirty="0">
                <a:solidFill>
                  <a:srgbClr val="FE7302"/>
                </a:solidFill>
              </a:rPr>
            </a:br>
            <a:r>
              <a:rPr lang="sv-SE" sz="1200" dirty="0">
                <a:solidFill>
                  <a:srgbClr val="FE7302"/>
                </a:solidFill>
              </a:rPr>
              <a:t>visar vad som presenteras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5" cstate="print"/>
          <a:srcRect t="53713" r="13662" b="24696"/>
          <a:stretch/>
        </p:blipFill>
        <p:spPr>
          <a:xfrm>
            <a:off x="10652955" y="557470"/>
            <a:ext cx="871704" cy="197427"/>
          </a:xfrm>
          <a:prstGeom prst="rect">
            <a:avLst/>
          </a:prstGeom>
        </p:spPr>
      </p:pic>
      <p:cxnSp>
        <p:nvCxnSpPr>
          <p:cNvPr id="18" name="Rak pil 17"/>
          <p:cNvCxnSpPr/>
          <p:nvPr/>
        </p:nvCxnSpPr>
        <p:spPr>
          <a:xfrm flipH="1">
            <a:off x="4229100" y="736909"/>
            <a:ext cx="60960" cy="50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>
            <a:off x="4459502" y="736909"/>
            <a:ext cx="653518" cy="2570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pil 2"/>
          <p:cNvCxnSpPr/>
          <p:nvPr/>
        </p:nvCxnSpPr>
        <p:spPr>
          <a:xfrm flipV="1">
            <a:off x="1224874" y="2345849"/>
            <a:ext cx="1998386" cy="99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 5"/>
          <p:cNvCxnSpPr/>
          <p:nvPr/>
        </p:nvCxnSpPr>
        <p:spPr>
          <a:xfrm>
            <a:off x="1286007" y="3341689"/>
            <a:ext cx="1937253" cy="881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06" y="819358"/>
            <a:ext cx="933333" cy="102857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15" y="2819866"/>
            <a:ext cx="980369" cy="108040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273" y="99465"/>
            <a:ext cx="2149351" cy="4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8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138855" y="1127141"/>
            <a:ext cx="7900418" cy="20853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2" cstate="print"/>
          <a:srcRect l="355" t="13695" r="10012"/>
          <a:stretch/>
        </p:blipFill>
        <p:spPr>
          <a:xfrm>
            <a:off x="2151252" y="1133894"/>
            <a:ext cx="7888021" cy="20566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72960" y="2779651"/>
            <a:ext cx="7469804" cy="192149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626427" y="2779651"/>
            <a:ext cx="322118" cy="16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/>
          <a:srcRect r="10036" b="4601"/>
          <a:stretch/>
        </p:blipFill>
        <p:spPr>
          <a:xfrm>
            <a:off x="4533824" y="3449258"/>
            <a:ext cx="5505449" cy="1810786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6221952" y="4145973"/>
            <a:ext cx="1851783" cy="176646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4564034" y="3449266"/>
            <a:ext cx="5482883" cy="181077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Vinklad  5"/>
          <p:cNvCxnSpPr>
            <a:stCxn id="8" idx="2"/>
            <a:endCxn id="22" idx="1"/>
          </p:cNvCxnSpPr>
          <p:nvPr/>
        </p:nvCxnSpPr>
        <p:spPr>
          <a:xfrm rot="16200000" flipH="1">
            <a:off x="4357884" y="2370228"/>
            <a:ext cx="1293670" cy="2434466"/>
          </a:xfrm>
          <a:prstGeom prst="bentConnector2">
            <a:avLst/>
          </a:prstGeom>
          <a:ln w="19050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2122746" y="3470564"/>
            <a:ext cx="2251826" cy="23282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ulär 44"/>
          <p:cNvSpPr/>
          <p:nvPr/>
        </p:nvSpPr>
        <p:spPr>
          <a:xfrm>
            <a:off x="10179735" y="4133369"/>
            <a:ext cx="1907762" cy="499994"/>
          </a:xfrm>
          <a:prstGeom prst="wedgeRectCallout">
            <a:avLst>
              <a:gd name="adj1" fmla="val -58140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Kontexten över tabellen</a:t>
            </a:r>
            <a:br>
              <a:rPr lang="sv-SE" sz="1200" dirty="0">
                <a:solidFill>
                  <a:srgbClr val="FE7302"/>
                </a:solidFill>
              </a:rPr>
            </a:br>
            <a:r>
              <a:rPr lang="sv-SE" sz="1200" dirty="0">
                <a:solidFill>
                  <a:srgbClr val="FE7302"/>
                </a:solidFill>
              </a:rPr>
              <a:t>visar vad som presenteras</a:t>
            </a:r>
          </a:p>
        </p:txBody>
      </p:sp>
      <p:sp>
        <p:nvSpPr>
          <p:cNvPr id="41" name="Oval 244"/>
          <p:cNvSpPr/>
          <p:nvPr/>
        </p:nvSpPr>
        <p:spPr bwMode="auto">
          <a:xfrm>
            <a:off x="2346151" y="327372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2082754" y="3567273"/>
            <a:ext cx="23333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Genom att klicka på en rad (på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grupperingsnivå eller lägsta nivå)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i någon av flikarna så slår valet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igenom på övriga flikar</a:t>
            </a:r>
            <a:br>
              <a:rPr lang="sv-SE" sz="1200" dirty="0">
                <a:solidFill>
                  <a:srgbClr val="4791A5"/>
                </a:solidFill>
              </a:rPr>
            </a:br>
            <a:br>
              <a:rPr lang="sv-SE" sz="8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Från översiktsflikarna väljs konto eller kontogrupp och på koddels- flikarna görs skärningen på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den koddel fliken avser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I ex. ovan är urvalet ”520 Övrig drift” i flik ”Resultaträkning”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 rotWithShape="1">
          <a:blip r:embed="rId4" cstate="print"/>
          <a:srcRect t="53713" r="13662" b="24696"/>
          <a:stretch/>
        </p:blipFill>
        <p:spPr>
          <a:xfrm>
            <a:off x="10634895" y="524785"/>
            <a:ext cx="871704" cy="197427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V="1">
            <a:off x="4183688" y="1965960"/>
            <a:ext cx="212592" cy="3430039"/>
          </a:xfrm>
          <a:prstGeom prst="straightConnector1">
            <a:avLst/>
          </a:prstGeom>
          <a:ln w="9525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98" y="94240"/>
            <a:ext cx="2033499" cy="4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919648" y="815411"/>
            <a:ext cx="5709745" cy="159261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 forts.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39" y="825802"/>
            <a:ext cx="5664718" cy="1573533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919648" y="3907518"/>
            <a:ext cx="5709745" cy="15839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/>
          <a:srcRect r="9980"/>
          <a:stretch/>
        </p:blipFill>
        <p:spPr>
          <a:xfrm>
            <a:off x="930039" y="3916210"/>
            <a:ext cx="5678582" cy="1566539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919648" y="2480053"/>
            <a:ext cx="5709745" cy="13334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039" y="2490444"/>
            <a:ext cx="5678705" cy="1321768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919647" y="5561781"/>
            <a:ext cx="5709745" cy="119398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/>
          <a:srcRect r="-683" b="732"/>
          <a:stretch/>
        </p:blipFill>
        <p:spPr>
          <a:xfrm>
            <a:off x="930039" y="5573870"/>
            <a:ext cx="5709982" cy="1181898"/>
          </a:xfrm>
          <a:prstGeom prst="rect">
            <a:avLst/>
          </a:prstGeom>
        </p:spPr>
      </p:pic>
      <p:sp>
        <p:nvSpPr>
          <p:cNvPr id="26" name="Rektangulär 25"/>
          <p:cNvSpPr/>
          <p:nvPr/>
        </p:nvSpPr>
        <p:spPr>
          <a:xfrm>
            <a:off x="6934070" y="815412"/>
            <a:ext cx="2116412" cy="1109550"/>
          </a:xfrm>
          <a:prstGeom prst="wedgeRectCallout">
            <a:avLst>
              <a:gd name="adj1" fmla="val -64076"/>
              <a:gd name="adj2" fmla="val -33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Verksamhet</a:t>
            </a:r>
            <a:r>
              <a:rPr lang="sv-SE" sz="1200" dirty="0">
                <a:solidFill>
                  <a:srgbClr val="FE7302"/>
                </a:solidFill>
              </a:rPr>
              <a:t> visas resultatet av aktiva val (mått och koddelar) per verksamhet </a:t>
            </a:r>
          </a:p>
          <a:p>
            <a:pPr algn="ctr"/>
            <a:endParaRPr lang="sv-SE" sz="5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Här kan man även göra val av verksamhet för övriga flikar</a:t>
            </a:r>
          </a:p>
        </p:txBody>
      </p:sp>
      <p:sp>
        <p:nvSpPr>
          <p:cNvPr id="27" name="Rektangulär 26"/>
          <p:cNvSpPr/>
          <p:nvPr/>
        </p:nvSpPr>
        <p:spPr>
          <a:xfrm>
            <a:off x="6934071" y="3926601"/>
            <a:ext cx="2116411" cy="447973"/>
          </a:xfrm>
          <a:prstGeom prst="wedgeRectCallout">
            <a:avLst>
              <a:gd name="adj1" fmla="val -63825"/>
              <a:gd name="adj2" fmla="val -326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</a:t>
            </a:r>
            <a:r>
              <a:rPr lang="sv-SE" sz="1200" b="1" dirty="0">
                <a:solidFill>
                  <a:srgbClr val="FE7302"/>
                </a:solidFill>
              </a:rPr>
              <a:t> Aktivitet </a:t>
            </a:r>
            <a:r>
              <a:rPr lang="sv-SE" sz="1200" dirty="0">
                <a:solidFill>
                  <a:srgbClr val="FE7302"/>
                </a:solidFill>
              </a:rPr>
              <a:t>visas och väljs istället aktivitet</a:t>
            </a:r>
          </a:p>
        </p:txBody>
      </p:sp>
      <p:sp>
        <p:nvSpPr>
          <p:cNvPr id="29" name="Rektangulär 28"/>
          <p:cNvSpPr/>
          <p:nvPr/>
        </p:nvSpPr>
        <p:spPr>
          <a:xfrm>
            <a:off x="6934071" y="2524403"/>
            <a:ext cx="2116411" cy="447973"/>
          </a:xfrm>
          <a:prstGeom prst="wedgeRectCallout">
            <a:avLst>
              <a:gd name="adj1" fmla="val -63826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Motpart</a:t>
            </a:r>
            <a:r>
              <a:rPr lang="sv-SE" sz="1200" dirty="0">
                <a:solidFill>
                  <a:srgbClr val="FE7302"/>
                </a:solidFill>
              </a:rPr>
              <a:t> visas och väljs istället motpart</a:t>
            </a:r>
          </a:p>
        </p:txBody>
      </p:sp>
      <p:sp>
        <p:nvSpPr>
          <p:cNvPr id="30" name="Rektangulär 29"/>
          <p:cNvSpPr/>
          <p:nvPr/>
        </p:nvSpPr>
        <p:spPr>
          <a:xfrm>
            <a:off x="6934071" y="5561781"/>
            <a:ext cx="2137961" cy="447973"/>
          </a:xfrm>
          <a:prstGeom prst="wedgeRectCallout">
            <a:avLst>
              <a:gd name="adj1" fmla="val -64963"/>
              <a:gd name="adj2" fmla="val -2799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Anläggning</a:t>
            </a:r>
            <a:r>
              <a:rPr lang="sv-SE" sz="1200" dirty="0">
                <a:solidFill>
                  <a:srgbClr val="FE7302"/>
                </a:solidFill>
              </a:rPr>
              <a:t> visas och väljs istället anläggningar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0636330" y="557373"/>
            <a:ext cx="871704" cy="1974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365" y="114300"/>
            <a:ext cx="187163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transaktionsfliken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9901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220670" y="1625707"/>
            <a:ext cx="16884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Avgränsa visningen med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datumintervall…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… eller Text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(sökning i fältet Text) 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… eller </a:t>
            </a:r>
            <a:r>
              <a:rPr lang="sv-SE" sz="1200" dirty="0" err="1">
                <a:solidFill>
                  <a:srgbClr val="4791A5"/>
                </a:solidFill>
              </a:rPr>
              <a:t>Vernr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(sökning i fältet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Verifikationsnr)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701637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016" y="1132608"/>
            <a:ext cx="7893257" cy="198929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/>
          <a:srcRect l="33759" t="5555"/>
          <a:stretch/>
        </p:blipFill>
        <p:spPr>
          <a:xfrm>
            <a:off x="270293" y="1382819"/>
            <a:ext cx="1596303" cy="242888"/>
          </a:xfrm>
          <a:prstGeom prst="rect">
            <a:avLst/>
          </a:prstGeom>
        </p:spPr>
      </p:pic>
      <p:cxnSp>
        <p:nvCxnSpPr>
          <p:cNvPr id="42" name="Rak 41"/>
          <p:cNvCxnSpPr/>
          <p:nvPr/>
        </p:nvCxnSpPr>
        <p:spPr>
          <a:xfrm>
            <a:off x="1879047" y="168453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80" y="2062018"/>
            <a:ext cx="1314450" cy="3048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799" y="2822790"/>
            <a:ext cx="1323975" cy="27622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169" y="1462916"/>
            <a:ext cx="1053031" cy="244181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2138855" y="3325429"/>
            <a:ext cx="4992114" cy="32727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2178" y="3344823"/>
            <a:ext cx="4978791" cy="3253404"/>
          </a:xfrm>
          <a:prstGeom prst="rect">
            <a:avLst/>
          </a:prstGeom>
        </p:spPr>
      </p:pic>
      <p:cxnSp>
        <p:nvCxnSpPr>
          <p:cNvPr id="25" name="Rak 24"/>
          <p:cNvCxnSpPr/>
          <p:nvPr/>
        </p:nvCxnSpPr>
        <p:spPr>
          <a:xfrm flipV="1">
            <a:off x="2686074" y="3626427"/>
            <a:ext cx="379244" cy="814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109906" y="4924242"/>
            <a:ext cx="1841728" cy="166359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44"/>
          <p:cNvSpPr/>
          <p:nvPr/>
        </p:nvSpPr>
        <p:spPr bwMode="auto">
          <a:xfrm>
            <a:off x="333310" y="474817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70056" y="5126430"/>
            <a:ext cx="1721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Det finns möjlighet att</a:t>
            </a:r>
          </a:p>
          <a:p>
            <a:r>
              <a:rPr lang="sv-SE" sz="1200" dirty="0">
                <a:solidFill>
                  <a:srgbClr val="4791A5"/>
                </a:solidFill>
              </a:rPr>
              <a:t>Konfigurera visningen på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olika sätt: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Visa/dölj kolumner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Grupperingar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Sorteringar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etc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7" cstate="print"/>
          <a:srcRect b="31585"/>
          <a:stretch/>
        </p:blipFill>
        <p:spPr>
          <a:xfrm>
            <a:off x="7664865" y="3592225"/>
            <a:ext cx="3473858" cy="2226690"/>
          </a:xfrm>
          <a:prstGeom prst="rect">
            <a:avLst/>
          </a:prstGeom>
        </p:spPr>
      </p:pic>
      <p:cxnSp>
        <p:nvCxnSpPr>
          <p:cNvPr id="26" name="Rak 25"/>
          <p:cNvCxnSpPr/>
          <p:nvPr/>
        </p:nvCxnSpPr>
        <p:spPr>
          <a:xfrm>
            <a:off x="1870204" y="5213986"/>
            <a:ext cx="1195114" cy="10888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8047844" y="2493817"/>
            <a:ext cx="5111" cy="1012842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ktangel med rundade hörn 45"/>
          <p:cNvSpPr/>
          <p:nvPr/>
        </p:nvSpPr>
        <p:spPr>
          <a:xfrm>
            <a:off x="7543628" y="3325429"/>
            <a:ext cx="3678553" cy="327279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244"/>
          <p:cNvSpPr/>
          <p:nvPr/>
        </p:nvSpPr>
        <p:spPr bwMode="auto">
          <a:xfrm>
            <a:off x="10369984" y="313849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44" name="Rektangulär 43"/>
          <p:cNvSpPr/>
          <p:nvPr/>
        </p:nvSpPr>
        <p:spPr>
          <a:xfrm>
            <a:off x="8844740" y="1001820"/>
            <a:ext cx="3004359" cy="650295"/>
          </a:xfrm>
          <a:prstGeom prst="wedgeRectCallout">
            <a:avLst>
              <a:gd name="adj1" fmla="val -59309"/>
              <a:gd name="adj2" fmla="val -107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</a:t>
            </a:r>
            <a:r>
              <a:rPr lang="sv-SE" sz="1200" b="1" dirty="0">
                <a:solidFill>
                  <a:srgbClr val="FE7302"/>
                </a:solidFill>
              </a:rPr>
              <a:t>Transaktionsfliken</a:t>
            </a:r>
            <a:r>
              <a:rPr lang="sv-SE" sz="1200" dirty="0">
                <a:solidFill>
                  <a:srgbClr val="FE7302"/>
                </a:solidFill>
              </a:rPr>
              <a:t> visas detaljinformation baserat på huvudboksposter (visar enbart ekonomiskt utfall och ej budget)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7649615" y="5901286"/>
            <a:ext cx="346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Det finns möjlighet att filtrera kolumnerna i tabellen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efter eget önskemål </a:t>
            </a:r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8" cstate="print"/>
          <a:srcRect t="53713" r="13662" b="24696"/>
          <a:stretch/>
        </p:blipFill>
        <p:spPr>
          <a:xfrm>
            <a:off x="10446278" y="585222"/>
            <a:ext cx="871704" cy="19742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0590" y="104914"/>
            <a:ext cx="2163950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3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113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kommentarer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 rotWithShape="1">
          <a:blip r:embed="rId2" cstate="print"/>
          <a:srcRect t="53713" r="13662" b="24696"/>
          <a:stretch/>
        </p:blipFill>
        <p:spPr>
          <a:xfrm>
            <a:off x="10446888" y="636103"/>
            <a:ext cx="871704" cy="1974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798" y="145332"/>
            <a:ext cx="2317951" cy="4907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50" y="1312800"/>
            <a:ext cx="6427929" cy="5545200"/>
          </a:xfrm>
          <a:prstGeom prst="rect">
            <a:avLst/>
          </a:prstGeom>
        </p:spPr>
      </p:pic>
      <p:sp>
        <p:nvSpPr>
          <p:cNvPr id="10" name="Rektangulär 9"/>
          <p:cNvSpPr/>
          <p:nvPr/>
        </p:nvSpPr>
        <p:spPr>
          <a:xfrm>
            <a:off x="3447300" y="4341830"/>
            <a:ext cx="7498473" cy="1529581"/>
          </a:xfrm>
          <a:prstGeom prst="wedgeRectCallout">
            <a:avLst>
              <a:gd name="adj1" fmla="val -40448"/>
              <a:gd name="adj2" fmla="val -103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I </a:t>
            </a:r>
            <a:r>
              <a:rPr lang="sv-SE" sz="1200" b="1" dirty="0">
                <a:solidFill>
                  <a:srgbClr val="FE7302"/>
                </a:solidFill>
              </a:rPr>
              <a:t>Kommentarsfliken</a:t>
            </a:r>
            <a:r>
              <a:rPr lang="sv-SE" sz="1200" dirty="0">
                <a:solidFill>
                  <a:srgbClr val="FE7302"/>
                </a:solidFill>
              </a:rPr>
              <a:t> finns möjlighet att kommentera resultatet. Se inledande </a:t>
            </a:r>
            <a:r>
              <a:rPr lang="sv-SE" sz="1200" u="sng" dirty="0">
                <a:solidFill>
                  <a:srgbClr val="FE7302"/>
                </a:solidFill>
              </a:rPr>
              <a:t>instruktioner</a:t>
            </a: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Kommentaren lagras för valt år, vald period och orgenhet tillsammans med det datum kommentaren sparades samt av vilken användare framgår under 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För </a:t>
            </a:r>
            <a:r>
              <a:rPr lang="sv-SE" sz="1200" u="sng" dirty="0">
                <a:solidFill>
                  <a:srgbClr val="FE7302"/>
                </a:solidFill>
              </a:rPr>
              <a:t>utskriftsversion</a:t>
            </a:r>
            <a:r>
              <a:rPr lang="sv-SE" sz="1200" dirty="0">
                <a:solidFill>
                  <a:srgbClr val="FE7302"/>
                </a:solidFill>
              </a:rPr>
              <a:t> klicka i nedre del av bild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49" y="5058527"/>
            <a:ext cx="422359" cy="360925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5911516" y="3795281"/>
            <a:ext cx="2414337" cy="1311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H="1">
            <a:off x="3384884" y="5622758"/>
            <a:ext cx="3056021" cy="49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11"/>
          <p:cNvSpPr/>
          <p:nvPr/>
        </p:nvSpPr>
        <p:spPr>
          <a:xfrm>
            <a:off x="477980" y="2358189"/>
            <a:ext cx="5208946" cy="834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5622758" y="2772422"/>
            <a:ext cx="4002505" cy="182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1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Projektöversikt (summerad)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124351" y="1004075"/>
            <a:ext cx="8767425" cy="535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104690" y="2880375"/>
            <a:ext cx="1923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Flerval möjliga 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(bocka i aktuella aktiviteter)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Listan på valbara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aktiviteter är baserad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på valt år, orgenhet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samt verksamhet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178845" y="2524075"/>
            <a:ext cx="1841728" cy="219678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44"/>
          <p:cNvSpPr/>
          <p:nvPr/>
        </p:nvSpPr>
        <p:spPr bwMode="auto">
          <a:xfrm>
            <a:off x="477980" y="23421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38" y="211162"/>
            <a:ext cx="2364072" cy="485399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9441159" y="452464"/>
            <a:ext cx="1352062" cy="3103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29" y="827758"/>
            <a:ext cx="8943068" cy="5589417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36" y="3920577"/>
            <a:ext cx="3863430" cy="153587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866654" y="3294971"/>
            <a:ext cx="1204791" cy="48838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139" y="3510513"/>
            <a:ext cx="2280102" cy="96325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382539" y="1208598"/>
            <a:ext cx="508884" cy="103367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74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Projektöversikt - per projekt, ämne, aktivitet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47" y="1116750"/>
            <a:ext cx="7885322" cy="363813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57150" y="2467888"/>
            <a:ext cx="1789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Samma aktiviteter valda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som på förra bilden, men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här är vänsterkolumnen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dold för att ge en bättre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överblick</a:t>
            </a:r>
          </a:p>
        </p:txBody>
      </p:sp>
      <p:cxnSp>
        <p:nvCxnSpPr>
          <p:cNvPr id="24" name="Rak 23"/>
          <p:cNvCxnSpPr/>
          <p:nvPr/>
        </p:nvCxnSpPr>
        <p:spPr>
          <a:xfrm>
            <a:off x="1729041" y="169279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/>
          <p:cNvPicPr>
            <a:picLocks noChangeAspect="1"/>
          </p:cNvPicPr>
          <p:nvPr/>
        </p:nvPicPr>
        <p:blipFill rotWithShape="1">
          <a:blip r:embed="rId3" cstate="print"/>
          <a:srcRect r="12624" b="2271"/>
          <a:stretch/>
        </p:blipFill>
        <p:spPr>
          <a:xfrm>
            <a:off x="491519" y="1736181"/>
            <a:ext cx="1081934" cy="260639"/>
          </a:xfrm>
          <a:prstGeom prst="rect">
            <a:avLst/>
          </a:prstGeom>
        </p:spPr>
      </p:pic>
      <p:sp>
        <p:nvSpPr>
          <p:cNvPr id="19" name="Rektangel med rundade hörn 18"/>
          <p:cNvSpPr/>
          <p:nvPr/>
        </p:nvSpPr>
        <p:spPr>
          <a:xfrm>
            <a:off x="124755" y="1460815"/>
            <a:ext cx="1841728" cy="2135239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244"/>
          <p:cNvSpPr/>
          <p:nvPr/>
        </p:nvSpPr>
        <p:spPr bwMode="auto">
          <a:xfrm>
            <a:off x="348159" y="128931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6" name="Rektangel 5"/>
          <p:cNvSpPr/>
          <p:nvPr/>
        </p:nvSpPr>
        <p:spPr>
          <a:xfrm>
            <a:off x="3813464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6882452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371727" y="4137556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>
                <a:solidFill>
                  <a:srgbClr val="4791A5"/>
                </a:solidFill>
              </a:rPr>
              <a:t>Aktivitet 121122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8447433" y="4137555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>
                <a:solidFill>
                  <a:srgbClr val="4791A5"/>
                </a:solidFill>
              </a:rPr>
              <a:t>Aktivitet 121123</a:t>
            </a:r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4" cstate="print"/>
          <a:srcRect l="4527" t="-6899"/>
          <a:stretch/>
        </p:blipFill>
        <p:spPr>
          <a:xfrm>
            <a:off x="187035" y="2046094"/>
            <a:ext cx="1709627" cy="397106"/>
          </a:xfrm>
          <a:prstGeom prst="rect">
            <a:avLst/>
          </a:prstGeom>
        </p:spPr>
      </p:pic>
      <p:sp>
        <p:nvSpPr>
          <p:cNvPr id="30" name="Rektangulär 29"/>
          <p:cNvSpPr/>
          <p:nvPr/>
        </p:nvSpPr>
        <p:spPr>
          <a:xfrm>
            <a:off x="9010213" y="5564116"/>
            <a:ext cx="2960120" cy="778656"/>
          </a:xfrm>
          <a:prstGeom prst="wedgeRectCallout">
            <a:avLst>
              <a:gd name="adj1" fmla="val -40378"/>
              <a:gd name="adj2" fmla="val -991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I denna flik visas samma sak som på föregående flik, men uppdelad per vald/valda aktiviteter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0753" y="6272925"/>
            <a:ext cx="718644" cy="269492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3655029" y="6253783"/>
            <a:ext cx="496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Transaktionsfliken visar detaljposter från utfallsdata baserade på gjorda urval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6" cstate="print"/>
          <a:srcRect t="81923" r="6431" b="-105"/>
          <a:stretch/>
        </p:blipFill>
        <p:spPr>
          <a:xfrm>
            <a:off x="10060091" y="969593"/>
            <a:ext cx="944711" cy="16625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558" y="102520"/>
            <a:ext cx="277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6233" y="446726"/>
            <a:ext cx="10730948" cy="1595272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Spara ekonomirapport (mallar)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6233" y="1746012"/>
            <a:ext cx="10515600" cy="4809339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rgbClr val="4791A5"/>
                </a:solidFill>
              </a:rPr>
              <a:t>Rapporter som valts med olika kombinationer av </a:t>
            </a:r>
            <a:r>
              <a:rPr lang="sv-SE" sz="2000" dirty="0" err="1">
                <a:solidFill>
                  <a:srgbClr val="4791A5"/>
                </a:solidFill>
              </a:rPr>
              <a:t>org</a:t>
            </a:r>
            <a:r>
              <a:rPr lang="sv-SE" sz="2000" dirty="0">
                <a:solidFill>
                  <a:srgbClr val="4791A5"/>
                </a:solidFill>
              </a:rPr>
              <a:t> enhet, verksamhet  </a:t>
            </a:r>
            <a:r>
              <a:rPr lang="sv-SE" sz="2000" dirty="0" err="1">
                <a:solidFill>
                  <a:srgbClr val="4791A5"/>
                </a:solidFill>
              </a:rPr>
              <a:t>etc</a:t>
            </a:r>
            <a:r>
              <a:rPr lang="sv-SE" sz="2000" dirty="0">
                <a:solidFill>
                  <a:srgbClr val="4791A5"/>
                </a:solidFill>
              </a:rPr>
              <a:t>  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4791A5"/>
                </a:solidFill>
              </a:rPr>
              <a:t>    som är vanligt förekommande för uppföljning kan sparas med unikt namn under </a:t>
            </a:r>
            <a:r>
              <a:rPr lang="sv-SE" sz="2000" b="1" dirty="0">
                <a:solidFill>
                  <a:srgbClr val="4791A5"/>
                </a:solidFill>
              </a:rPr>
              <a:t>”Förval”</a:t>
            </a:r>
          </a:p>
          <a:p>
            <a:pPr marL="0" indent="0">
              <a:buNone/>
            </a:pPr>
            <a:r>
              <a:rPr lang="sv-SE" sz="2000" b="1" dirty="0">
                <a:solidFill>
                  <a:srgbClr val="4791A5"/>
                </a:solidFill>
              </a:rPr>
              <a:t>    När man öppnar Hypergene kan man välja byggd rapportmodell under ”Förval”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2" y="3117762"/>
            <a:ext cx="8041667" cy="1285795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7424419" y="3425834"/>
            <a:ext cx="1463040" cy="458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297" y="2812688"/>
            <a:ext cx="2339057" cy="3082562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8887459" y="3710367"/>
            <a:ext cx="356159" cy="0"/>
          </a:xfrm>
          <a:prstGeom prst="line">
            <a:avLst/>
          </a:prstGeom>
          <a:ln w="28575">
            <a:solidFill>
              <a:srgbClr val="FE88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530" y="77643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551" y="927495"/>
            <a:ext cx="10730948" cy="987304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Sparade ekonomirapporter (mallar)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4700" y="1881809"/>
            <a:ext cx="10515600" cy="5390984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rgbClr val="4791A5"/>
                </a:solidFill>
              </a:rPr>
              <a:t>Originalrapporter samt egna, sparade rapporter under ”lägg till förval” kan väljas som  bokmärke till höger i menyrad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sz="2000" dirty="0">
                <a:solidFill>
                  <a:srgbClr val="4791A5"/>
                </a:solidFill>
              </a:rPr>
              <a:t>Klicka på aktuellt bokmärke för val av rapport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2" y="2689657"/>
            <a:ext cx="10567842" cy="256974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599" y="1894469"/>
            <a:ext cx="342900" cy="304800"/>
          </a:xfrm>
          <a:prstGeom prst="rect">
            <a:avLst/>
          </a:prstGeom>
        </p:spPr>
      </p:pic>
      <p:cxnSp>
        <p:nvCxnSpPr>
          <p:cNvPr id="10" name="Rak pil 9"/>
          <p:cNvCxnSpPr>
            <a:endCxn id="15" idx="0"/>
          </p:cNvCxnSpPr>
          <p:nvPr/>
        </p:nvCxnSpPr>
        <p:spPr>
          <a:xfrm>
            <a:off x="10920788" y="2246507"/>
            <a:ext cx="110147" cy="427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9525662" y="2962896"/>
            <a:ext cx="691763" cy="119270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10671522" y="2673732"/>
            <a:ext cx="718826" cy="233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674701" y="5095631"/>
            <a:ext cx="748584" cy="179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1217017" y="5259402"/>
            <a:ext cx="516834" cy="50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888" y="117416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66" y="799330"/>
            <a:ext cx="10006071" cy="737212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av flera avdelningar alt. institutioner</a:t>
            </a:r>
            <a:endParaRPr lang="sv-SE" sz="40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866" y="1074151"/>
            <a:ext cx="10515600" cy="5390984"/>
          </a:xfrm>
        </p:spPr>
        <p:txBody>
          <a:bodyPr>
            <a:normAutofit/>
          </a:bodyPr>
          <a:lstStyle/>
          <a:p>
            <a:endParaRPr lang="sv-SE" b="1" dirty="0"/>
          </a:p>
          <a:p>
            <a:pPr marL="0" indent="0">
              <a:buNone/>
            </a:pPr>
            <a:r>
              <a:rPr lang="sv-SE" sz="2000" dirty="0">
                <a:solidFill>
                  <a:srgbClr val="4791A5"/>
                </a:solidFill>
              </a:rPr>
              <a:t>Möjlighet till </a:t>
            </a:r>
            <a:r>
              <a:rPr lang="sv-SE" sz="2000" dirty="0" err="1">
                <a:solidFill>
                  <a:srgbClr val="4791A5"/>
                </a:solidFill>
              </a:rPr>
              <a:t>flerval</a:t>
            </a:r>
            <a:r>
              <a:rPr lang="sv-SE" sz="2000" dirty="0">
                <a:solidFill>
                  <a:srgbClr val="4791A5"/>
                </a:solidFill>
              </a:rPr>
              <a:t> av olika </a:t>
            </a:r>
            <a:r>
              <a:rPr lang="sv-SE" sz="2000" dirty="0" err="1">
                <a:solidFill>
                  <a:srgbClr val="4791A5"/>
                </a:solidFill>
              </a:rPr>
              <a:t>org</a:t>
            </a:r>
            <a:r>
              <a:rPr lang="sv-SE" sz="2000" dirty="0">
                <a:solidFill>
                  <a:srgbClr val="4791A5"/>
                </a:solidFill>
              </a:rPr>
              <a:t> samt olika år och period kan väljas</a:t>
            </a:r>
          </a:p>
          <a:p>
            <a:pPr marL="0" indent="0">
              <a:buNone/>
            </a:pPr>
            <a:r>
              <a:rPr lang="sv-SE" sz="2000" b="1" dirty="0">
                <a:solidFill>
                  <a:srgbClr val="4791A5"/>
                </a:solidFill>
              </a:rPr>
              <a:t>OBS! Vid val av </a:t>
            </a:r>
            <a:r>
              <a:rPr lang="sv-SE" sz="2000" b="1" dirty="0" err="1">
                <a:solidFill>
                  <a:srgbClr val="4791A5"/>
                </a:solidFill>
              </a:rPr>
              <a:t>org</a:t>
            </a:r>
            <a:r>
              <a:rPr lang="sv-SE" sz="2000" b="1" dirty="0">
                <a:solidFill>
                  <a:srgbClr val="4791A5"/>
                </a:solidFill>
              </a:rPr>
              <a:t> kom ihåg att klicka ur det </a:t>
            </a:r>
            <a:r>
              <a:rPr lang="sv-SE" sz="2000" b="1" dirty="0" err="1">
                <a:solidFill>
                  <a:srgbClr val="4791A5"/>
                </a:solidFill>
              </a:rPr>
              <a:t>org</a:t>
            </a:r>
            <a:r>
              <a:rPr lang="sv-SE" sz="2000" b="1" dirty="0">
                <a:solidFill>
                  <a:srgbClr val="4791A5"/>
                </a:solidFill>
              </a:rPr>
              <a:t> som är startvärde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    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17" y="2806809"/>
            <a:ext cx="8788925" cy="351325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062623" y="2743199"/>
            <a:ext cx="508883" cy="127221"/>
          </a:xfrm>
          <a:prstGeom prst="rect">
            <a:avLst/>
          </a:prstGeom>
          <a:solidFill>
            <a:schemeClr val="accent2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1264117" y="3873083"/>
            <a:ext cx="2814762" cy="469127"/>
          </a:xfrm>
          <a:prstGeom prst="ellipse">
            <a:avLst/>
          </a:prstGeom>
          <a:noFill/>
          <a:ln>
            <a:solidFill>
              <a:srgbClr val="EE5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242" y="256405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182848" y="1107347"/>
            <a:ext cx="5927755" cy="52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Inloggning till Hypergene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Varför Hypergene? Vad hittar jag där?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Portalsida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Ekonomirapporter för analys samt budget- </a:t>
            </a:r>
            <a:b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</a:b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och prognosuppföljning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- Diagram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– Resultaträkning 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– </a:t>
            </a:r>
            <a:r>
              <a:rPr lang="sv-SE" sz="1800" dirty="0" err="1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Aktivitetsöverikt</a:t>
            </a:r>
            <a:endParaRPr lang="sv-SE" sz="18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lvl="1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18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Övrigt</a:t>
            </a: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Innehåll</a:t>
            </a:r>
          </a:p>
        </p:txBody>
      </p:sp>
      <p:pic>
        <p:nvPicPr>
          <p:cNvPr id="9" name="Bildobjekt 8" descr="hypergene_imac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10" y="2130135"/>
            <a:ext cx="4580791" cy="2412746"/>
          </a:xfrm>
          <a:prstGeom prst="rect">
            <a:avLst/>
          </a:prstGeom>
          <a:effectLst/>
        </p:spPr>
      </p:pic>
      <p:pic>
        <p:nvPicPr>
          <p:cNvPr id="10" name="Bildobjekt 9" descr="Hypergene_symbol_rgb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83" y="4617960"/>
            <a:ext cx="148077" cy="148077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7524945" y="4542881"/>
            <a:ext cx="3849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FE7302"/>
                </a:solidFill>
              </a:rPr>
              <a:t>Ny version av Hypergene (uppgradering planerad under 2015)</a:t>
            </a:r>
          </a:p>
        </p:txBody>
      </p:sp>
    </p:spTree>
    <p:extLst>
      <p:ext uri="{BB962C8B-B14F-4D97-AF65-F5344CB8AC3E}">
        <p14:creationId xmlns:p14="http://schemas.microsoft.com/office/powerpoint/2010/main" val="345377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Integrationer från ekonomi- och personalsystemen går varje natt, dvs visar data som den såg ut dagen innan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b="1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Kontaktpersoner för Hypergene är avdelningens ekonom 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b="1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Generella tips: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45111" y="48425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</a:p>
        </p:txBody>
      </p:sp>
      <p:sp>
        <p:nvSpPr>
          <p:cNvPr id="10" name="Rektangulär 9"/>
          <p:cNvSpPr/>
          <p:nvPr/>
        </p:nvSpPr>
        <p:spPr>
          <a:xfrm>
            <a:off x="3332009" y="305861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Ladda om sidan och nollställ gjorda val </a:t>
            </a:r>
          </a:p>
        </p:txBody>
      </p:sp>
      <p:sp>
        <p:nvSpPr>
          <p:cNvPr id="11" name="Rektangulär 10"/>
          <p:cNvSpPr/>
          <p:nvPr/>
        </p:nvSpPr>
        <p:spPr>
          <a:xfrm>
            <a:off x="3332009" y="3483150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Stäng aktuell rapport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7118630" y="307250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ulär 16"/>
          <p:cNvSpPr/>
          <p:nvPr/>
        </p:nvSpPr>
        <p:spPr>
          <a:xfrm>
            <a:off x="7644238" y="306996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Uppgift finns tilldelad</a:t>
            </a:r>
          </a:p>
        </p:txBody>
      </p:sp>
      <p:cxnSp>
        <p:nvCxnSpPr>
          <p:cNvPr id="19" name="Rak 18"/>
          <p:cNvCxnSpPr/>
          <p:nvPr/>
        </p:nvCxnSpPr>
        <p:spPr>
          <a:xfrm>
            <a:off x="6307282" y="2919846"/>
            <a:ext cx="22414" cy="239957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2079484" y="3373647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ulär 25"/>
          <p:cNvSpPr/>
          <p:nvPr/>
        </p:nvSpPr>
        <p:spPr>
          <a:xfrm>
            <a:off x="7644238" y="351404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 Visa/dölj sidomeny</a:t>
            </a:r>
          </a:p>
        </p:txBody>
      </p:sp>
      <p:cxnSp>
        <p:nvCxnSpPr>
          <p:cNvPr id="21" name="Rak 20"/>
          <p:cNvCxnSpPr/>
          <p:nvPr/>
        </p:nvCxnSpPr>
        <p:spPr>
          <a:xfrm>
            <a:off x="2012076" y="3849172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ulär 27"/>
          <p:cNvSpPr/>
          <p:nvPr/>
        </p:nvSpPr>
        <p:spPr>
          <a:xfrm>
            <a:off x="3332009" y="398537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Exportera tabell/diagram till PDF</a:t>
            </a:r>
          </a:p>
        </p:txBody>
      </p:sp>
      <p:cxnSp>
        <p:nvCxnSpPr>
          <p:cNvPr id="29" name="Rak 28"/>
          <p:cNvCxnSpPr/>
          <p:nvPr/>
        </p:nvCxnSpPr>
        <p:spPr>
          <a:xfrm>
            <a:off x="2012076" y="4315064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ulär 31"/>
          <p:cNvSpPr/>
          <p:nvPr/>
        </p:nvSpPr>
        <p:spPr>
          <a:xfrm>
            <a:off x="3332009" y="444950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Exportera tabell/diagram till Excel</a:t>
            </a:r>
          </a:p>
        </p:txBody>
      </p:sp>
      <p:sp>
        <p:nvSpPr>
          <p:cNvPr id="35" name="Rektangulär 34"/>
          <p:cNvSpPr/>
          <p:nvPr/>
        </p:nvSpPr>
        <p:spPr>
          <a:xfrm>
            <a:off x="7644238" y="4002694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rgbClr val="FF98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69" y="4466774"/>
            <a:ext cx="6039460" cy="1993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04" y="3031578"/>
            <a:ext cx="419100" cy="31432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205" y="3567051"/>
            <a:ext cx="1371539" cy="1978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737" y="3929317"/>
            <a:ext cx="547829" cy="245821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767" y="3952770"/>
            <a:ext cx="239888" cy="205619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325" y="4431207"/>
            <a:ext cx="517497" cy="232583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169" y="4466774"/>
            <a:ext cx="236419" cy="197016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842" y="3551601"/>
            <a:ext cx="262765" cy="218971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05" y="4022123"/>
            <a:ext cx="2391766" cy="249448"/>
          </a:xfrm>
          <a:prstGeom prst="rect">
            <a:avLst/>
          </a:prstGeom>
        </p:spPr>
      </p:pic>
      <p:sp>
        <p:nvSpPr>
          <p:cNvPr id="41" name="Rektangel 40"/>
          <p:cNvSpPr/>
          <p:nvPr/>
        </p:nvSpPr>
        <p:spPr>
          <a:xfrm>
            <a:off x="8925665" y="3944062"/>
            <a:ext cx="2380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9800"/>
                </a:solidFill>
              </a:rPr>
              <a:t>Visar aktuell komplett period</a:t>
            </a:r>
            <a:endParaRPr lang="sv-SE" sz="1400" dirty="0"/>
          </a:p>
        </p:txBody>
      </p:sp>
      <p:cxnSp>
        <p:nvCxnSpPr>
          <p:cNvPr id="43" name="Rak 42"/>
          <p:cNvCxnSpPr/>
          <p:nvPr/>
        </p:nvCxnSpPr>
        <p:spPr>
          <a:xfrm>
            <a:off x="2036425" y="4806440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567" y="2969892"/>
            <a:ext cx="1933575" cy="371475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5811" y="3504363"/>
            <a:ext cx="1415089" cy="24371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837" y="3533122"/>
            <a:ext cx="219475" cy="188992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8082" y="4965391"/>
            <a:ext cx="957230" cy="278265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449" y="4995238"/>
            <a:ext cx="232746" cy="19395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339226" y="4916397"/>
            <a:ext cx="2441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9800"/>
                </a:solidFill>
              </a:rPr>
              <a:t>Konfigurera tabellvisning ex i aktivitetsflik</a:t>
            </a:r>
          </a:p>
        </p:txBody>
      </p:sp>
      <p:sp>
        <p:nvSpPr>
          <p:cNvPr id="2" name="Rektangel 1"/>
          <p:cNvSpPr/>
          <p:nvPr/>
        </p:nvSpPr>
        <p:spPr>
          <a:xfrm>
            <a:off x="6856381" y="5035304"/>
            <a:ext cx="3946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rgbClr val="FE8826"/>
                </a:solidFill>
              </a:rPr>
              <a:t>Symbol ”återställ utgångsläge” till höger i menyrad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7489" y="5035304"/>
            <a:ext cx="314325" cy="2762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97754" y="122959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1096EC4-4C5B-4206-BF95-D6B99852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24" y="85726"/>
            <a:ext cx="2514297" cy="369155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EB5C4B-1C22-4996-9CEA-FA0E6F18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1" y="85726"/>
            <a:ext cx="6927026" cy="44318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7158AC-6F39-40B9-8954-5CD4FA62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12" y="2586650"/>
            <a:ext cx="3835038" cy="4119114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1E9AD4CA-BEB0-4E87-AD84-616467E3756E}"/>
              </a:ext>
            </a:extLst>
          </p:cNvPr>
          <p:cNvCxnSpPr/>
          <p:nvPr/>
        </p:nvCxnSpPr>
        <p:spPr>
          <a:xfrm>
            <a:off x="2910429" y="3913976"/>
            <a:ext cx="339365" cy="254523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CD305EF-E40E-45BD-9D24-F9F995F4B2EB}"/>
              </a:ext>
            </a:extLst>
          </p:cNvPr>
          <p:cNvSpPr/>
          <p:nvPr/>
        </p:nvSpPr>
        <p:spPr>
          <a:xfrm>
            <a:off x="3163772" y="5600700"/>
            <a:ext cx="3618027" cy="1105064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06233D5-23B2-447C-B721-D02B7327DEC2}"/>
              </a:ext>
            </a:extLst>
          </p:cNvPr>
          <p:cNvSpPr/>
          <p:nvPr/>
        </p:nvSpPr>
        <p:spPr>
          <a:xfrm>
            <a:off x="9249077" y="3365449"/>
            <a:ext cx="728802" cy="29254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364263C6-ABC7-41CA-91F9-43AAE845A9EB}"/>
              </a:ext>
            </a:extLst>
          </p:cNvPr>
          <p:cNvSpPr/>
          <p:nvPr/>
        </p:nvSpPr>
        <p:spPr>
          <a:xfrm>
            <a:off x="528690" y="2586650"/>
            <a:ext cx="2309760" cy="1930922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79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6890969" y="5191357"/>
            <a:ext cx="1317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727272"/>
                </a:solidFill>
              </a:rPr>
              <a:t>Analys,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inmatning,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godkännande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och uppföljning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ekonomisk uppföljning</a:t>
            </a: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. Ekonomisk utfallsdata laddas från ekonomisystemet varje natt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prognosläggning</a:t>
            </a: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, där vissa startvärden laddas från personalsystemet</a:t>
            </a: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prognosgodkännande </a:t>
            </a: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på olika organisatoriska nivåer hos Mittuniversitetet och visas aggregerat på valfri nivå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prognosuppföljning </a:t>
            </a: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där det ekonomiska utfallet ställs mot budget/prognos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Hypergene? Vad hittar jag där?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6765539" y="5182565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99" y="5277427"/>
            <a:ext cx="722486" cy="722486"/>
          </a:xfrm>
          <a:prstGeom prst="rect">
            <a:avLst/>
          </a:prstGeom>
        </p:spPr>
      </p:pic>
      <p:pic>
        <p:nvPicPr>
          <p:cNvPr id="11" name="Bildobjekt 10" descr="iMac_Hypergene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1187" r="23184" b="9990"/>
          <a:stretch/>
        </p:blipFill>
        <p:spPr>
          <a:xfrm>
            <a:off x="5036170" y="5142157"/>
            <a:ext cx="1440513" cy="1205268"/>
          </a:xfrm>
          <a:prstGeom prst="rect">
            <a:avLst/>
          </a:prstGeom>
        </p:spPr>
      </p:pic>
      <p:pic>
        <p:nvPicPr>
          <p:cNvPr id="12" name="Bildobjekt 11" descr="Hypergene_symbol_rgb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52" y="6369200"/>
            <a:ext cx="148077" cy="14807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5" cstate="print"/>
          <a:srcRect b="2928"/>
          <a:stretch/>
        </p:blipFill>
        <p:spPr>
          <a:xfrm>
            <a:off x="5104097" y="5219658"/>
            <a:ext cx="1288458" cy="76168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09514" y="629412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FE7302"/>
                </a:solidFill>
              </a:rPr>
              <a:t>Hypergene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3143127" y="5180350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4615959" y="5521568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 16"/>
          <p:cNvSpPr/>
          <p:nvPr/>
        </p:nvSpPr>
        <p:spPr>
          <a:xfrm flipH="1">
            <a:off x="6325155" y="5345721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Höger 18"/>
          <p:cNvSpPr/>
          <p:nvPr/>
        </p:nvSpPr>
        <p:spPr>
          <a:xfrm>
            <a:off x="6329716" y="5647630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533" y="5345721"/>
            <a:ext cx="1283527" cy="6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med rundade hörn 22"/>
          <p:cNvSpPr/>
          <p:nvPr/>
        </p:nvSpPr>
        <p:spPr>
          <a:xfrm>
            <a:off x="2904814" y="370061"/>
            <a:ext cx="9233279" cy="6020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Portalsida</a:t>
            </a:r>
          </a:p>
        </p:txBody>
      </p:sp>
      <p:sp>
        <p:nvSpPr>
          <p:cNvPr id="9" name="Rektangel 8"/>
          <p:cNvSpPr/>
          <p:nvPr/>
        </p:nvSpPr>
        <p:spPr>
          <a:xfrm>
            <a:off x="10489613" y="1665178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158835" y="5808518"/>
            <a:ext cx="7650302" cy="13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260449" y="1539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684443" y="532533"/>
            <a:ext cx="16668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3169226" y="469650"/>
            <a:ext cx="45719" cy="42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5708868" y="568108"/>
            <a:ext cx="4192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Huvudflikar för navigering i Hypergene (Hemfliken = portalsidan)</a:t>
            </a:r>
          </a:p>
        </p:txBody>
      </p:sp>
      <p:sp>
        <p:nvSpPr>
          <p:cNvPr id="27" name="Rektangel med rundade hörn 26"/>
          <p:cNvSpPr/>
          <p:nvPr/>
        </p:nvSpPr>
        <p:spPr>
          <a:xfrm>
            <a:off x="567538" y="2635395"/>
            <a:ext cx="2337954" cy="529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4"/>
          <p:cNvSpPr/>
          <p:nvPr/>
        </p:nvSpPr>
        <p:spPr bwMode="auto">
          <a:xfrm>
            <a:off x="567538" y="247990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713115" y="2732985"/>
            <a:ext cx="199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Aktuella nyheter i Hypergene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625339" y="4568773"/>
            <a:ext cx="2337954" cy="9591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44"/>
          <p:cNvSpPr/>
          <p:nvPr/>
        </p:nvSpPr>
        <p:spPr bwMode="auto">
          <a:xfrm>
            <a:off x="611978" y="4388754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758284" y="4696890"/>
            <a:ext cx="184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Här kan du hitta länkar till budget- och prognosanvisningar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som ligger på intranätet</a:t>
            </a:r>
          </a:p>
        </p:txBody>
      </p:sp>
      <p:sp>
        <p:nvSpPr>
          <p:cNvPr id="47" name="Rektangel 46"/>
          <p:cNvSpPr/>
          <p:nvPr/>
        </p:nvSpPr>
        <p:spPr>
          <a:xfrm>
            <a:off x="5434445" y="2164398"/>
            <a:ext cx="904010" cy="352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8125691" y="1701274"/>
            <a:ext cx="1101436" cy="47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36" y="1100745"/>
            <a:ext cx="8585220" cy="484224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115" y="2991048"/>
            <a:ext cx="2286198" cy="53649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57" y="5644589"/>
            <a:ext cx="2950720" cy="829128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10102341" y="1151989"/>
            <a:ext cx="633506" cy="91226"/>
          </a:xfrm>
          <a:prstGeom prst="ellipse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408" y="546677"/>
            <a:ext cx="2591059" cy="2971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598" y="831081"/>
            <a:ext cx="60965" cy="560881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4972" y="651783"/>
            <a:ext cx="60965" cy="560881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1249" y="640119"/>
            <a:ext cx="60965" cy="56088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043" y="417071"/>
            <a:ext cx="1924050" cy="219075"/>
          </a:xfrm>
          <a:prstGeom prst="rect">
            <a:avLst/>
          </a:prstGeom>
        </p:spPr>
      </p:pic>
      <p:cxnSp>
        <p:nvCxnSpPr>
          <p:cNvPr id="34" name="Rak 60"/>
          <p:cNvCxnSpPr/>
          <p:nvPr/>
        </p:nvCxnSpPr>
        <p:spPr>
          <a:xfrm>
            <a:off x="2739899" y="2881866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ulär bildtext 19"/>
          <p:cNvSpPr/>
          <p:nvPr/>
        </p:nvSpPr>
        <p:spPr>
          <a:xfrm>
            <a:off x="8861204" y="1425548"/>
            <a:ext cx="2330527" cy="518810"/>
          </a:xfrm>
          <a:prstGeom prst="wedgeRectCallout">
            <a:avLst>
              <a:gd name="adj1" fmla="val -53108"/>
              <a:gd name="adj2" fmla="val 11975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rgbClr val="FE8826"/>
                </a:solidFill>
              </a:rPr>
              <a:t>Visar senast stängda månad </a:t>
            </a:r>
          </a:p>
          <a:p>
            <a:pPr algn="ctr"/>
            <a:r>
              <a:rPr lang="sv-SE" sz="1100" dirty="0">
                <a:solidFill>
                  <a:srgbClr val="FE8826"/>
                </a:solidFill>
              </a:rPr>
              <a:t>d v s t o m vilken period som inget ytterligare bokförs på perioden</a:t>
            </a:r>
          </a:p>
        </p:txBody>
      </p:sp>
      <p:cxnSp>
        <p:nvCxnSpPr>
          <p:cNvPr id="42" name="Rak 61"/>
          <p:cNvCxnSpPr/>
          <p:nvPr/>
        </p:nvCxnSpPr>
        <p:spPr>
          <a:xfrm>
            <a:off x="2627118" y="474879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0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Ekonomifliken – start för analys och uppföljning</a:t>
            </a:r>
          </a:p>
        </p:txBody>
      </p:sp>
      <p:sp>
        <p:nvSpPr>
          <p:cNvPr id="9" name="Rektangel 8"/>
          <p:cNvSpPr/>
          <p:nvPr/>
        </p:nvSpPr>
        <p:spPr>
          <a:xfrm>
            <a:off x="9608391" y="1665177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17" y="1000370"/>
            <a:ext cx="8861105" cy="554170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6" y="2388104"/>
            <a:ext cx="3414056" cy="98763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391" y="220784"/>
            <a:ext cx="2329234" cy="365370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9429062" y="200357"/>
            <a:ext cx="976923" cy="45133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9889958" y="1379621"/>
            <a:ext cx="516027" cy="104274"/>
          </a:xfrm>
          <a:prstGeom prst="rect">
            <a:avLst/>
          </a:prstGeom>
          <a:solidFill>
            <a:srgbClr val="FF9800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88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92480" y="1229189"/>
            <a:ext cx="7900418" cy="515570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med rundade hörn 19"/>
          <p:cNvSpPr/>
          <p:nvPr/>
        </p:nvSpPr>
        <p:spPr>
          <a:xfrm>
            <a:off x="2639287" y="307607"/>
            <a:ext cx="6682705" cy="7260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6020350" y="476688"/>
            <a:ext cx="315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Val kan göras från användarens behörighetsnivå</a:t>
            </a:r>
          </a:p>
          <a:p>
            <a:r>
              <a:rPr lang="sv-SE" sz="1200" dirty="0">
                <a:solidFill>
                  <a:srgbClr val="4791A5"/>
                </a:solidFill>
              </a:rPr>
              <a:t>och nedåt i organisationsstrukturen </a:t>
            </a:r>
          </a:p>
        </p:txBody>
      </p:sp>
      <p:sp>
        <p:nvSpPr>
          <p:cNvPr id="10" name="Rektangel 9"/>
          <p:cNvSpPr/>
          <p:nvPr/>
        </p:nvSpPr>
        <p:spPr>
          <a:xfrm>
            <a:off x="3217282" y="621558"/>
            <a:ext cx="440315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2538732" y="4523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10373" y="2414946"/>
            <a:ext cx="218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v-SE" sz="1200" dirty="0">
                <a:solidFill>
                  <a:srgbClr val="4791A5"/>
                </a:solidFill>
              </a:rPr>
              <a:t>Diagram som visar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ack utfall ställt mot budget över året (valet orgenhet påverkar visningen)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10373" y="4531161"/>
            <a:ext cx="2182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sv-SE" sz="1200" dirty="0">
                <a:solidFill>
                  <a:srgbClr val="4791A5"/>
                </a:solidFill>
              </a:rPr>
              <a:t>Diagram inkl. tabell som visar upparbetade kostnader per verksamhet i procent (valen orgenhet och period påverkar visningen)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0247262" y="2863664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sv-SE" sz="1200" dirty="0">
                <a:solidFill>
                  <a:srgbClr val="4791A5"/>
                </a:solidFill>
              </a:rPr>
              <a:t>Tabell som visar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kostnadsuppföljning (ack) per verksamhet (valen orgenhet och period påverkar visningen)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068163" y="4367154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sv-SE" sz="1200" dirty="0">
                <a:solidFill>
                  <a:srgbClr val="4791A5"/>
                </a:solidFill>
              </a:rPr>
              <a:t>Diagram inkl. tabell som visar upparbetade kostnader per verksamhet i Tkr (valen orgenhet och period påverkar visningen)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383" y="109983"/>
            <a:ext cx="2184557" cy="449088"/>
          </a:xfrm>
          <a:prstGeom prst="rect">
            <a:avLst/>
          </a:prstGeom>
        </p:spPr>
      </p:pic>
      <p:sp>
        <p:nvSpPr>
          <p:cNvPr id="24" name="Ellips 23"/>
          <p:cNvSpPr/>
          <p:nvPr/>
        </p:nvSpPr>
        <p:spPr>
          <a:xfrm>
            <a:off x="9724157" y="371655"/>
            <a:ext cx="919706" cy="21006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85" y="1181062"/>
            <a:ext cx="7899778" cy="5175082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894" y="2000900"/>
            <a:ext cx="2127688" cy="749873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15" y="2731577"/>
            <a:ext cx="377985" cy="43285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607" y="4752204"/>
            <a:ext cx="377985" cy="432854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803" y="2298723"/>
            <a:ext cx="377985" cy="432854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095" y="5113970"/>
            <a:ext cx="377985" cy="432854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772" y="478993"/>
            <a:ext cx="3019425" cy="447675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487" y="868100"/>
            <a:ext cx="78471" cy="8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med rundade hörn 19"/>
          <p:cNvSpPr/>
          <p:nvPr/>
        </p:nvSpPr>
        <p:spPr>
          <a:xfrm>
            <a:off x="7447642" y="114300"/>
            <a:ext cx="2620598" cy="8879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9822004" y="63324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3615233" y="70339"/>
            <a:ext cx="3682382" cy="9847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425612" y="33940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/>
          <a:srcRect l="1416" t="1173" b="1015"/>
          <a:stretch/>
        </p:blipFill>
        <p:spPr>
          <a:xfrm>
            <a:off x="5792529" y="127406"/>
            <a:ext cx="1332172" cy="883291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3895893" y="130221"/>
            <a:ext cx="1943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Enhet ändras i denna meny.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Förvalet är satt till tusen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kronor (Tkr) med vänt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tecken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7439176" y="96487"/>
            <a:ext cx="249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Val finns för ett antal olika kolumn-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uppsättningar (visar olika mått).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Förvalet är satt till budgetuppföljning</a:t>
            </a:r>
          </a:p>
        </p:txBody>
      </p:sp>
      <p:sp>
        <p:nvSpPr>
          <p:cNvPr id="30" name="Rektangel med rundade hörn 29"/>
          <p:cNvSpPr/>
          <p:nvPr/>
        </p:nvSpPr>
        <p:spPr>
          <a:xfrm>
            <a:off x="124755" y="1337725"/>
            <a:ext cx="1841728" cy="1730790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244"/>
          <p:cNvSpPr/>
          <p:nvPr/>
        </p:nvSpPr>
        <p:spPr bwMode="auto">
          <a:xfrm>
            <a:off x="348159" y="1166219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/>
          <a:srcRect r="17187"/>
          <a:stretch/>
        </p:blipFill>
        <p:spPr>
          <a:xfrm>
            <a:off x="291371" y="1579868"/>
            <a:ext cx="1624914" cy="485775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161091" y="2058451"/>
            <a:ext cx="1808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Val kan göras från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användarens behörighets-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nivå och nedåt i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organisationsstrukturen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40" y="3725109"/>
            <a:ext cx="1219200" cy="504825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234397" y="4215501"/>
            <a:ext cx="1668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Val kan göras på enskild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verksamhet eller grupp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av verksamheter. Under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grupperingar finns olika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”udda” kombinationer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337" y="5212556"/>
            <a:ext cx="1295400" cy="666750"/>
          </a:xfrm>
          <a:prstGeom prst="rect">
            <a:avLst/>
          </a:prstGeom>
        </p:spPr>
      </p:pic>
      <p:sp>
        <p:nvSpPr>
          <p:cNvPr id="32" name="Rektangel med rundade hörn 31"/>
          <p:cNvSpPr/>
          <p:nvPr/>
        </p:nvSpPr>
        <p:spPr>
          <a:xfrm>
            <a:off x="144641" y="3439268"/>
            <a:ext cx="1841728" cy="244003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244"/>
          <p:cNvSpPr/>
          <p:nvPr/>
        </p:nvSpPr>
        <p:spPr bwMode="auto">
          <a:xfrm>
            <a:off x="351089" y="334085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0896666" y="640384"/>
            <a:ext cx="871704" cy="19742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9698" y="1167659"/>
            <a:ext cx="7682918" cy="251236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743" y="1390132"/>
            <a:ext cx="1454966" cy="429832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640" y="1375663"/>
            <a:ext cx="6998546" cy="460367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8983" y="4482026"/>
            <a:ext cx="5078408" cy="13229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7627" y="2568158"/>
            <a:ext cx="3109229" cy="536494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9635" y="769590"/>
            <a:ext cx="60965" cy="70110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6795" y="792355"/>
            <a:ext cx="60965" cy="70110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5642" y="1793419"/>
            <a:ext cx="621846" cy="548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1302" y="3861799"/>
            <a:ext cx="621846" cy="54869"/>
          </a:xfrm>
          <a:prstGeom prst="rect">
            <a:avLst/>
          </a:prstGeom>
        </p:spPr>
      </p:pic>
      <p:sp>
        <p:nvSpPr>
          <p:cNvPr id="39" name="Rektangulär 38"/>
          <p:cNvSpPr/>
          <p:nvPr/>
        </p:nvSpPr>
        <p:spPr>
          <a:xfrm>
            <a:off x="6320388" y="1902470"/>
            <a:ext cx="1954453" cy="584462"/>
          </a:xfrm>
          <a:prstGeom prst="wedgeRectCallout">
            <a:avLst>
              <a:gd name="adj1" fmla="val -87553"/>
              <a:gd name="adj2" fmla="val -294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accent2"/>
                </a:solidFill>
              </a:rPr>
              <a:t>Välj att se resultaträkning per kontogrupp eller utfälld på kontonivå</a:t>
            </a: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4404" y="674965"/>
            <a:ext cx="1217593" cy="68638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6318" y="198782"/>
            <a:ext cx="1867909" cy="39807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2118969" y="1179278"/>
            <a:ext cx="1637619" cy="1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9800" y="932417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E8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Observera vid utsökning av rapporter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078523" y="1961662"/>
            <a:ext cx="9620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4791A5"/>
                </a:solidFill>
              </a:rPr>
              <a:t>OBS! Under </a:t>
            </a:r>
            <a:r>
              <a:rPr lang="sv-SE" sz="2000" b="1" dirty="0">
                <a:solidFill>
                  <a:srgbClr val="4791A5"/>
                </a:solidFill>
              </a:rPr>
              <a:t>pågående budget- och prognosprocess </a:t>
            </a:r>
            <a:r>
              <a:rPr lang="sv-SE" sz="2000" dirty="0">
                <a:solidFill>
                  <a:srgbClr val="4791A5"/>
                </a:solidFill>
              </a:rPr>
              <a:t>så uppdateras budget- och prognosvärden löpande fram till deadline för budget/prognos och deadline för eventuella revideringar efter dialoger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854" y="213072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pergene_Pres_Mal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1057</Words>
  <Application>Microsoft Office PowerPoint</Application>
  <PresentationFormat>Bredbild</PresentationFormat>
  <Paragraphs>167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Office-tema</vt:lpstr>
      <vt:lpstr>Hypergene_Pres_Mall1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Observera vid utsökning av rapporter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Spara ekonomirapport (mallar)</vt:lpstr>
      <vt:lpstr>Sparade ekonomirapporter (mallar)</vt:lpstr>
      <vt:lpstr>Kombination av flera avdelningar alt. institutioner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</dc:title>
  <dc:creator>Joakim Gilljam</dc:creator>
  <cp:lastModifiedBy>Hallberg, Ingrid</cp:lastModifiedBy>
  <cp:revision>216</cp:revision>
  <cp:lastPrinted>2015-11-19T09:21:32Z</cp:lastPrinted>
  <dcterms:created xsi:type="dcterms:W3CDTF">2015-05-11T13:08:38Z</dcterms:created>
  <dcterms:modified xsi:type="dcterms:W3CDTF">2022-02-07T08:31:32Z</dcterms:modified>
</cp:coreProperties>
</file>