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6" r:id="rId3"/>
    <p:sldId id="276" r:id="rId4"/>
    <p:sldId id="270" r:id="rId5"/>
    <p:sldId id="277" r:id="rId6"/>
    <p:sldId id="263" r:id="rId7"/>
    <p:sldId id="268" r:id="rId8"/>
    <p:sldId id="275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just format 1 - Dekorfär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9" autoAdjust="0"/>
    <p:restoredTop sz="92061" autoAdjust="0"/>
  </p:normalViewPr>
  <p:slideViewPr>
    <p:cSldViewPr snapToGrid="0">
      <p:cViewPr varScale="1">
        <p:scale>
          <a:sx n="125" d="100"/>
          <a:sy n="125" d="100"/>
        </p:scale>
        <p:origin x="10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89CD7-9FE5-429F-B9E0-AA1946CCC9BD}" type="datetimeFigureOut">
              <a:rPr lang="sv-SE" smtClean="0"/>
              <a:t>2020-11-10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C2188-90C9-4DE2-9CC5-BA3A554B76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38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 smtClean="0"/>
              <a:t>3 § myndighetsförordningen</a:t>
            </a:r>
            <a:r>
              <a:rPr lang="sv-SE" dirty="0" smtClean="0"/>
              <a:t>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verksamheten bedrivs effektivt och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enligt gällande rätt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verksamheten redovisas på ett tillförlitligt och rättvisande sätt samt att </a:t>
            </a:r>
            <a:endParaRPr lang="sv-SE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myndigheten hushållar med statens medel</a:t>
            </a:r>
            <a:r>
              <a:rPr lang="sv-SE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sv-SE" dirty="0" smtClean="0"/>
              <a:t>Departement</a:t>
            </a:r>
            <a:r>
              <a:rPr lang="sv-SE" baseline="0" dirty="0" smtClean="0"/>
              <a:t> och regeringen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C2188-90C9-4DE2-9CC5-BA3A554B768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5170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Processer som har till syfte att säkerställa en betryggande intern styrning och kontroll.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 smtClean="0"/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Självskattning är ett verkningsfullt verktyg för att förbättra interna arbete (jobba med ständiga förbättringar).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Bättre att man själv identifierar och får möjlighet att jobba med sina svagheter/brister än att någon annan gör det (IR eller RR).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C2188-90C9-4DE2-9CC5-BA3A554B7687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6229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800" b="1" dirty="0" smtClean="0"/>
              <a:t>ESV handledning</a:t>
            </a:r>
          </a:p>
          <a:p>
            <a:r>
              <a:rPr lang="sv-SE" sz="1600" dirty="0" smtClean="0"/>
              <a:t>Beslut om risker, om att vidta åtgärder och om åtgärder med anledning av löpande uppföljning och bedömning kan delegeras men inte bedömningen av intern styrning och kontroll i årsredovisningen. Internrevisionen, myndighetens chefer och medarbetare kan dock </a:t>
            </a:r>
            <a:r>
              <a:rPr lang="sv-SE" sz="1600" u="sng" dirty="0" smtClean="0"/>
              <a:t>göra en bedömning som underlag </a:t>
            </a:r>
            <a:r>
              <a:rPr lang="sv-SE" sz="1600" dirty="0" smtClean="0"/>
              <a:t>för myndighetsledningens bedömning i årsredovisningen. </a:t>
            </a:r>
          </a:p>
          <a:p>
            <a:r>
              <a:rPr lang="sv-SE" sz="1600" dirty="0" smtClean="0"/>
              <a:t>För att underlätta bedömningen kan man dela in den efter olika aspekter av intern styrning och kontroll. Syftet är att ta ställning till om förhållandena är tillfredsställande eller inte  =  Självskattning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C2188-90C9-4DE2-9CC5-BA3A554B7687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730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C2188-90C9-4DE2-9CC5-BA3A554B768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7869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1649" y="1360801"/>
            <a:ext cx="73737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accent1"/>
                </a:solidFill>
              </a:defRPr>
            </a:lvl1pPr>
          </a:lstStyle>
          <a:p>
            <a:r>
              <a:rPr lang="sv-SE" dirty="0" smtClean="0"/>
              <a:t>Stor rubrik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41650" y="2208554"/>
            <a:ext cx="7373701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Underrubrik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2020-11-10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9736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9101" y="1542416"/>
            <a:ext cx="788624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Mindre rubrik</a:t>
            </a:r>
            <a:endParaRPr lang="sv-SE" dirty="0"/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4630500" y="2241462"/>
            <a:ext cx="3885300" cy="3942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8" name="Platshållare för bild 12"/>
          <p:cNvSpPr>
            <a:spLocks noGrp="1"/>
          </p:cNvSpPr>
          <p:nvPr>
            <p:ph type="pic" sz="quarter" idx="15"/>
          </p:nvPr>
        </p:nvSpPr>
        <p:spPr>
          <a:xfrm>
            <a:off x="629100" y="2235600"/>
            <a:ext cx="3885300" cy="3942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2020-11-10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2609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101" y="1540800"/>
            <a:ext cx="7886249" cy="574296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9101" y="2235600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9100" y="3180016"/>
            <a:ext cx="3869100" cy="3009647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30500" y="2235599"/>
            <a:ext cx="3869100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30500" y="3180014"/>
            <a:ext cx="3869100" cy="300964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2020-11-10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2348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629100" y="1540800"/>
            <a:ext cx="7896659" cy="7368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2020-11-10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4436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992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3438000"/>
            <a:ext cx="9144000" cy="3420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208554"/>
            <a:ext cx="7372350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Underrubrik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>
          <a:xfrm>
            <a:off x="1143000" y="1360799"/>
            <a:ext cx="7372351" cy="691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 dirty="0" smtClean="0"/>
              <a:t>Stor rubrik</a:t>
            </a:r>
            <a:endParaRPr lang="sv-SE" dirty="0"/>
          </a:p>
        </p:txBody>
      </p:sp>
      <p:pic>
        <p:nvPicPr>
          <p:cNvPr id="7" name="107192D2-3778-4ECE-8BEC-1F42874D3F29" descr="759C4F0E-5528-4626-A835-687661AA8F96@familjenpangea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000" y="360000"/>
            <a:ext cx="1566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52219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0" y="3474720"/>
            <a:ext cx="9144000" cy="34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143001" y="1359582"/>
            <a:ext cx="737235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Stor rubrik</a:t>
            </a:r>
            <a:endParaRPr lang="sv-SE" dirty="0"/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43001" y="2208554"/>
            <a:ext cx="7372349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890735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9100" y="1540801"/>
            <a:ext cx="7912894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Mindre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9100" y="2237130"/>
            <a:ext cx="7912894" cy="3836963"/>
          </a:xfr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defRPr/>
            </a:lvl1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2020-11-10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3325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42100" y="3020400"/>
            <a:ext cx="7373700" cy="111784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42100" y="4589464"/>
            <a:ext cx="7373700" cy="110795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2020-11-10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0942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2358000"/>
            <a:ext cx="9144000" cy="45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142100" y="3021178"/>
            <a:ext cx="7373700" cy="1382378"/>
          </a:xfrm>
        </p:spPr>
        <p:txBody>
          <a:bodyPr anchor="t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Avsnittsrubrik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335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9101" y="1542416"/>
            <a:ext cx="788624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Mindre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9100" y="2234709"/>
            <a:ext cx="3885300" cy="3942255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30500" y="2235600"/>
            <a:ext cx="3885300" cy="39420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2020-11-10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7273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9101" y="1542416"/>
            <a:ext cx="788624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Mindre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9100" y="2234709"/>
            <a:ext cx="3885300" cy="3942255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1" name="Platshållare för diagram 10"/>
          <p:cNvSpPr>
            <a:spLocks noGrp="1"/>
          </p:cNvSpPr>
          <p:nvPr>
            <p:ph type="chart" sz="quarter" idx="13"/>
          </p:nvPr>
        </p:nvSpPr>
        <p:spPr>
          <a:xfrm>
            <a:off x="4630500" y="2234963"/>
            <a:ext cx="3885300" cy="3942000"/>
          </a:xfrm>
        </p:spPr>
        <p:txBody>
          <a:bodyPr/>
          <a:lstStyle/>
          <a:p>
            <a:r>
              <a:rPr lang="sv-SE" smtClean="0"/>
              <a:t>Klicka på ikonen för att lägga till ett diagram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2020-11-10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4992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9101" y="1542416"/>
            <a:ext cx="788624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Mindre rubrik</a:t>
            </a:r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629100" y="2235599"/>
            <a:ext cx="3885300" cy="394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Bildtext</a:t>
            </a:r>
            <a:endParaRPr lang="sv-SE" dirty="0"/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4630499" y="2235599"/>
            <a:ext cx="3885300" cy="3942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2020-11-10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4919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107192D2-3778-4ECE-8BEC-1F42874D3F29" descr="759C4F0E-5528-4626-A835-687661AA8F96@familjenpangea"/>
          <p:cNvPicPr>
            <a:picLocks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000" y="360000"/>
            <a:ext cx="1566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143001" y="1542416"/>
            <a:ext cx="7372349" cy="6521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43000" y="2237130"/>
            <a:ext cx="7372350" cy="3836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778000" y="6356351"/>
            <a:ext cx="1147399" cy="360000"/>
          </a:xfrm>
          <a:prstGeom prst="rect">
            <a:avLst/>
          </a:prstGeom>
        </p:spPr>
        <p:txBody>
          <a:bodyPr vert="horz" lIns="36000" tIns="45720" rIns="9000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2D44CBEE-E6DE-47E3-981B-80C11ECF5B1C}" type="datetimeFigureOut">
              <a:rPr lang="sv-SE" smtClean="0"/>
              <a:pPr/>
              <a:t>2020-11-10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59000" y="6357600"/>
            <a:ext cx="2554165" cy="360000"/>
          </a:xfrm>
          <a:prstGeom prst="rect">
            <a:avLst/>
          </a:prstGeom>
        </p:spPr>
        <p:txBody>
          <a:bodyPr vert="horz" lIns="10800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67950" y="6356350"/>
            <a:ext cx="1147400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textruta 7"/>
          <p:cNvSpPr txBox="1"/>
          <p:nvPr userDrawn="1"/>
        </p:nvSpPr>
        <p:spPr>
          <a:xfrm>
            <a:off x="629100" y="6356349"/>
            <a:ext cx="2057400" cy="365125"/>
          </a:xfrm>
          <a:prstGeom prst="rect">
            <a:avLst/>
          </a:prstGeom>
          <a:noFill/>
        </p:spPr>
        <p:txBody>
          <a:bodyPr wrap="square" lIns="36000" rtlCol="0" anchor="ctr" anchorCtr="0">
            <a:noAutofit/>
          </a:bodyPr>
          <a:lstStyle/>
          <a:p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Mittuniversitetet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Rak 8"/>
          <p:cNvCxnSpPr/>
          <p:nvPr userDrawn="1"/>
        </p:nvCxnSpPr>
        <p:spPr>
          <a:xfrm>
            <a:off x="639036" y="6310166"/>
            <a:ext cx="7884000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03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0" r:id="rId4"/>
    <p:sldLayoutId id="2147483651" r:id="rId5"/>
    <p:sldLayoutId id="2147483662" r:id="rId6"/>
    <p:sldLayoutId id="2147483652" r:id="rId7"/>
    <p:sldLayoutId id="2147483665" r:id="rId8"/>
    <p:sldLayoutId id="2147483663" r:id="rId9"/>
    <p:sldLayoutId id="2147483664" r:id="rId10"/>
    <p:sldLayoutId id="2147483653" r:id="rId11"/>
    <p:sldLayoutId id="2147483654" r:id="rId12"/>
    <p:sldLayoutId id="2147483655" r:id="rId13"/>
  </p:sldLayoutIdLst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1094" userDrawn="1">
          <p15:clr>
            <a:srgbClr val="F26B43"/>
          </p15:clr>
        </p15:guide>
        <p15:guide id="4" orient="horz" pos="1480" userDrawn="1">
          <p15:clr>
            <a:srgbClr val="F26B43"/>
          </p15:clr>
        </p15:guide>
        <p15:guide id="5" pos="3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66568" y="2189700"/>
            <a:ext cx="7372350" cy="788400"/>
          </a:xfrm>
        </p:spPr>
        <p:txBody>
          <a:bodyPr/>
          <a:lstStyle/>
          <a:p>
            <a:r>
              <a:rPr lang="sv-SE" dirty="0"/>
              <a:t>En del av Mittuniversitetets process för intern styrning och kontroll</a:t>
            </a:r>
            <a:endParaRPr lang="da-DK" dirty="0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Bedömning och </a:t>
            </a:r>
            <a:r>
              <a:rPr lang="sv-SE" dirty="0" smtClean="0"/>
              <a:t>självskattning</a:t>
            </a:r>
            <a:endParaRPr lang="da-DK" dirty="0"/>
          </a:p>
        </p:txBody>
      </p:sp>
      <p:pic>
        <p:nvPicPr>
          <p:cNvPr id="6" name="Platshållare för bild 5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73" b="5373"/>
          <a:stretch>
            <a:fillRect/>
          </a:stretch>
        </p:blipFill>
        <p:spPr>
          <a:xfrm>
            <a:off x="0" y="3474576"/>
            <a:ext cx="9144000" cy="3420000"/>
          </a:xfr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18689"/>
            <a:ext cx="9150738" cy="407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60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591886" y="1408721"/>
            <a:ext cx="7912894" cy="65214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 dirty="0" smtClean="0"/>
              <a:t>Förordningen för intern styrning och kontroll (FISK) samt förordningen om myndigheters </a:t>
            </a:r>
            <a:r>
              <a:rPr lang="sv-SE" dirty="0"/>
              <a:t>årsredovisning och </a:t>
            </a:r>
            <a:r>
              <a:rPr lang="sv-SE" dirty="0" smtClean="0"/>
              <a:t>budgetunderlag (FÅB)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591886" y="2588005"/>
            <a:ext cx="8140634" cy="3836963"/>
          </a:xfrm>
        </p:spPr>
        <p:txBody>
          <a:bodyPr/>
          <a:lstStyle/>
          <a:p>
            <a:r>
              <a:rPr lang="sv-SE" sz="1800" dirty="0" smtClean="0"/>
              <a:t>Myndighetsledningen ansvarar för </a:t>
            </a:r>
            <a:r>
              <a:rPr lang="sv-SE" sz="1800" dirty="0"/>
              <a:t>att det finns en process för intern styrning och kontroll som fungerar på ett </a:t>
            </a:r>
            <a:r>
              <a:rPr lang="sv-SE" sz="1800" b="1" dirty="0"/>
              <a:t>betryggande</a:t>
            </a:r>
            <a:r>
              <a:rPr lang="sv-SE" sz="1800" dirty="0"/>
              <a:t> </a:t>
            </a:r>
            <a:r>
              <a:rPr lang="sv-SE" sz="1800" dirty="0" smtClean="0"/>
              <a:t>sätt.</a:t>
            </a:r>
          </a:p>
          <a:p>
            <a:pPr lvl="1"/>
            <a:r>
              <a:rPr lang="sv-SE" sz="1600" dirty="0"/>
              <a:t>Med rimlig säkerhet fullgöra </a:t>
            </a:r>
            <a:r>
              <a:rPr lang="sv-SE" sz="1600" b="1" dirty="0"/>
              <a:t>myndighetens </a:t>
            </a:r>
            <a:r>
              <a:rPr lang="sv-SE" sz="1600" b="1" dirty="0" smtClean="0"/>
              <a:t>uppgifter</a:t>
            </a:r>
            <a:r>
              <a:rPr lang="sv-SE" sz="1600" dirty="0" smtClean="0"/>
              <a:t>, </a:t>
            </a:r>
            <a:r>
              <a:rPr lang="sv-SE" sz="1600" b="1" dirty="0" smtClean="0"/>
              <a:t>nå </a:t>
            </a:r>
            <a:r>
              <a:rPr lang="sv-SE" sz="1600" b="1" dirty="0"/>
              <a:t>verksamhetens mål </a:t>
            </a:r>
            <a:r>
              <a:rPr lang="sv-SE" sz="1600" dirty="0"/>
              <a:t>(instruktioner och regleringsbrev, regeringsbeslut) och uppfylla kraven i </a:t>
            </a:r>
            <a:r>
              <a:rPr lang="sv-SE" sz="1600" b="1" dirty="0"/>
              <a:t>3 § </a:t>
            </a:r>
            <a:r>
              <a:rPr lang="sv-SE" sz="1600" b="1" dirty="0" smtClean="0"/>
              <a:t>myndighetsförordningen</a:t>
            </a:r>
          </a:p>
          <a:p>
            <a:pPr lvl="1"/>
            <a:r>
              <a:rPr lang="sv-SE" sz="1600" dirty="0" smtClean="0"/>
              <a:t>Processen ska:</a:t>
            </a:r>
            <a:endParaRPr lang="sv-SE" sz="1600" dirty="0"/>
          </a:p>
          <a:p>
            <a:pPr lvl="2" fontAlgn="base"/>
            <a:r>
              <a:rPr lang="sv-SE" sz="1400" dirty="0"/>
              <a:t>ha en riskhantering som säkerställer vi har kontroll över riskerna i vår verksamhet</a:t>
            </a:r>
          </a:p>
          <a:p>
            <a:pPr lvl="2" fontAlgn="base"/>
            <a:r>
              <a:rPr lang="sv-SE" sz="1400" dirty="0"/>
              <a:t>förebygga korruption, otillbörlig påverkan, bedrägeri och andra oegentligheter</a:t>
            </a:r>
          </a:p>
          <a:p>
            <a:pPr lvl="2" fontAlgn="base"/>
            <a:r>
              <a:rPr lang="sv-SE" sz="1400" dirty="0"/>
              <a:t>v</a:t>
            </a:r>
            <a:r>
              <a:rPr lang="sv-SE" sz="1400" dirty="0" smtClean="0"/>
              <a:t>ara </a:t>
            </a:r>
            <a:r>
              <a:rPr lang="sv-SE" sz="1400" dirty="0"/>
              <a:t>en integrerad del i </a:t>
            </a:r>
            <a:r>
              <a:rPr lang="sv-SE" sz="1400" dirty="0" smtClean="0"/>
              <a:t>verksamhetsstyrningen</a:t>
            </a:r>
          </a:p>
          <a:p>
            <a:r>
              <a:rPr lang="sv-SE" sz="1800" dirty="0" smtClean="0"/>
              <a:t>I årsredovisningen intygar universitetsstyrelsen att Mittuniversitetets interna styrning och kontroll varit betryggande eller redogör om det funnits brister. </a:t>
            </a:r>
          </a:p>
          <a:p>
            <a:pPr lvl="1"/>
            <a:r>
              <a:rPr lang="sv-SE" sz="1600" dirty="0" smtClean="0"/>
              <a:t>Intygandet bygger på ett större underlag som sammanfattas i årsredovisningen</a:t>
            </a:r>
          </a:p>
        </p:txBody>
      </p:sp>
    </p:spTree>
    <p:extLst>
      <p:ext uri="{BB962C8B-B14F-4D97-AF65-F5344CB8AC3E}">
        <p14:creationId xmlns:p14="http://schemas.microsoft.com/office/powerpoint/2010/main" val="367097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Underlag för universitetsstyrelsens intygande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Beskrivning av </a:t>
            </a:r>
            <a:r>
              <a:rPr lang="sv-SE" dirty="0" smtClean="0"/>
              <a:t>processer </a:t>
            </a:r>
            <a:r>
              <a:rPr lang="sv-SE" dirty="0" smtClean="0"/>
              <a:t>och utfall från </a:t>
            </a:r>
            <a:r>
              <a:rPr lang="sv-SE" dirty="0" smtClean="0"/>
              <a:t>dessa </a:t>
            </a:r>
          </a:p>
          <a:p>
            <a:r>
              <a:rPr lang="sv-SE" dirty="0" smtClean="0"/>
              <a:t>Nytt </a:t>
            </a:r>
            <a:r>
              <a:rPr lang="sv-SE" dirty="0" smtClean="0"/>
              <a:t>inför ÅR 2020 </a:t>
            </a:r>
          </a:p>
          <a:p>
            <a:pPr lvl="1"/>
            <a:r>
              <a:rPr lang="sv-SE" dirty="0" smtClean="0"/>
              <a:t>Samlad </a:t>
            </a:r>
            <a:r>
              <a:rPr lang="sv-SE" dirty="0"/>
              <a:t>bedömning på fakultets- och förvaltningsnivå </a:t>
            </a:r>
            <a:endParaRPr lang="sv-SE" dirty="0" smtClean="0"/>
          </a:p>
          <a:p>
            <a:pPr lvl="1"/>
            <a:r>
              <a:rPr lang="sv-SE" dirty="0" smtClean="0"/>
              <a:t>Dialog med rektor kopplat till den samlade bedömningen</a:t>
            </a:r>
          </a:p>
          <a:p>
            <a:pPr lvl="1"/>
            <a:r>
              <a:rPr lang="sv-SE" dirty="0" smtClean="0"/>
              <a:t>Självskattning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75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Varför intygande från </a:t>
            </a:r>
            <a:r>
              <a:rPr lang="sv-SE" dirty="0"/>
              <a:t>dekaner och </a:t>
            </a:r>
            <a:r>
              <a:rPr lang="sv-SE" dirty="0" smtClean="0"/>
              <a:t>förvaltningschef?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b="1" dirty="0" smtClean="0"/>
              <a:t>Riksrevisionen</a:t>
            </a:r>
            <a:endParaRPr lang="sv-SE" sz="1800" dirty="0" smtClean="0"/>
          </a:p>
          <a:p>
            <a:pPr lvl="1"/>
            <a:r>
              <a:rPr lang="sv-SE" sz="1600" dirty="0"/>
              <a:t>D</a:t>
            </a:r>
            <a:r>
              <a:rPr lang="sv-SE" sz="1600" dirty="0" smtClean="0"/>
              <a:t>iskussioner </a:t>
            </a:r>
            <a:r>
              <a:rPr lang="sv-SE" sz="1600" dirty="0"/>
              <a:t>kring grunderna för styrelsens </a:t>
            </a:r>
            <a:r>
              <a:rPr lang="sv-SE" sz="1600" dirty="0" smtClean="0"/>
              <a:t>intygande</a:t>
            </a:r>
          </a:p>
          <a:p>
            <a:r>
              <a:rPr lang="sv-SE" sz="1800" b="1" dirty="0" smtClean="0"/>
              <a:t>Revisionsutskottet</a:t>
            </a:r>
            <a:r>
              <a:rPr lang="sv-SE" sz="1800" dirty="0" smtClean="0"/>
              <a:t> </a:t>
            </a:r>
            <a:r>
              <a:rPr lang="sv-SE" sz="1800" dirty="0"/>
              <a:t>och </a:t>
            </a:r>
            <a:r>
              <a:rPr lang="sv-SE" sz="1800" b="1" dirty="0" smtClean="0"/>
              <a:t>universitetsstyrelsen</a:t>
            </a:r>
            <a:endParaRPr lang="sv-SE" sz="1800" dirty="0"/>
          </a:p>
          <a:p>
            <a:pPr lvl="1"/>
            <a:r>
              <a:rPr lang="sv-SE" sz="1600" dirty="0"/>
              <a:t>ledamöterna är externa och har inte inblick i hur verksamheten fungerar </a:t>
            </a:r>
          </a:p>
          <a:p>
            <a:pPr lvl="1"/>
            <a:r>
              <a:rPr lang="sv-SE" sz="1600" dirty="0"/>
              <a:t>d</a:t>
            </a:r>
            <a:r>
              <a:rPr lang="sv-SE" sz="1600" dirty="0" smtClean="0"/>
              <a:t>e vill ha ett </a:t>
            </a:r>
            <a:r>
              <a:rPr lang="sv-SE" sz="1600" dirty="0"/>
              <a:t>underlag som gör att de känner sig trygga att sätta sina </a:t>
            </a:r>
            <a:r>
              <a:rPr lang="sv-SE" sz="1600" dirty="0" smtClean="0"/>
              <a:t>signaturer</a:t>
            </a:r>
          </a:p>
          <a:p>
            <a:pPr lvl="1"/>
            <a:r>
              <a:rPr lang="sv-SE" sz="1600" dirty="0" smtClean="0"/>
              <a:t>bra med verksamhetsnära </a:t>
            </a:r>
            <a:r>
              <a:rPr lang="sv-SE" sz="1600" dirty="0"/>
              <a:t>bedömningar till stöd för deras övergripande </a:t>
            </a:r>
            <a:r>
              <a:rPr lang="sv-SE" sz="1600" dirty="0" smtClean="0"/>
              <a:t>bedömning</a:t>
            </a:r>
          </a:p>
        </p:txBody>
      </p:sp>
    </p:spTree>
    <p:extLst>
      <p:ext uri="{BB962C8B-B14F-4D97-AF65-F5344CB8AC3E}">
        <p14:creationId xmlns:p14="http://schemas.microsoft.com/office/powerpoint/2010/main" val="78517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Självskattning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Utgår </a:t>
            </a:r>
            <a:r>
              <a:rPr lang="sv-SE" dirty="0"/>
              <a:t>från </a:t>
            </a:r>
            <a:r>
              <a:rPr lang="sv-SE" dirty="0" smtClean="0"/>
              <a:t>områden i FISK. </a:t>
            </a:r>
            <a:endParaRPr lang="sv-SE" dirty="0"/>
          </a:p>
          <a:p>
            <a:pPr lvl="1"/>
            <a:r>
              <a:rPr lang="sv-SE" dirty="0"/>
              <a:t>Intern styrning och </a:t>
            </a:r>
            <a:r>
              <a:rPr lang="sv-SE" dirty="0" smtClean="0"/>
              <a:t>kontroll (intern miljö)</a:t>
            </a:r>
            <a:endParaRPr lang="sv-SE" dirty="0"/>
          </a:p>
          <a:p>
            <a:pPr lvl="1"/>
            <a:r>
              <a:rPr lang="sv-SE" dirty="0"/>
              <a:t>Riskanalys</a:t>
            </a:r>
          </a:p>
          <a:p>
            <a:pPr lvl="1"/>
            <a:r>
              <a:rPr lang="sv-SE" dirty="0"/>
              <a:t>Åtgärder</a:t>
            </a:r>
          </a:p>
          <a:p>
            <a:pPr lvl="1"/>
            <a:r>
              <a:rPr lang="sv-SE" dirty="0"/>
              <a:t>Uppföljning och dokumentation</a:t>
            </a:r>
          </a:p>
          <a:p>
            <a:pPr lvl="1"/>
            <a:r>
              <a:rPr lang="sv-SE" dirty="0"/>
              <a:t>Dialog mellan nivåer</a:t>
            </a:r>
          </a:p>
          <a:p>
            <a:r>
              <a:rPr lang="sv-SE" dirty="0"/>
              <a:t>Påståendena beskriver ett ”bästa läge” </a:t>
            </a:r>
            <a:r>
              <a:rPr lang="sv-SE" dirty="0" smtClean="0"/>
              <a:t>och har två bedömningsnivåer</a:t>
            </a:r>
          </a:p>
          <a:p>
            <a:pPr lvl="1"/>
            <a:r>
              <a:rPr lang="sv-SE" dirty="0" smtClean="0"/>
              <a:t>”</a:t>
            </a:r>
            <a:r>
              <a:rPr lang="sv-SE" dirty="0"/>
              <a:t>Ja” </a:t>
            </a:r>
            <a:r>
              <a:rPr lang="sv-SE" dirty="0" smtClean="0"/>
              <a:t>- påståendet </a:t>
            </a:r>
            <a:r>
              <a:rPr lang="sv-SE" dirty="0"/>
              <a:t>stämmer </a:t>
            </a:r>
            <a:r>
              <a:rPr lang="sv-SE" dirty="0" smtClean="0"/>
              <a:t>i </a:t>
            </a:r>
            <a:r>
              <a:rPr lang="sv-SE" u="sng" dirty="0"/>
              <a:t>allt </a:t>
            </a:r>
            <a:r>
              <a:rPr lang="sv-SE" u="sng" dirty="0" smtClean="0"/>
              <a:t>väsentligt</a:t>
            </a:r>
          </a:p>
          <a:p>
            <a:pPr lvl="1"/>
            <a:r>
              <a:rPr lang="sv-SE" dirty="0" smtClean="0"/>
              <a:t>”Nej</a:t>
            </a:r>
            <a:r>
              <a:rPr lang="sv-SE" dirty="0"/>
              <a:t>” </a:t>
            </a:r>
            <a:r>
              <a:rPr lang="sv-SE" dirty="0" smtClean="0"/>
              <a:t>- vad bör förbättras? Även </a:t>
            </a:r>
            <a:r>
              <a:rPr lang="sv-SE" dirty="0"/>
              <a:t>om man svarar ”Nej” på något/några påståenden </a:t>
            </a:r>
            <a:r>
              <a:rPr lang="sv-SE" dirty="0" smtClean="0"/>
              <a:t>behöver </a:t>
            </a:r>
            <a:r>
              <a:rPr lang="sv-SE" dirty="0"/>
              <a:t>det inte innebära att det har funnits brister i den interna styrningen och kontrollen.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398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v-SE" dirty="0" smtClean="0"/>
              <a:t>Vad nu?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9100" y="2142862"/>
            <a:ext cx="7912894" cy="3836963"/>
          </a:xfrm>
        </p:spPr>
        <p:txBody>
          <a:bodyPr/>
          <a:lstStyle/>
          <a:p>
            <a:pPr lvl="0"/>
            <a:r>
              <a:rPr lang="sv-SE" dirty="0" smtClean="0"/>
              <a:t>Information (inkl. utfall av kontrollaktiviteter) inhämtas från </a:t>
            </a:r>
            <a:r>
              <a:rPr lang="sv-SE" dirty="0"/>
              <a:t>prefekter och </a:t>
            </a:r>
            <a:r>
              <a:rPr lang="sv-SE" dirty="0" smtClean="0"/>
              <a:t>avdelningschefer.</a:t>
            </a:r>
          </a:p>
          <a:p>
            <a:pPr lvl="0"/>
            <a:r>
              <a:rPr lang="sv-SE" dirty="0" smtClean="0"/>
              <a:t>Hur information inhämtas får dekaner </a:t>
            </a:r>
            <a:r>
              <a:rPr lang="sv-SE" dirty="0"/>
              <a:t>och förvaltningschef </a:t>
            </a:r>
            <a:r>
              <a:rPr lang="sv-SE" dirty="0" smtClean="0"/>
              <a:t>själva avgöra. </a:t>
            </a:r>
          </a:p>
          <a:p>
            <a:pPr lvl="0"/>
            <a:r>
              <a:rPr lang="sv-SE" dirty="0" smtClean="0"/>
              <a:t>Slutet av december 2020/början av januari 2021</a:t>
            </a:r>
          </a:p>
        </p:txBody>
      </p:sp>
    </p:spTree>
    <p:extLst>
      <p:ext uri="{BB962C8B-B14F-4D97-AF65-F5344CB8AC3E}">
        <p14:creationId xmlns:p14="http://schemas.microsoft.com/office/powerpoint/2010/main" val="286439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629100" y="1305131"/>
            <a:ext cx="7912894" cy="652145"/>
          </a:xfrm>
        </p:spPr>
        <p:txBody>
          <a:bodyPr/>
          <a:lstStyle/>
          <a:p>
            <a:r>
              <a:rPr lang="sv-SE" dirty="0" smtClean="0"/>
              <a:t>Underlag för bedömning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629100" y="2001460"/>
            <a:ext cx="7912894" cy="3836963"/>
          </a:xfrm>
        </p:spPr>
        <p:txBody>
          <a:bodyPr/>
          <a:lstStyle/>
          <a:p>
            <a:r>
              <a:rPr lang="sv-SE" dirty="0" smtClean="0"/>
              <a:t>Intern </a:t>
            </a:r>
            <a:r>
              <a:rPr lang="sv-SE" dirty="0"/>
              <a:t>styr- och </a:t>
            </a:r>
            <a:r>
              <a:rPr lang="sv-SE" dirty="0" smtClean="0"/>
              <a:t>kontrollmiljö</a:t>
            </a:r>
          </a:p>
          <a:p>
            <a:pPr lvl="1"/>
            <a:r>
              <a:rPr lang="sv-SE" sz="1600" dirty="0"/>
              <a:t>Hur verksamheten är strukturerad</a:t>
            </a:r>
          </a:p>
          <a:p>
            <a:pPr lvl="1"/>
            <a:r>
              <a:rPr lang="sv-SE" sz="1600" dirty="0"/>
              <a:t>Hur arbetsuppgifter och ansvar fördelas</a:t>
            </a:r>
          </a:p>
          <a:p>
            <a:pPr lvl="1"/>
            <a:r>
              <a:rPr lang="sv-SE" sz="1600" dirty="0"/>
              <a:t>Hur ledningen väljer att styra och leda verksamheten; planering och uppföljning (ledarskap)</a:t>
            </a:r>
          </a:p>
          <a:p>
            <a:pPr lvl="1"/>
            <a:r>
              <a:rPr lang="sv-SE" sz="1600" dirty="0"/>
              <a:t>Hur medarbetare tar till sig om omsätter styrning och ledning (medarbetarskap)</a:t>
            </a:r>
          </a:p>
          <a:p>
            <a:pPr lvl="1"/>
            <a:r>
              <a:rPr lang="sv-SE" sz="1600" dirty="0"/>
              <a:t>Hur information och beslut förmedlas och </a:t>
            </a:r>
            <a:r>
              <a:rPr lang="sv-SE" sz="1600" dirty="0" smtClean="0"/>
              <a:t>kommuniceras</a:t>
            </a:r>
            <a:endParaRPr lang="sv-SE" sz="1600" dirty="0"/>
          </a:p>
          <a:p>
            <a:r>
              <a:rPr lang="sv-SE" dirty="0" smtClean="0"/>
              <a:t>Riskanalys</a:t>
            </a:r>
          </a:p>
          <a:p>
            <a:pPr lvl="1"/>
            <a:r>
              <a:rPr lang="sv-SE" sz="1600" dirty="0"/>
              <a:t>Hur väsentliga risker identifieras</a:t>
            </a:r>
          </a:p>
          <a:p>
            <a:pPr lvl="1"/>
            <a:r>
              <a:rPr lang="sv-SE" sz="1600" dirty="0"/>
              <a:t>Samsyn kring väsentliga risker</a:t>
            </a:r>
          </a:p>
          <a:p>
            <a:pPr lvl="1"/>
            <a:r>
              <a:rPr lang="sv-SE" sz="1600" dirty="0"/>
              <a:t>Kunskap, förståelse och förmåga att tillämpa grundläggande principer och normer när det gäller korruption och andra </a:t>
            </a:r>
            <a:r>
              <a:rPr lang="sv-SE" sz="1600" dirty="0" smtClean="0"/>
              <a:t>oegentligheter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62124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629099" y="876211"/>
            <a:ext cx="7912894" cy="652145"/>
          </a:xfrm>
        </p:spPr>
        <p:txBody>
          <a:bodyPr/>
          <a:lstStyle/>
          <a:p>
            <a:r>
              <a:rPr lang="sv-SE" dirty="0" smtClean="0"/>
              <a:t>Underlag för bedömning forts.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629099" y="1449992"/>
            <a:ext cx="8029421" cy="4776412"/>
          </a:xfrm>
        </p:spPr>
        <p:txBody>
          <a:bodyPr/>
          <a:lstStyle/>
          <a:p>
            <a:r>
              <a:rPr lang="sv-SE" dirty="0" smtClean="0"/>
              <a:t>Åtgärder </a:t>
            </a:r>
            <a:r>
              <a:rPr lang="sv-SE" dirty="0"/>
              <a:t>och </a:t>
            </a:r>
            <a:r>
              <a:rPr lang="sv-SE" dirty="0" smtClean="0"/>
              <a:t>kontrollaktiviteter</a:t>
            </a:r>
          </a:p>
          <a:p>
            <a:pPr lvl="1"/>
            <a:r>
              <a:rPr lang="sv-SE" sz="1600" dirty="0" smtClean="0"/>
              <a:t>Fastställt åtgärder, hantering och ansvarig kopplat till risker</a:t>
            </a:r>
          </a:p>
          <a:p>
            <a:pPr lvl="1"/>
            <a:r>
              <a:rPr lang="sv-SE" sz="1600" dirty="0" smtClean="0"/>
              <a:t>Löpande </a:t>
            </a:r>
            <a:r>
              <a:rPr lang="sv-SE" sz="1600" dirty="0"/>
              <a:t>kontrollaktiviteter för </a:t>
            </a:r>
            <a:r>
              <a:rPr lang="sv-SE" sz="1600" dirty="0" smtClean="0"/>
              <a:t>att upptäcka, åtgärda </a:t>
            </a:r>
            <a:r>
              <a:rPr lang="sv-SE" sz="1600" dirty="0"/>
              <a:t>och </a:t>
            </a:r>
            <a:r>
              <a:rPr lang="sv-SE" sz="1600" dirty="0" smtClean="0"/>
              <a:t>förebygga fel</a:t>
            </a:r>
          </a:p>
          <a:p>
            <a:pPr lvl="2"/>
            <a:r>
              <a:rPr lang="sv-SE" sz="1400" dirty="0" smtClean="0"/>
              <a:t>Medarbetare </a:t>
            </a:r>
            <a:r>
              <a:rPr lang="sv-SE" sz="1400" dirty="0"/>
              <a:t>(bisysslor, ekonomiska transaktioner, reseräkningar, utlägg)</a:t>
            </a:r>
          </a:p>
          <a:p>
            <a:pPr lvl="2"/>
            <a:r>
              <a:rPr lang="sv-SE" sz="1400" dirty="0" smtClean="0"/>
              <a:t>Ekonomiadministration </a:t>
            </a:r>
            <a:r>
              <a:rPr lang="sv-SE" sz="1400" dirty="0"/>
              <a:t>(leverantörsregister, manuella utbetalningar, representation, </a:t>
            </a:r>
            <a:r>
              <a:rPr lang="sv-SE" sz="1400" dirty="0" err="1"/>
              <a:t>blufföretag</a:t>
            </a:r>
            <a:r>
              <a:rPr lang="sv-SE" sz="1400" dirty="0"/>
              <a:t>)</a:t>
            </a:r>
          </a:p>
          <a:p>
            <a:pPr lvl="2"/>
            <a:r>
              <a:rPr lang="sv-SE" sz="1400" dirty="0" smtClean="0"/>
              <a:t>Upphandling </a:t>
            </a:r>
            <a:r>
              <a:rPr lang="sv-SE" sz="1400" dirty="0"/>
              <a:t>(Regelefterlevnad, avtalstrohet och inköp, firmateckning)</a:t>
            </a:r>
          </a:p>
          <a:p>
            <a:pPr lvl="2"/>
            <a:r>
              <a:rPr lang="sv-SE" sz="1400" dirty="0" smtClean="0"/>
              <a:t>Utbildningsadministration </a:t>
            </a:r>
            <a:r>
              <a:rPr lang="sv-SE" sz="1400" dirty="0"/>
              <a:t>(Ladok, tillgodoräknande, antagning)</a:t>
            </a:r>
          </a:p>
          <a:p>
            <a:pPr lvl="1"/>
            <a:r>
              <a:rPr lang="sv-SE" sz="1600" dirty="0"/>
              <a:t>R</a:t>
            </a:r>
            <a:r>
              <a:rPr lang="sv-SE" sz="1600" dirty="0" smtClean="0"/>
              <a:t>esultat </a:t>
            </a:r>
            <a:r>
              <a:rPr lang="sv-SE" sz="1600" dirty="0"/>
              <a:t>av granskningar </a:t>
            </a:r>
            <a:r>
              <a:rPr lang="sv-SE" sz="1600" dirty="0" smtClean="0"/>
              <a:t>tas </a:t>
            </a:r>
            <a:r>
              <a:rPr lang="sv-SE" sz="1600" dirty="0"/>
              <a:t>om hand på ett konstruktivt sätt </a:t>
            </a:r>
          </a:p>
          <a:p>
            <a:r>
              <a:rPr lang="sv-SE" dirty="0" smtClean="0"/>
              <a:t>Uppföljning (</a:t>
            </a:r>
            <a:r>
              <a:rPr lang="sv-SE" dirty="0" err="1" smtClean="0"/>
              <a:t>inkl</a:t>
            </a:r>
            <a:r>
              <a:rPr lang="sv-SE" dirty="0" smtClean="0"/>
              <a:t> dialog) och </a:t>
            </a:r>
            <a:r>
              <a:rPr lang="sv-SE" dirty="0"/>
              <a:t>dokumentation </a:t>
            </a:r>
          </a:p>
          <a:p>
            <a:pPr lvl="1"/>
            <a:r>
              <a:rPr lang="sv-SE" sz="1600" dirty="0" smtClean="0"/>
              <a:t>Process för uppföljning och dokumentation </a:t>
            </a:r>
          </a:p>
          <a:p>
            <a:pPr lvl="1"/>
            <a:r>
              <a:rPr lang="sv-SE" sz="1600" dirty="0" smtClean="0"/>
              <a:t>Process </a:t>
            </a:r>
            <a:r>
              <a:rPr lang="sv-SE" sz="1600" dirty="0"/>
              <a:t>för information och kommunikation inklusive rapportering till/från medarbetare och </a:t>
            </a:r>
            <a:r>
              <a:rPr lang="sv-SE" sz="1600" dirty="0" smtClean="0"/>
              <a:t>chef/prefekt</a:t>
            </a:r>
          </a:p>
          <a:p>
            <a:pPr lvl="2"/>
            <a:r>
              <a:rPr lang="sv-SE" sz="1400" dirty="0" smtClean="0"/>
              <a:t>tillräcklig </a:t>
            </a:r>
            <a:r>
              <a:rPr lang="sv-SE" sz="1400" dirty="0"/>
              <a:t>information för att kunna fatta rätta beslut och göra rätt </a:t>
            </a:r>
            <a:r>
              <a:rPr lang="sv-SE" sz="1400" dirty="0" smtClean="0"/>
              <a:t>prioriteringar</a:t>
            </a:r>
          </a:p>
          <a:p>
            <a:pPr lvl="2"/>
            <a:r>
              <a:rPr lang="sv-SE" sz="1400" dirty="0"/>
              <a:t>upplyst ledning om samtliga kända fall av systematiska och/eller avsiktliga överträdelser av lagar, förordningar och andra </a:t>
            </a:r>
            <a:r>
              <a:rPr lang="sv-SE" sz="1400" dirty="0" smtClean="0"/>
              <a:t>regler</a:t>
            </a:r>
          </a:p>
          <a:p>
            <a:pPr lvl="2"/>
            <a:r>
              <a:rPr lang="sv-SE" sz="1400" dirty="0"/>
              <a:t>lämnat all information till ledningen om påstådda eller misstänkta </a:t>
            </a:r>
            <a:r>
              <a:rPr lang="sv-SE" sz="1400" dirty="0" smtClean="0"/>
              <a:t>oegentligheter</a:t>
            </a:r>
            <a:endParaRPr lang="sv-SE" sz="1400" dirty="0"/>
          </a:p>
          <a:p>
            <a:pPr lvl="2"/>
            <a:endParaRPr lang="sv-SE" dirty="0"/>
          </a:p>
          <a:p>
            <a:pPr lvl="1"/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551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Mittuniversitet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CB9"/>
      </a:accent1>
      <a:accent2>
        <a:srgbClr val="00BFD6"/>
      </a:accent2>
      <a:accent3>
        <a:srgbClr val="007934"/>
      </a:accent3>
      <a:accent4>
        <a:srgbClr val="3FAE2A"/>
      </a:accent4>
      <a:accent5>
        <a:srgbClr val="706259"/>
      </a:accent5>
      <a:accent6>
        <a:srgbClr val="AEA299"/>
      </a:accent6>
      <a:hlink>
        <a:srgbClr val="0563C1"/>
      </a:hlink>
      <a:folHlink>
        <a:srgbClr val="954F72"/>
      </a:folHlink>
    </a:clrScheme>
    <a:fontScheme name="PP Mittuniversitet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56464C4E-17A2-43EA-BA04-745F16BC26A9}" vid="{FF1E9FAE-05A0-463C-B44B-335BE71170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1650</TotalTime>
  <Words>721</Words>
  <Application>Microsoft Office PowerPoint</Application>
  <PresentationFormat>Bildspel på skärmen (4:3)</PresentationFormat>
  <Paragraphs>83</Paragraphs>
  <Slides>8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Office-tema</vt:lpstr>
      <vt:lpstr>Bedömning och självskattning</vt:lpstr>
      <vt:lpstr>Förordningen för intern styrning och kontroll (FISK) samt förordningen om myndigheters årsredovisning och budgetunderlag (FÅB)</vt:lpstr>
      <vt:lpstr>Underlag för universitetsstyrelsens intygande</vt:lpstr>
      <vt:lpstr>Varför intygande från dekaner och förvaltningschef?</vt:lpstr>
      <vt:lpstr>Självskattning</vt:lpstr>
      <vt:lpstr>Vad nu? </vt:lpstr>
      <vt:lpstr>Underlag för bedömning</vt:lpstr>
      <vt:lpstr>Underlag för bedömning forts.</vt:lpstr>
    </vt:vector>
  </TitlesOfParts>
  <Company>Mittuniversitetet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Vesslegård, Mona</dc:creator>
  <cp:lastModifiedBy>Vesslegård, Mona</cp:lastModifiedBy>
  <cp:revision>77</cp:revision>
  <cp:lastPrinted>2015-05-26T13:42:18Z</cp:lastPrinted>
  <dcterms:created xsi:type="dcterms:W3CDTF">2020-05-27T10:50:06Z</dcterms:created>
  <dcterms:modified xsi:type="dcterms:W3CDTF">2020-11-10T13:25:47Z</dcterms:modified>
</cp:coreProperties>
</file>