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7" r:id="rId2"/>
    <p:sldId id="265" r:id="rId3"/>
    <p:sldId id="268" r:id="rId4"/>
    <p:sldId id="279" r:id="rId5"/>
    <p:sldId id="270" r:id="rId6"/>
    <p:sldId id="271" r:id="rId7"/>
    <p:sldId id="320" r:id="rId8"/>
    <p:sldId id="272" r:id="rId9"/>
    <p:sldId id="273" r:id="rId10"/>
    <p:sldId id="274" r:id="rId11"/>
    <p:sldId id="322" r:id="rId12"/>
    <p:sldId id="323" r:id="rId13"/>
    <p:sldId id="275" r:id="rId14"/>
    <p:sldId id="319" r:id="rId15"/>
    <p:sldId id="280" r:id="rId16"/>
    <p:sldId id="261" r:id="rId17"/>
    <p:sldId id="276" r:id="rId18"/>
    <p:sldId id="262"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2000" autoAdjust="0"/>
  </p:normalViewPr>
  <p:slideViewPr>
    <p:cSldViewPr snapToGrid="0">
      <p:cViewPr varScale="1">
        <p:scale>
          <a:sx n="93" d="100"/>
          <a:sy n="93" d="100"/>
        </p:scale>
        <p:origin x="109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353E9-774F-4B63-A896-DD21EEEC3BA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122D499A-0973-4B4F-ADE2-AE780B1CAC23}">
      <dgm:prSet phldrT="[Text]"/>
      <dgm:spPr/>
      <dgm:t>
        <a:bodyPr/>
        <a:lstStyle/>
        <a:p>
          <a:r>
            <a:rPr lang="en-US" dirty="0" err="1">
              <a:ln>
                <a:noFill/>
              </a:ln>
              <a:solidFill>
                <a:schemeClr val="bg1"/>
              </a:solidFill>
              <a:effectLst/>
            </a:rPr>
            <a:t>Struktur</a:t>
          </a:r>
          <a:endParaRPr lang="en-US" dirty="0">
            <a:ln>
              <a:noFill/>
            </a:ln>
            <a:solidFill>
              <a:schemeClr val="bg1"/>
            </a:solidFill>
            <a:effectLst/>
          </a:endParaRPr>
        </a:p>
      </dgm:t>
    </dgm:pt>
    <dgm:pt modelId="{3DD1D7AA-B557-42F8-B133-F2829E54E7B1}" type="parTrans" cxnId="{8E63DFEA-FC5D-444F-9F4A-C5574A7AB455}">
      <dgm:prSet/>
      <dgm:spPr/>
      <dgm:t>
        <a:bodyPr/>
        <a:lstStyle/>
        <a:p>
          <a:endParaRPr lang="en-US"/>
        </a:p>
      </dgm:t>
    </dgm:pt>
    <dgm:pt modelId="{D1961099-B06B-4D1C-A189-A097ACFFD95D}" type="sibTrans" cxnId="{8E63DFEA-FC5D-444F-9F4A-C5574A7AB455}">
      <dgm:prSet/>
      <dgm:spPr/>
      <dgm:t>
        <a:bodyPr/>
        <a:lstStyle/>
        <a:p>
          <a:endParaRPr lang="en-US"/>
        </a:p>
      </dgm:t>
    </dgm:pt>
    <dgm:pt modelId="{8EAEA560-C2A1-4391-ABDE-3785A75F6506}">
      <dgm:prSet phldrT="[Text]" custT="1"/>
      <dgm:spPr/>
      <dgm:t>
        <a:bodyPr/>
        <a:lstStyle/>
        <a:p>
          <a:r>
            <a:rPr lang="en-US" sz="1400" dirty="0" err="1"/>
            <a:t>Skapar</a:t>
          </a:r>
          <a:r>
            <a:rPr lang="en-US" sz="1400" dirty="0"/>
            <a:t> </a:t>
          </a:r>
          <a:r>
            <a:rPr lang="en-US" sz="1400" dirty="0" err="1"/>
            <a:t>stabila</a:t>
          </a:r>
          <a:r>
            <a:rPr lang="en-US" sz="1400" dirty="0"/>
            <a:t> </a:t>
          </a:r>
          <a:r>
            <a:rPr lang="en-US" sz="1400" dirty="0" err="1"/>
            <a:t>villkor</a:t>
          </a:r>
          <a:endParaRPr lang="en-US" sz="1400" dirty="0"/>
        </a:p>
      </dgm:t>
    </dgm:pt>
    <dgm:pt modelId="{AF6511B1-C7F2-4E5D-B7AD-F7818BEDBF49}" type="parTrans" cxnId="{B0996547-CA6A-434E-8A61-A036B97B7C7D}">
      <dgm:prSet/>
      <dgm:spPr/>
      <dgm:t>
        <a:bodyPr/>
        <a:lstStyle/>
        <a:p>
          <a:endParaRPr lang="en-US"/>
        </a:p>
      </dgm:t>
    </dgm:pt>
    <dgm:pt modelId="{438292F1-89EA-4A89-9EB9-DD804F886B15}" type="sibTrans" cxnId="{B0996547-CA6A-434E-8A61-A036B97B7C7D}">
      <dgm:prSet/>
      <dgm:spPr/>
      <dgm:t>
        <a:bodyPr/>
        <a:lstStyle/>
        <a:p>
          <a:endParaRPr lang="en-US"/>
        </a:p>
      </dgm:t>
    </dgm:pt>
    <dgm:pt modelId="{D76B900F-EB4D-4554-9FBA-8D41942F422C}">
      <dgm:prSet phldrT="[Text]"/>
      <dgm:spPr/>
      <dgm:t>
        <a:bodyPr/>
        <a:lstStyle/>
        <a:p>
          <a:r>
            <a:rPr lang="en-US"/>
            <a:t>Strategi</a:t>
          </a:r>
        </a:p>
      </dgm:t>
    </dgm:pt>
    <dgm:pt modelId="{65A11C76-B869-4BC5-AEBE-D89846D4AA8B}" type="parTrans" cxnId="{1E3D6D90-82B0-40BC-8C28-2E56974E95E0}">
      <dgm:prSet/>
      <dgm:spPr/>
      <dgm:t>
        <a:bodyPr/>
        <a:lstStyle/>
        <a:p>
          <a:endParaRPr lang="en-US"/>
        </a:p>
      </dgm:t>
    </dgm:pt>
    <dgm:pt modelId="{CFA54E66-9629-4251-B902-B0997C222930}" type="sibTrans" cxnId="{1E3D6D90-82B0-40BC-8C28-2E56974E95E0}">
      <dgm:prSet/>
      <dgm:spPr/>
      <dgm:t>
        <a:bodyPr/>
        <a:lstStyle/>
        <a:p>
          <a:endParaRPr lang="en-US"/>
        </a:p>
      </dgm:t>
    </dgm:pt>
    <dgm:pt modelId="{3C4472E7-FF5A-473D-BC7B-7E630E5DA26E}">
      <dgm:prSet phldrT="[Text]" custT="1"/>
      <dgm:spPr/>
      <dgm:t>
        <a:bodyPr/>
        <a:lstStyle/>
        <a:p>
          <a:r>
            <a:rPr lang="en-US" sz="1400" dirty="0"/>
            <a:t>Anger </a:t>
          </a:r>
          <a:r>
            <a:rPr lang="en-US" sz="1400" dirty="0" err="1"/>
            <a:t>långsiktiga</a:t>
          </a:r>
          <a:r>
            <a:rPr lang="en-US" sz="1400" dirty="0"/>
            <a:t> </a:t>
          </a:r>
          <a:r>
            <a:rPr lang="en-US" sz="1400" dirty="0" err="1"/>
            <a:t>prioriteringar</a:t>
          </a:r>
          <a:endParaRPr lang="en-US" sz="1400" dirty="0"/>
        </a:p>
      </dgm:t>
    </dgm:pt>
    <dgm:pt modelId="{C9CEB500-7B00-442D-BD86-7F9C427A35CD}" type="parTrans" cxnId="{AA73DF70-06B5-497C-90A6-85B3DE54B57D}">
      <dgm:prSet/>
      <dgm:spPr/>
      <dgm:t>
        <a:bodyPr/>
        <a:lstStyle/>
        <a:p>
          <a:endParaRPr lang="en-US"/>
        </a:p>
      </dgm:t>
    </dgm:pt>
    <dgm:pt modelId="{6E9133A8-0454-4317-8BBF-1D1680C8F3C5}" type="sibTrans" cxnId="{AA73DF70-06B5-497C-90A6-85B3DE54B57D}">
      <dgm:prSet/>
      <dgm:spPr/>
      <dgm:t>
        <a:bodyPr/>
        <a:lstStyle/>
        <a:p>
          <a:endParaRPr lang="en-US"/>
        </a:p>
      </dgm:t>
    </dgm:pt>
    <dgm:pt modelId="{54092AE0-BF65-4C4F-915C-D8F9AB67B367}">
      <dgm:prSet phldrT="[Text]"/>
      <dgm:spPr/>
      <dgm:t>
        <a:bodyPr/>
        <a:lstStyle/>
        <a:p>
          <a:r>
            <a:rPr lang="en-US"/>
            <a:t>Planering och uppföljning</a:t>
          </a:r>
        </a:p>
      </dgm:t>
    </dgm:pt>
    <dgm:pt modelId="{F725FAC2-E3EC-4D14-995F-64CE33343381}" type="parTrans" cxnId="{964218E2-C23E-47C5-AB06-1557DA0F0A69}">
      <dgm:prSet/>
      <dgm:spPr/>
      <dgm:t>
        <a:bodyPr/>
        <a:lstStyle/>
        <a:p>
          <a:endParaRPr lang="en-US"/>
        </a:p>
      </dgm:t>
    </dgm:pt>
    <dgm:pt modelId="{BDB0795F-5B5B-4D1F-9B35-B9590D8EA06C}" type="sibTrans" cxnId="{964218E2-C23E-47C5-AB06-1557DA0F0A69}">
      <dgm:prSet/>
      <dgm:spPr/>
      <dgm:t>
        <a:bodyPr/>
        <a:lstStyle/>
        <a:p>
          <a:endParaRPr lang="en-US"/>
        </a:p>
      </dgm:t>
    </dgm:pt>
    <dgm:pt modelId="{6A86C274-950A-4D43-977F-5690E7CADFB2}">
      <dgm:prSet phldrT="[Text]" custT="1"/>
      <dgm:spPr/>
      <dgm:t>
        <a:bodyPr/>
        <a:lstStyle/>
        <a:p>
          <a:r>
            <a:rPr lang="en-US" sz="1400" dirty="0" err="1"/>
            <a:t>Hanterar</a:t>
          </a:r>
          <a:r>
            <a:rPr lang="en-US" sz="1400" dirty="0"/>
            <a:t> det </a:t>
          </a:r>
          <a:r>
            <a:rPr lang="en-US" sz="1400" dirty="0" err="1"/>
            <a:t>praktiska</a:t>
          </a:r>
          <a:r>
            <a:rPr lang="en-US" sz="1400" dirty="0"/>
            <a:t> </a:t>
          </a:r>
          <a:r>
            <a:rPr lang="en-US" sz="1400" dirty="0" err="1"/>
            <a:t>genomförandet</a:t>
          </a:r>
          <a:r>
            <a:rPr lang="en-US" sz="1400" dirty="0"/>
            <a:t> </a:t>
          </a:r>
        </a:p>
      </dgm:t>
    </dgm:pt>
    <dgm:pt modelId="{7B33C9FC-660B-4B1A-9BE1-FE376D953DF2}" type="parTrans" cxnId="{06038F55-DCF6-4C54-B05E-AE18F8823B38}">
      <dgm:prSet/>
      <dgm:spPr/>
      <dgm:t>
        <a:bodyPr/>
        <a:lstStyle/>
        <a:p>
          <a:endParaRPr lang="en-US"/>
        </a:p>
      </dgm:t>
    </dgm:pt>
    <dgm:pt modelId="{1DBC0296-F49C-4A0B-8640-BB31DF603165}" type="sibTrans" cxnId="{06038F55-DCF6-4C54-B05E-AE18F8823B38}">
      <dgm:prSet/>
      <dgm:spPr/>
      <dgm:t>
        <a:bodyPr/>
        <a:lstStyle/>
        <a:p>
          <a:endParaRPr lang="en-US"/>
        </a:p>
      </dgm:t>
    </dgm:pt>
    <dgm:pt modelId="{58BD3B7B-2467-4372-9163-D0893EE70AEA}" type="pres">
      <dgm:prSet presAssocID="{8D4353E9-774F-4B63-A896-DD21EEEC3BAC}" presName="rootnode" presStyleCnt="0">
        <dgm:presLayoutVars>
          <dgm:chMax/>
          <dgm:chPref/>
          <dgm:dir/>
          <dgm:animLvl val="lvl"/>
        </dgm:presLayoutVars>
      </dgm:prSet>
      <dgm:spPr/>
    </dgm:pt>
    <dgm:pt modelId="{A0FCFA8C-C147-458C-AD85-23C5750ED378}" type="pres">
      <dgm:prSet presAssocID="{122D499A-0973-4B4F-ADE2-AE780B1CAC23}" presName="composite" presStyleCnt="0"/>
      <dgm:spPr/>
    </dgm:pt>
    <dgm:pt modelId="{AC1A332F-958C-4CF6-99D7-D111AAE5D5EE}" type="pres">
      <dgm:prSet presAssocID="{122D499A-0973-4B4F-ADE2-AE780B1CAC23}" presName="bentUpArrow1" presStyleLbl="alignImgPlace1" presStyleIdx="0" presStyleCnt="2" custLinFactNeighborX="68942" custLinFactNeighborY="-1165"/>
      <dgm:spPr/>
    </dgm:pt>
    <dgm:pt modelId="{EF2E6D3B-4344-43AF-B253-E2672F1DDE37}" type="pres">
      <dgm:prSet presAssocID="{122D499A-0973-4B4F-ADE2-AE780B1CAC23}" presName="ParentText" presStyleLbl="node1" presStyleIdx="0" presStyleCnt="3" custLinFactNeighborX="16611" custLinFactNeighborY="-4518">
        <dgm:presLayoutVars>
          <dgm:chMax val="1"/>
          <dgm:chPref val="1"/>
          <dgm:bulletEnabled val="1"/>
        </dgm:presLayoutVars>
      </dgm:prSet>
      <dgm:spPr/>
    </dgm:pt>
    <dgm:pt modelId="{C00CCC08-6082-43AC-B5B8-857258D83CBE}" type="pres">
      <dgm:prSet presAssocID="{122D499A-0973-4B4F-ADE2-AE780B1CAC23}" presName="ChildText" presStyleLbl="revTx" presStyleIdx="0" presStyleCnt="3" custScaleX="444580" custLinFactX="100000" custLinFactNeighborX="107871" custLinFactNeighborY="-5494">
        <dgm:presLayoutVars>
          <dgm:chMax val="0"/>
          <dgm:chPref val="0"/>
          <dgm:bulletEnabled val="1"/>
        </dgm:presLayoutVars>
      </dgm:prSet>
      <dgm:spPr/>
    </dgm:pt>
    <dgm:pt modelId="{7D5E9339-BD02-4212-A4B0-4D3278B87795}" type="pres">
      <dgm:prSet presAssocID="{D1961099-B06B-4D1C-A189-A097ACFFD95D}" presName="sibTrans" presStyleCnt="0"/>
      <dgm:spPr/>
    </dgm:pt>
    <dgm:pt modelId="{47A62235-9BF9-4331-A90A-29996775DC5F}" type="pres">
      <dgm:prSet presAssocID="{D76B900F-EB4D-4554-9FBA-8D41942F422C}" presName="composite" presStyleCnt="0"/>
      <dgm:spPr/>
    </dgm:pt>
    <dgm:pt modelId="{62686956-11B2-46A9-898A-EFBA7E3F80DC}" type="pres">
      <dgm:prSet presAssocID="{D76B900F-EB4D-4554-9FBA-8D41942F422C}" presName="bentUpArrow1" presStyleLbl="alignImgPlace1" presStyleIdx="1" presStyleCnt="2" custLinFactNeighborX="33620" custLinFactNeighborY="-1134"/>
      <dgm:spPr/>
    </dgm:pt>
    <dgm:pt modelId="{919EE89F-396A-45CB-8FB4-47F975D56FFB}" type="pres">
      <dgm:prSet presAssocID="{D76B900F-EB4D-4554-9FBA-8D41942F422C}" presName="ParentText" presStyleLbl="node1" presStyleIdx="1" presStyleCnt="3">
        <dgm:presLayoutVars>
          <dgm:chMax val="1"/>
          <dgm:chPref val="1"/>
          <dgm:bulletEnabled val="1"/>
        </dgm:presLayoutVars>
      </dgm:prSet>
      <dgm:spPr/>
    </dgm:pt>
    <dgm:pt modelId="{4B20F109-484C-4E4F-A434-974DBD18EA60}" type="pres">
      <dgm:prSet presAssocID="{D76B900F-EB4D-4554-9FBA-8D41942F422C}" presName="ChildText" presStyleLbl="revTx" presStyleIdx="1" presStyleCnt="3" custScaleX="404339" custLinFactX="85455" custLinFactNeighborX="100000" custLinFactNeighborY="-852">
        <dgm:presLayoutVars>
          <dgm:chMax val="0"/>
          <dgm:chPref val="0"/>
          <dgm:bulletEnabled val="1"/>
        </dgm:presLayoutVars>
      </dgm:prSet>
      <dgm:spPr/>
    </dgm:pt>
    <dgm:pt modelId="{D39C6189-D3B0-4ADD-8818-9DD439DC375C}" type="pres">
      <dgm:prSet presAssocID="{CFA54E66-9629-4251-B902-B0997C222930}" presName="sibTrans" presStyleCnt="0"/>
      <dgm:spPr/>
    </dgm:pt>
    <dgm:pt modelId="{722A7C94-9C72-472D-BC6E-8677663AC596}" type="pres">
      <dgm:prSet presAssocID="{54092AE0-BF65-4C4F-915C-D8F9AB67B367}" presName="composite" presStyleCnt="0"/>
      <dgm:spPr/>
    </dgm:pt>
    <dgm:pt modelId="{137F6896-8C9C-4054-9613-6E46331BA52B}" type="pres">
      <dgm:prSet presAssocID="{54092AE0-BF65-4C4F-915C-D8F9AB67B367}" presName="ParentText" presStyleLbl="node1" presStyleIdx="2" presStyleCnt="3" custLinFactNeighborX="-21300" custLinFactNeighborY="-4430">
        <dgm:presLayoutVars>
          <dgm:chMax val="1"/>
          <dgm:chPref val="1"/>
          <dgm:bulletEnabled val="1"/>
        </dgm:presLayoutVars>
      </dgm:prSet>
      <dgm:spPr/>
    </dgm:pt>
    <dgm:pt modelId="{09E8B523-FE30-4E9E-82DF-6824C6874D84}" type="pres">
      <dgm:prSet presAssocID="{54092AE0-BF65-4C4F-915C-D8F9AB67B367}" presName="FinalChildText" presStyleLbl="revTx" presStyleIdx="2" presStyleCnt="3" custScaleX="363392" custLinFactX="10978" custLinFactNeighborX="100000" custLinFactNeighborY="82">
        <dgm:presLayoutVars>
          <dgm:chMax val="0"/>
          <dgm:chPref val="0"/>
          <dgm:bulletEnabled val="1"/>
        </dgm:presLayoutVars>
      </dgm:prSet>
      <dgm:spPr/>
    </dgm:pt>
  </dgm:ptLst>
  <dgm:cxnLst>
    <dgm:cxn modelId="{855CCC11-2AE1-4F08-B8A2-2ACDAA18632D}" type="presOf" srcId="{8EAEA560-C2A1-4391-ABDE-3785A75F6506}" destId="{C00CCC08-6082-43AC-B5B8-857258D83CBE}" srcOrd="0" destOrd="0" presId="urn:microsoft.com/office/officeart/2005/8/layout/StepDownProcess"/>
    <dgm:cxn modelId="{0465AE3F-33E0-457A-8F43-A395875A86B8}" type="presOf" srcId="{6A86C274-950A-4D43-977F-5690E7CADFB2}" destId="{09E8B523-FE30-4E9E-82DF-6824C6874D84}" srcOrd="0" destOrd="0" presId="urn:microsoft.com/office/officeart/2005/8/layout/StepDownProcess"/>
    <dgm:cxn modelId="{B0996547-CA6A-434E-8A61-A036B97B7C7D}" srcId="{122D499A-0973-4B4F-ADE2-AE780B1CAC23}" destId="{8EAEA560-C2A1-4391-ABDE-3785A75F6506}" srcOrd="0" destOrd="0" parTransId="{AF6511B1-C7F2-4E5D-B7AD-F7818BEDBF49}" sibTransId="{438292F1-89EA-4A89-9EB9-DD804F886B15}"/>
    <dgm:cxn modelId="{E3517A67-1D02-424B-A1DE-5D12F4205BB5}" type="presOf" srcId="{54092AE0-BF65-4C4F-915C-D8F9AB67B367}" destId="{137F6896-8C9C-4054-9613-6E46331BA52B}" srcOrd="0" destOrd="0" presId="urn:microsoft.com/office/officeart/2005/8/layout/StepDownProcess"/>
    <dgm:cxn modelId="{059E824B-1AFC-41F3-9435-E8EA240F3E40}" type="presOf" srcId="{D76B900F-EB4D-4554-9FBA-8D41942F422C}" destId="{919EE89F-396A-45CB-8FB4-47F975D56FFB}" srcOrd="0" destOrd="0" presId="urn:microsoft.com/office/officeart/2005/8/layout/StepDownProcess"/>
    <dgm:cxn modelId="{AA73DF70-06B5-497C-90A6-85B3DE54B57D}" srcId="{D76B900F-EB4D-4554-9FBA-8D41942F422C}" destId="{3C4472E7-FF5A-473D-BC7B-7E630E5DA26E}" srcOrd="0" destOrd="0" parTransId="{C9CEB500-7B00-442D-BD86-7F9C427A35CD}" sibTransId="{6E9133A8-0454-4317-8BBF-1D1680C8F3C5}"/>
    <dgm:cxn modelId="{06038F55-DCF6-4C54-B05E-AE18F8823B38}" srcId="{54092AE0-BF65-4C4F-915C-D8F9AB67B367}" destId="{6A86C274-950A-4D43-977F-5690E7CADFB2}" srcOrd="0" destOrd="0" parTransId="{7B33C9FC-660B-4B1A-9BE1-FE376D953DF2}" sibTransId="{1DBC0296-F49C-4A0B-8640-BB31DF603165}"/>
    <dgm:cxn modelId="{1E3D6D90-82B0-40BC-8C28-2E56974E95E0}" srcId="{8D4353E9-774F-4B63-A896-DD21EEEC3BAC}" destId="{D76B900F-EB4D-4554-9FBA-8D41942F422C}" srcOrd="1" destOrd="0" parTransId="{65A11C76-B869-4BC5-AEBE-D89846D4AA8B}" sibTransId="{CFA54E66-9629-4251-B902-B0997C222930}"/>
    <dgm:cxn modelId="{192EA491-27CC-4BE7-BC6F-66C9CA85A875}" type="presOf" srcId="{8D4353E9-774F-4B63-A896-DD21EEEC3BAC}" destId="{58BD3B7B-2467-4372-9163-D0893EE70AEA}" srcOrd="0" destOrd="0" presId="urn:microsoft.com/office/officeart/2005/8/layout/StepDownProcess"/>
    <dgm:cxn modelId="{B9DE29A6-1DD3-419A-B614-EB95CBEF29CF}" type="presOf" srcId="{3C4472E7-FF5A-473D-BC7B-7E630E5DA26E}" destId="{4B20F109-484C-4E4F-A434-974DBD18EA60}" srcOrd="0" destOrd="0" presId="urn:microsoft.com/office/officeart/2005/8/layout/StepDownProcess"/>
    <dgm:cxn modelId="{7ABB07B5-25C6-4E3C-8366-8FD7C5C7E6F5}" type="presOf" srcId="{122D499A-0973-4B4F-ADE2-AE780B1CAC23}" destId="{EF2E6D3B-4344-43AF-B253-E2672F1DDE37}" srcOrd="0" destOrd="0" presId="urn:microsoft.com/office/officeart/2005/8/layout/StepDownProcess"/>
    <dgm:cxn modelId="{964218E2-C23E-47C5-AB06-1557DA0F0A69}" srcId="{8D4353E9-774F-4B63-A896-DD21EEEC3BAC}" destId="{54092AE0-BF65-4C4F-915C-D8F9AB67B367}" srcOrd="2" destOrd="0" parTransId="{F725FAC2-E3EC-4D14-995F-64CE33343381}" sibTransId="{BDB0795F-5B5B-4D1F-9B35-B9590D8EA06C}"/>
    <dgm:cxn modelId="{8E63DFEA-FC5D-444F-9F4A-C5574A7AB455}" srcId="{8D4353E9-774F-4B63-A896-DD21EEEC3BAC}" destId="{122D499A-0973-4B4F-ADE2-AE780B1CAC23}" srcOrd="0" destOrd="0" parTransId="{3DD1D7AA-B557-42F8-B133-F2829E54E7B1}" sibTransId="{D1961099-B06B-4D1C-A189-A097ACFFD95D}"/>
    <dgm:cxn modelId="{CD0B92EC-214D-43C3-AAF4-3157211A666F}" type="presParOf" srcId="{58BD3B7B-2467-4372-9163-D0893EE70AEA}" destId="{A0FCFA8C-C147-458C-AD85-23C5750ED378}" srcOrd="0" destOrd="0" presId="urn:microsoft.com/office/officeart/2005/8/layout/StepDownProcess"/>
    <dgm:cxn modelId="{ED7DCF10-345B-4994-AB1C-E4EC119A9713}" type="presParOf" srcId="{A0FCFA8C-C147-458C-AD85-23C5750ED378}" destId="{AC1A332F-958C-4CF6-99D7-D111AAE5D5EE}" srcOrd="0" destOrd="0" presId="urn:microsoft.com/office/officeart/2005/8/layout/StepDownProcess"/>
    <dgm:cxn modelId="{3037E127-7F0A-441F-BC35-51AA6A151013}" type="presParOf" srcId="{A0FCFA8C-C147-458C-AD85-23C5750ED378}" destId="{EF2E6D3B-4344-43AF-B253-E2672F1DDE37}" srcOrd="1" destOrd="0" presId="urn:microsoft.com/office/officeart/2005/8/layout/StepDownProcess"/>
    <dgm:cxn modelId="{FB14D5CE-E72E-46BD-8BE8-D516A0BEED37}" type="presParOf" srcId="{A0FCFA8C-C147-458C-AD85-23C5750ED378}" destId="{C00CCC08-6082-43AC-B5B8-857258D83CBE}" srcOrd="2" destOrd="0" presId="urn:microsoft.com/office/officeart/2005/8/layout/StepDownProcess"/>
    <dgm:cxn modelId="{D5933411-FC6E-470D-B20B-997E7AEAF157}" type="presParOf" srcId="{58BD3B7B-2467-4372-9163-D0893EE70AEA}" destId="{7D5E9339-BD02-4212-A4B0-4D3278B87795}" srcOrd="1" destOrd="0" presId="urn:microsoft.com/office/officeart/2005/8/layout/StepDownProcess"/>
    <dgm:cxn modelId="{21AB05CC-B96B-4069-9A62-08E8A24CD753}" type="presParOf" srcId="{58BD3B7B-2467-4372-9163-D0893EE70AEA}" destId="{47A62235-9BF9-4331-A90A-29996775DC5F}" srcOrd="2" destOrd="0" presId="urn:microsoft.com/office/officeart/2005/8/layout/StepDownProcess"/>
    <dgm:cxn modelId="{86C717C2-9C8F-4960-A2A0-97CE215D68EC}" type="presParOf" srcId="{47A62235-9BF9-4331-A90A-29996775DC5F}" destId="{62686956-11B2-46A9-898A-EFBA7E3F80DC}" srcOrd="0" destOrd="0" presId="urn:microsoft.com/office/officeart/2005/8/layout/StepDownProcess"/>
    <dgm:cxn modelId="{AEA52EE5-AD2A-4CD5-880B-07A824B7DA4E}" type="presParOf" srcId="{47A62235-9BF9-4331-A90A-29996775DC5F}" destId="{919EE89F-396A-45CB-8FB4-47F975D56FFB}" srcOrd="1" destOrd="0" presId="urn:microsoft.com/office/officeart/2005/8/layout/StepDownProcess"/>
    <dgm:cxn modelId="{9DECA6B7-532B-40CB-95B2-345B42643084}" type="presParOf" srcId="{47A62235-9BF9-4331-A90A-29996775DC5F}" destId="{4B20F109-484C-4E4F-A434-974DBD18EA60}" srcOrd="2" destOrd="0" presId="urn:microsoft.com/office/officeart/2005/8/layout/StepDownProcess"/>
    <dgm:cxn modelId="{760EF2CC-7BF2-4B6E-B0EE-73C5D1A94119}" type="presParOf" srcId="{58BD3B7B-2467-4372-9163-D0893EE70AEA}" destId="{D39C6189-D3B0-4ADD-8818-9DD439DC375C}" srcOrd="3" destOrd="0" presId="urn:microsoft.com/office/officeart/2005/8/layout/StepDownProcess"/>
    <dgm:cxn modelId="{24126208-6929-4A75-9126-6A55E99FA2D7}" type="presParOf" srcId="{58BD3B7B-2467-4372-9163-D0893EE70AEA}" destId="{722A7C94-9C72-472D-BC6E-8677663AC596}" srcOrd="4" destOrd="0" presId="urn:microsoft.com/office/officeart/2005/8/layout/StepDownProcess"/>
    <dgm:cxn modelId="{7787B4EF-E251-477C-87E1-0B0E43801D9D}" type="presParOf" srcId="{722A7C94-9C72-472D-BC6E-8677663AC596}" destId="{137F6896-8C9C-4054-9613-6E46331BA52B}" srcOrd="0" destOrd="0" presId="urn:microsoft.com/office/officeart/2005/8/layout/StepDownProcess"/>
    <dgm:cxn modelId="{030C6DB3-E972-4234-AD22-BD2C55FE4CC5}" type="presParOf" srcId="{722A7C94-9C72-472D-BC6E-8677663AC596}" destId="{09E8B523-FE30-4E9E-82DF-6824C6874D8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C5A1C3-4663-44A5-A4B6-09D874986D6B}" type="doc">
      <dgm:prSet loTypeId="urn:microsoft.com/office/officeart/2005/8/layout/arrow2" loCatId="process" qsTypeId="urn:microsoft.com/office/officeart/2005/8/quickstyle/simple1" qsCatId="simple" csTypeId="urn:microsoft.com/office/officeart/2005/8/colors/accent1_4" csCatId="accent1" phldr="1"/>
      <dgm:spPr/>
    </dgm:pt>
    <dgm:pt modelId="{C9CF8A1B-855A-4AAC-A1FB-20248CBCCDF2}">
      <dgm:prSet phldrT="[Text]" custT="1"/>
      <dgm:spPr/>
      <dgm:t>
        <a:bodyPr/>
        <a:lstStyle/>
        <a:p>
          <a:r>
            <a:rPr lang="sv-SE" sz="1200" dirty="0"/>
            <a:t>Institution/Avdelning </a:t>
          </a:r>
        </a:p>
      </dgm:t>
    </dgm:pt>
    <dgm:pt modelId="{8A08A6A7-5264-49CF-80BD-77C8F4085AC1}" type="parTrans" cxnId="{35E508ED-56DA-4B8E-827D-B5BB3CB31FC3}">
      <dgm:prSet/>
      <dgm:spPr/>
      <dgm:t>
        <a:bodyPr/>
        <a:lstStyle/>
        <a:p>
          <a:endParaRPr lang="sv-SE"/>
        </a:p>
      </dgm:t>
    </dgm:pt>
    <dgm:pt modelId="{0F091BF3-4C77-461C-A6EC-D4AA08385BBC}" type="sibTrans" cxnId="{35E508ED-56DA-4B8E-827D-B5BB3CB31FC3}">
      <dgm:prSet/>
      <dgm:spPr/>
      <dgm:t>
        <a:bodyPr/>
        <a:lstStyle/>
        <a:p>
          <a:endParaRPr lang="sv-SE"/>
        </a:p>
      </dgm:t>
    </dgm:pt>
    <dgm:pt modelId="{D14239D5-91F8-42DF-A737-6F3DFDB253B7}">
      <dgm:prSet phldrT="[Text]" custT="1"/>
      <dgm:spPr/>
      <dgm:t>
        <a:bodyPr/>
        <a:lstStyle/>
        <a:p>
          <a:r>
            <a:rPr lang="sv-SE" sz="1200" dirty="0"/>
            <a:t>Fakultet/Förvaltning</a:t>
          </a:r>
        </a:p>
      </dgm:t>
    </dgm:pt>
    <dgm:pt modelId="{4CDD5EE5-9B03-4C60-ABB2-30D2D124980A}" type="parTrans" cxnId="{9EB23C7F-BE8F-4F4D-BC43-41078FBF1630}">
      <dgm:prSet/>
      <dgm:spPr/>
      <dgm:t>
        <a:bodyPr/>
        <a:lstStyle/>
        <a:p>
          <a:endParaRPr lang="sv-SE"/>
        </a:p>
      </dgm:t>
    </dgm:pt>
    <dgm:pt modelId="{1DB66A20-4C46-4032-864C-42EB95AAE5AB}" type="sibTrans" cxnId="{9EB23C7F-BE8F-4F4D-BC43-41078FBF1630}">
      <dgm:prSet/>
      <dgm:spPr/>
      <dgm:t>
        <a:bodyPr/>
        <a:lstStyle/>
        <a:p>
          <a:endParaRPr lang="sv-SE"/>
        </a:p>
      </dgm:t>
    </dgm:pt>
    <dgm:pt modelId="{81F4E4F7-2DA0-47F2-9C58-A9542E337E07}">
      <dgm:prSet phldrT="[Text]" custT="1"/>
      <dgm:spPr/>
      <dgm:t>
        <a:bodyPr/>
        <a:lstStyle/>
        <a:p>
          <a:r>
            <a:rPr lang="sv-SE" sz="1200" dirty="0"/>
            <a:t>Rektor/Universitetsledning </a:t>
          </a:r>
        </a:p>
      </dgm:t>
    </dgm:pt>
    <dgm:pt modelId="{E39E026A-939F-4E94-A34F-E0135A031D8D}" type="parTrans" cxnId="{367F7763-6FB5-45D9-BFAD-FF9D8459FEBB}">
      <dgm:prSet/>
      <dgm:spPr/>
      <dgm:t>
        <a:bodyPr/>
        <a:lstStyle/>
        <a:p>
          <a:endParaRPr lang="sv-SE"/>
        </a:p>
      </dgm:t>
    </dgm:pt>
    <dgm:pt modelId="{5D69109A-94B9-4A02-8F3B-3479AB022DD2}" type="sibTrans" cxnId="{367F7763-6FB5-45D9-BFAD-FF9D8459FEBB}">
      <dgm:prSet/>
      <dgm:spPr/>
      <dgm:t>
        <a:bodyPr/>
        <a:lstStyle/>
        <a:p>
          <a:endParaRPr lang="sv-SE"/>
        </a:p>
      </dgm:t>
    </dgm:pt>
    <dgm:pt modelId="{3BB72AFB-39C3-4F54-B491-559153452D58}" type="pres">
      <dgm:prSet presAssocID="{2FC5A1C3-4663-44A5-A4B6-09D874986D6B}" presName="arrowDiagram" presStyleCnt="0">
        <dgm:presLayoutVars>
          <dgm:chMax val="5"/>
          <dgm:dir/>
          <dgm:resizeHandles val="exact"/>
        </dgm:presLayoutVars>
      </dgm:prSet>
      <dgm:spPr/>
    </dgm:pt>
    <dgm:pt modelId="{BF2206BA-E715-4462-BED2-B395250B062F}" type="pres">
      <dgm:prSet presAssocID="{2FC5A1C3-4663-44A5-A4B6-09D874986D6B}" presName="arrow" presStyleLbl="bgShp" presStyleIdx="0" presStyleCnt="1" custLinFactNeighborX="-1549"/>
      <dgm:spPr/>
    </dgm:pt>
    <dgm:pt modelId="{38EED005-6FD6-4A91-85D3-0ECD7435C2A5}" type="pres">
      <dgm:prSet presAssocID="{2FC5A1C3-4663-44A5-A4B6-09D874986D6B}" presName="arrowDiagram3" presStyleCnt="0"/>
      <dgm:spPr/>
    </dgm:pt>
    <dgm:pt modelId="{E202B84B-1D23-4086-AC5B-3D66264EE4AB}" type="pres">
      <dgm:prSet presAssocID="{C9CF8A1B-855A-4AAC-A1FB-20248CBCCDF2}" presName="bullet3a" presStyleLbl="node1" presStyleIdx="0" presStyleCnt="3"/>
      <dgm:spPr>
        <a:solidFill>
          <a:schemeClr val="accent1"/>
        </a:solidFill>
      </dgm:spPr>
    </dgm:pt>
    <dgm:pt modelId="{89DC3A5C-EF4A-489F-B0F9-1EB511FB664A}" type="pres">
      <dgm:prSet presAssocID="{C9CF8A1B-855A-4AAC-A1FB-20248CBCCDF2}" presName="textBox3a" presStyleLbl="revTx" presStyleIdx="0" presStyleCnt="3" custScaleX="125312" custLinFactNeighborX="871" custLinFactNeighborY="10205">
        <dgm:presLayoutVars>
          <dgm:bulletEnabled val="1"/>
        </dgm:presLayoutVars>
      </dgm:prSet>
      <dgm:spPr/>
    </dgm:pt>
    <dgm:pt modelId="{313AF9CE-7FD8-493A-A23C-703CECF9F91B}" type="pres">
      <dgm:prSet presAssocID="{D14239D5-91F8-42DF-A737-6F3DFDB253B7}" presName="bullet3b" presStyleLbl="node1" presStyleIdx="1" presStyleCnt="3"/>
      <dgm:spPr>
        <a:solidFill>
          <a:schemeClr val="accent1"/>
        </a:solidFill>
      </dgm:spPr>
    </dgm:pt>
    <dgm:pt modelId="{A7170789-28E2-4A95-A586-52C13502EAD2}" type="pres">
      <dgm:prSet presAssocID="{D14239D5-91F8-42DF-A737-6F3DFDB253B7}" presName="textBox3b" presStyleLbl="revTx" presStyleIdx="1" presStyleCnt="3" custScaleX="134830" custLinFactNeighborX="1993" custLinFactNeighborY="5422">
        <dgm:presLayoutVars>
          <dgm:bulletEnabled val="1"/>
        </dgm:presLayoutVars>
      </dgm:prSet>
      <dgm:spPr/>
    </dgm:pt>
    <dgm:pt modelId="{F2077189-FC2A-4BCF-8907-AB4FB98CFE1A}" type="pres">
      <dgm:prSet presAssocID="{81F4E4F7-2DA0-47F2-9C58-A9542E337E07}" presName="bullet3c" presStyleLbl="node1" presStyleIdx="2" presStyleCnt="3"/>
      <dgm:spPr>
        <a:solidFill>
          <a:schemeClr val="accent1"/>
        </a:solidFill>
      </dgm:spPr>
    </dgm:pt>
    <dgm:pt modelId="{27FD3F50-AF78-4A4F-ADE6-BB1C28AA7553}" type="pres">
      <dgm:prSet presAssocID="{81F4E4F7-2DA0-47F2-9C58-A9542E337E07}" presName="textBox3c" presStyleLbl="revTx" presStyleIdx="2" presStyleCnt="3" custScaleX="155850" custScaleY="31686" custLinFactNeighborX="11414" custLinFactNeighborY="-25616">
        <dgm:presLayoutVars>
          <dgm:bulletEnabled val="1"/>
        </dgm:presLayoutVars>
      </dgm:prSet>
      <dgm:spPr/>
    </dgm:pt>
  </dgm:ptLst>
  <dgm:cxnLst>
    <dgm:cxn modelId="{DA31A516-BC51-4153-B30E-9948E6BE5238}" type="presOf" srcId="{D14239D5-91F8-42DF-A737-6F3DFDB253B7}" destId="{A7170789-28E2-4A95-A586-52C13502EAD2}" srcOrd="0" destOrd="0" presId="urn:microsoft.com/office/officeart/2005/8/layout/arrow2"/>
    <dgm:cxn modelId="{49A83C17-F7DB-4438-8B6B-317907059D14}" type="presOf" srcId="{81F4E4F7-2DA0-47F2-9C58-A9542E337E07}" destId="{27FD3F50-AF78-4A4F-ADE6-BB1C28AA7553}" srcOrd="0" destOrd="0" presId="urn:microsoft.com/office/officeart/2005/8/layout/arrow2"/>
    <dgm:cxn modelId="{2CC76730-137E-4405-AA01-9B8E3D64B064}" type="presOf" srcId="{2FC5A1C3-4663-44A5-A4B6-09D874986D6B}" destId="{3BB72AFB-39C3-4F54-B491-559153452D58}" srcOrd="0" destOrd="0" presId="urn:microsoft.com/office/officeart/2005/8/layout/arrow2"/>
    <dgm:cxn modelId="{367F7763-6FB5-45D9-BFAD-FF9D8459FEBB}" srcId="{2FC5A1C3-4663-44A5-A4B6-09D874986D6B}" destId="{81F4E4F7-2DA0-47F2-9C58-A9542E337E07}" srcOrd="2" destOrd="0" parTransId="{E39E026A-939F-4E94-A34F-E0135A031D8D}" sibTransId="{5D69109A-94B9-4A02-8F3B-3479AB022DD2}"/>
    <dgm:cxn modelId="{9EB23C7F-BE8F-4F4D-BC43-41078FBF1630}" srcId="{2FC5A1C3-4663-44A5-A4B6-09D874986D6B}" destId="{D14239D5-91F8-42DF-A737-6F3DFDB253B7}" srcOrd="1" destOrd="0" parTransId="{4CDD5EE5-9B03-4C60-ABB2-30D2D124980A}" sibTransId="{1DB66A20-4C46-4032-864C-42EB95AAE5AB}"/>
    <dgm:cxn modelId="{CFD046E0-0216-427A-873F-8C3D2115FD43}" type="presOf" srcId="{C9CF8A1B-855A-4AAC-A1FB-20248CBCCDF2}" destId="{89DC3A5C-EF4A-489F-B0F9-1EB511FB664A}" srcOrd="0" destOrd="0" presId="urn:microsoft.com/office/officeart/2005/8/layout/arrow2"/>
    <dgm:cxn modelId="{35E508ED-56DA-4B8E-827D-B5BB3CB31FC3}" srcId="{2FC5A1C3-4663-44A5-A4B6-09D874986D6B}" destId="{C9CF8A1B-855A-4AAC-A1FB-20248CBCCDF2}" srcOrd="0" destOrd="0" parTransId="{8A08A6A7-5264-49CF-80BD-77C8F4085AC1}" sibTransId="{0F091BF3-4C77-461C-A6EC-D4AA08385BBC}"/>
    <dgm:cxn modelId="{FF00A155-8AD2-41EC-8399-6F690ED975A5}" type="presParOf" srcId="{3BB72AFB-39C3-4F54-B491-559153452D58}" destId="{BF2206BA-E715-4462-BED2-B395250B062F}" srcOrd="0" destOrd="0" presId="urn:microsoft.com/office/officeart/2005/8/layout/arrow2"/>
    <dgm:cxn modelId="{01DDEBF2-D7B0-4711-B0CF-867CEE16BF10}" type="presParOf" srcId="{3BB72AFB-39C3-4F54-B491-559153452D58}" destId="{38EED005-6FD6-4A91-85D3-0ECD7435C2A5}" srcOrd="1" destOrd="0" presId="urn:microsoft.com/office/officeart/2005/8/layout/arrow2"/>
    <dgm:cxn modelId="{659B8C28-73A9-4AD6-B6EB-804BF2E2D76B}" type="presParOf" srcId="{38EED005-6FD6-4A91-85D3-0ECD7435C2A5}" destId="{E202B84B-1D23-4086-AC5B-3D66264EE4AB}" srcOrd="0" destOrd="0" presId="urn:microsoft.com/office/officeart/2005/8/layout/arrow2"/>
    <dgm:cxn modelId="{27B63E54-BA14-464C-885A-FB13E0FCB4F1}" type="presParOf" srcId="{38EED005-6FD6-4A91-85D3-0ECD7435C2A5}" destId="{89DC3A5C-EF4A-489F-B0F9-1EB511FB664A}" srcOrd="1" destOrd="0" presId="urn:microsoft.com/office/officeart/2005/8/layout/arrow2"/>
    <dgm:cxn modelId="{A0D33FFA-24D9-46FF-975F-313E1F783CA0}" type="presParOf" srcId="{38EED005-6FD6-4A91-85D3-0ECD7435C2A5}" destId="{313AF9CE-7FD8-493A-A23C-703CECF9F91B}" srcOrd="2" destOrd="0" presId="urn:microsoft.com/office/officeart/2005/8/layout/arrow2"/>
    <dgm:cxn modelId="{062ADD6D-C998-4D83-8FDF-26A93C496BDC}" type="presParOf" srcId="{38EED005-6FD6-4A91-85D3-0ECD7435C2A5}" destId="{A7170789-28E2-4A95-A586-52C13502EAD2}" srcOrd="3" destOrd="0" presId="urn:microsoft.com/office/officeart/2005/8/layout/arrow2"/>
    <dgm:cxn modelId="{637521AE-BF73-4082-8B4E-2E4A53E0FD2A}" type="presParOf" srcId="{38EED005-6FD6-4A91-85D3-0ECD7435C2A5}" destId="{F2077189-FC2A-4BCF-8907-AB4FB98CFE1A}" srcOrd="4" destOrd="0" presId="urn:microsoft.com/office/officeart/2005/8/layout/arrow2"/>
    <dgm:cxn modelId="{1FD17496-86F2-4713-B2F2-E43C14B7292B}" type="presParOf" srcId="{38EED005-6FD6-4A91-85D3-0ECD7435C2A5}" destId="{27FD3F50-AF78-4A4F-ADE6-BB1C28AA7553}"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E33C08-E781-474E-9C19-6A0CB6B00FC6}"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5604CE90-1478-4E14-B7F7-A53BB36C7C38}">
      <dgm:prSet phldrT="[Text]" custT="1"/>
      <dgm:spPr/>
      <dgm:t>
        <a:bodyPr/>
        <a:lstStyle/>
        <a:p>
          <a:r>
            <a:rPr lang="en-US" sz="2400" dirty="0"/>
            <a:t>VP</a:t>
          </a:r>
        </a:p>
      </dgm:t>
    </dgm:pt>
    <dgm:pt modelId="{EBAB8AF9-D22C-4829-93DC-3F86827947BD}" type="parTrans" cxnId="{783762CD-7E50-469B-ACB8-FC078ED981AA}">
      <dgm:prSet/>
      <dgm:spPr/>
      <dgm:t>
        <a:bodyPr/>
        <a:lstStyle/>
        <a:p>
          <a:endParaRPr lang="en-US" sz="1200"/>
        </a:p>
      </dgm:t>
    </dgm:pt>
    <dgm:pt modelId="{817E7912-5B17-4284-A88D-77E4A6C9EE0D}" type="sibTrans" cxnId="{783762CD-7E50-469B-ACB8-FC078ED981AA}">
      <dgm:prSet/>
      <dgm:spPr/>
      <dgm:t>
        <a:bodyPr/>
        <a:lstStyle/>
        <a:p>
          <a:endParaRPr lang="en-US" sz="1200"/>
        </a:p>
      </dgm:t>
    </dgm:pt>
    <dgm:pt modelId="{2F5BBA00-CD21-4A0E-B7D8-42C1A28F9445}">
      <dgm:prSet phldrT="[Text]" custT="1"/>
      <dgm:spPr>
        <a:ln>
          <a:noFill/>
        </a:ln>
      </dgm:spPr>
      <dgm:t>
        <a:bodyPr/>
        <a:lstStyle/>
        <a:p>
          <a:r>
            <a:rPr lang="en-US" sz="1200"/>
            <a:t>Strategi</a:t>
          </a:r>
        </a:p>
      </dgm:t>
    </dgm:pt>
    <dgm:pt modelId="{9B49D329-1B8C-4FBC-A131-27C1D56A1695}" type="parTrans" cxnId="{3F1E730A-4F51-40F2-BCF9-C8443CDFE19B}">
      <dgm:prSet custT="1"/>
      <dgm:spPr/>
      <dgm:t>
        <a:bodyPr/>
        <a:lstStyle/>
        <a:p>
          <a:endParaRPr lang="en-US" sz="1200"/>
        </a:p>
      </dgm:t>
    </dgm:pt>
    <dgm:pt modelId="{C58F94D2-D7E3-4C52-8BBD-0F2DEDBD0DE1}" type="sibTrans" cxnId="{3F1E730A-4F51-40F2-BCF9-C8443CDFE19B}">
      <dgm:prSet/>
      <dgm:spPr/>
      <dgm:t>
        <a:bodyPr/>
        <a:lstStyle/>
        <a:p>
          <a:endParaRPr lang="en-US" sz="1200"/>
        </a:p>
      </dgm:t>
    </dgm:pt>
    <dgm:pt modelId="{68CD1490-E923-4EA3-AE12-5F8FC2C134AA}">
      <dgm:prSet phldrT="[Text]" custT="1"/>
      <dgm:spPr>
        <a:ln>
          <a:noFill/>
        </a:ln>
      </dgm:spPr>
      <dgm:t>
        <a:bodyPr/>
        <a:lstStyle/>
        <a:p>
          <a:r>
            <a:rPr lang="en-US" sz="1050" dirty="0"/>
            <a:t>Särskilda åtaganden</a:t>
          </a:r>
        </a:p>
      </dgm:t>
    </dgm:pt>
    <dgm:pt modelId="{0DF92F9A-6D84-40B8-A8A6-DCF470060240}" type="parTrans" cxnId="{2E51B132-7F38-4F17-9291-7ACCF90BCB95}">
      <dgm:prSet custT="1"/>
      <dgm:spPr/>
      <dgm:t>
        <a:bodyPr/>
        <a:lstStyle/>
        <a:p>
          <a:endParaRPr lang="en-US" sz="1200"/>
        </a:p>
      </dgm:t>
    </dgm:pt>
    <dgm:pt modelId="{72E4CBFF-C42D-424A-AAE9-FB73BA33B4B9}" type="sibTrans" cxnId="{2E51B132-7F38-4F17-9291-7ACCF90BCB95}">
      <dgm:prSet/>
      <dgm:spPr/>
      <dgm:t>
        <a:bodyPr/>
        <a:lstStyle/>
        <a:p>
          <a:endParaRPr lang="en-US" sz="1200"/>
        </a:p>
      </dgm:t>
    </dgm:pt>
    <dgm:pt modelId="{90E72B6F-7500-454C-9CE8-EBFF61DE95A0}">
      <dgm:prSet phldrT="[Text]" custT="1"/>
      <dgm:spPr>
        <a:ln>
          <a:noFill/>
        </a:ln>
      </dgm:spPr>
      <dgm:t>
        <a:bodyPr/>
        <a:lstStyle/>
        <a:p>
          <a:r>
            <a:rPr lang="en-US" sz="1100" dirty="0" err="1">
              <a:solidFill>
                <a:schemeClr val="bg1"/>
              </a:solidFill>
            </a:rPr>
            <a:t>Omvärlds-analys</a:t>
          </a:r>
          <a:endParaRPr lang="en-US" sz="1100" dirty="0">
            <a:solidFill>
              <a:schemeClr val="bg1"/>
            </a:solidFill>
          </a:endParaRPr>
        </a:p>
      </dgm:t>
    </dgm:pt>
    <dgm:pt modelId="{A5E3F849-68C6-43D4-BFA1-D12930EEDFDE}" type="parTrans" cxnId="{A100303F-95A3-4EEB-986A-B28B234B994D}">
      <dgm:prSet custT="1"/>
      <dgm:spPr/>
      <dgm:t>
        <a:bodyPr/>
        <a:lstStyle/>
        <a:p>
          <a:endParaRPr lang="en-US" sz="1200"/>
        </a:p>
      </dgm:t>
    </dgm:pt>
    <dgm:pt modelId="{BE9134FE-4D0F-498F-B970-2A0F0C56D00A}" type="sibTrans" cxnId="{A100303F-95A3-4EEB-986A-B28B234B994D}">
      <dgm:prSet/>
      <dgm:spPr/>
      <dgm:t>
        <a:bodyPr/>
        <a:lstStyle/>
        <a:p>
          <a:endParaRPr lang="en-US" sz="1200"/>
        </a:p>
      </dgm:t>
    </dgm:pt>
    <dgm:pt modelId="{B5A32879-27DC-4439-883C-13E293961594}">
      <dgm:prSet phldrT="[Text]" custT="1"/>
      <dgm:spPr>
        <a:ln>
          <a:noFill/>
        </a:ln>
      </dgm:spPr>
      <dgm:t>
        <a:bodyPr/>
        <a:lstStyle/>
        <a:p>
          <a:r>
            <a:rPr lang="en-US" sz="1050" dirty="0" err="1"/>
            <a:t>Riskanalys</a:t>
          </a:r>
          <a:endParaRPr lang="en-US" sz="1050" dirty="0"/>
        </a:p>
      </dgm:t>
    </dgm:pt>
    <dgm:pt modelId="{00B90695-1459-43D2-8370-EFE286769464}" type="parTrans" cxnId="{2F1D4A01-08AA-4D15-B2D6-63E8106C6576}">
      <dgm:prSet custT="1"/>
      <dgm:spPr/>
      <dgm:t>
        <a:bodyPr/>
        <a:lstStyle/>
        <a:p>
          <a:endParaRPr lang="en-US" sz="1200"/>
        </a:p>
      </dgm:t>
    </dgm:pt>
    <dgm:pt modelId="{504F67B2-EE80-426D-8745-212F900BCE8B}" type="sibTrans" cxnId="{2F1D4A01-08AA-4D15-B2D6-63E8106C6576}">
      <dgm:prSet/>
      <dgm:spPr/>
      <dgm:t>
        <a:bodyPr/>
        <a:lstStyle/>
        <a:p>
          <a:endParaRPr lang="en-US" sz="1200"/>
        </a:p>
      </dgm:t>
    </dgm:pt>
    <dgm:pt modelId="{B8C5B235-7BB8-4CDA-989F-0F550DC3DAF7}">
      <dgm:prSet phldrT="[Text]" custT="1"/>
      <dgm:spPr/>
      <dgm:t>
        <a:bodyPr/>
        <a:lstStyle/>
        <a:p>
          <a:r>
            <a:rPr lang="en-US" sz="1200"/>
            <a:t>Budget</a:t>
          </a:r>
        </a:p>
      </dgm:t>
    </dgm:pt>
    <dgm:pt modelId="{E54EC925-0746-4085-A531-10D614EA1EB3}" type="parTrans" cxnId="{E44BF431-458B-4E0E-BBE5-B704CE40CB54}">
      <dgm:prSet custT="1"/>
      <dgm:spPr/>
      <dgm:t>
        <a:bodyPr/>
        <a:lstStyle/>
        <a:p>
          <a:endParaRPr lang="en-US" sz="1200"/>
        </a:p>
      </dgm:t>
    </dgm:pt>
    <dgm:pt modelId="{79C92CC4-ED40-4C7C-AF9E-35A514BE74B2}" type="sibTrans" cxnId="{E44BF431-458B-4E0E-BBE5-B704CE40CB54}">
      <dgm:prSet/>
      <dgm:spPr/>
      <dgm:t>
        <a:bodyPr/>
        <a:lstStyle/>
        <a:p>
          <a:endParaRPr lang="en-US" sz="1200"/>
        </a:p>
      </dgm:t>
    </dgm:pt>
    <dgm:pt modelId="{ED06DE4E-B3B1-4E2A-88B1-380E3E50AC0D}">
      <dgm:prSet phldrT="[Text]" custT="1"/>
      <dgm:spPr/>
      <dgm:t>
        <a:bodyPr/>
        <a:lstStyle/>
        <a:p>
          <a:r>
            <a:rPr lang="en-US" sz="1200" dirty="0"/>
            <a:t>Tjänste-planering</a:t>
          </a:r>
        </a:p>
      </dgm:t>
    </dgm:pt>
    <dgm:pt modelId="{16320D08-4B41-4186-8161-A80F40431A6B}" type="parTrans" cxnId="{B86462B1-82DF-4CDD-BDDF-173BB225A34E}">
      <dgm:prSet custT="1"/>
      <dgm:spPr/>
      <dgm:t>
        <a:bodyPr/>
        <a:lstStyle/>
        <a:p>
          <a:endParaRPr lang="en-US" sz="1200"/>
        </a:p>
      </dgm:t>
    </dgm:pt>
    <dgm:pt modelId="{61E6B298-47BA-4C5B-899E-154E1C53E21D}" type="sibTrans" cxnId="{B86462B1-82DF-4CDD-BDDF-173BB225A34E}">
      <dgm:prSet/>
      <dgm:spPr/>
      <dgm:t>
        <a:bodyPr/>
        <a:lstStyle/>
        <a:p>
          <a:endParaRPr lang="en-US" sz="1200"/>
        </a:p>
      </dgm:t>
    </dgm:pt>
    <dgm:pt modelId="{678ED82B-B0B9-4FC7-B8CA-98E5589139AD}">
      <dgm:prSet phldrT="[Text]" custT="1"/>
      <dgm:spPr>
        <a:ln>
          <a:noFill/>
        </a:ln>
      </dgm:spPr>
      <dgm:t>
        <a:bodyPr/>
        <a:lstStyle/>
        <a:p>
          <a:r>
            <a:rPr lang="en-US" sz="1200" dirty="0" err="1"/>
            <a:t>Kvalitets</a:t>
          </a:r>
          <a:r>
            <a:rPr lang="en-US" sz="1200" dirty="0"/>
            <a:t>-system</a:t>
          </a:r>
        </a:p>
      </dgm:t>
    </dgm:pt>
    <dgm:pt modelId="{A933354B-7207-496E-A065-7A7CFCC99DAF}" type="parTrans" cxnId="{D4611926-ECB0-46B3-BC8F-3D967ACFC06E}">
      <dgm:prSet custT="1"/>
      <dgm:spPr/>
      <dgm:t>
        <a:bodyPr/>
        <a:lstStyle/>
        <a:p>
          <a:endParaRPr lang="sv-SE" sz="1200"/>
        </a:p>
      </dgm:t>
    </dgm:pt>
    <dgm:pt modelId="{DE09CCE9-AB40-48D3-911A-FF24B7BDE47D}" type="sibTrans" cxnId="{D4611926-ECB0-46B3-BC8F-3D967ACFC06E}">
      <dgm:prSet/>
      <dgm:spPr/>
      <dgm:t>
        <a:bodyPr/>
        <a:lstStyle/>
        <a:p>
          <a:endParaRPr lang="sv-SE" sz="1200"/>
        </a:p>
      </dgm:t>
    </dgm:pt>
    <dgm:pt modelId="{C1409218-1E79-44E8-84F0-4681EC29234C}" type="pres">
      <dgm:prSet presAssocID="{15E33C08-E781-474E-9C19-6A0CB6B00FC6}" presName="cycle" presStyleCnt="0">
        <dgm:presLayoutVars>
          <dgm:chMax val="1"/>
          <dgm:dir/>
          <dgm:animLvl val="ctr"/>
          <dgm:resizeHandles val="exact"/>
        </dgm:presLayoutVars>
      </dgm:prSet>
      <dgm:spPr/>
    </dgm:pt>
    <dgm:pt modelId="{E3D08F2D-4633-4840-B0F4-8E057C23649B}" type="pres">
      <dgm:prSet presAssocID="{5604CE90-1478-4E14-B7F7-A53BB36C7C38}" presName="centerShape" presStyleLbl="node0" presStyleIdx="0" presStyleCnt="1" custScaleX="113306" custScaleY="113306"/>
      <dgm:spPr/>
    </dgm:pt>
    <dgm:pt modelId="{C03DAB4A-F343-4C0E-9CED-E8E4EE65F435}" type="pres">
      <dgm:prSet presAssocID="{9B49D329-1B8C-4FBC-A131-27C1D56A1695}" presName="Name9" presStyleLbl="parChTrans1D2" presStyleIdx="0" presStyleCnt="7"/>
      <dgm:spPr/>
    </dgm:pt>
    <dgm:pt modelId="{0F7DAEFA-2939-44D4-AF04-D690C8D22EC6}" type="pres">
      <dgm:prSet presAssocID="{9B49D329-1B8C-4FBC-A131-27C1D56A1695}" presName="connTx" presStyleLbl="parChTrans1D2" presStyleIdx="0" presStyleCnt="7"/>
      <dgm:spPr/>
    </dgm:pt>
    <dgm:pt modelId="{5BDA0A8D-A852-4869-B28E-8400AB8E8C47}" type="pres">
      <dgm:prSet presAssocID="{2F5BBA00-CD21-4A0E-B7D8-42C1A28F9445}" presName="node" presStyleLbl="node1" presStyleIdx="0" presStyleCnt="7" custScaleX="113306" custScaleY="113306" custRadScaleRad="102118">
        <dgm:presLayoutVars>
          <dgm:bulletEnabled val="1"/>
        </dgm:presLayoutVars>
      </dgm:prSet>
      <dgm:spPr/>
    </dgm:pt>
    <dgm:pt modelId="{346141DB-F385-4E26-AAA1-EBFEF0E9685C}" type="pres">
      <dgm:prSet presAssocID="{0DF92F9A-6D84-40B8-A8A6-DCF470060240}" presName="Name9" presStyleLbl="parChTrans1D2" presStyleIdx="1" presStyleCnt="7"/>
      <dgm:spPr/>
    </dgm:pt>
    <dgm:pt modelId="{18EBC4F5-1D73-4215-91A7-8DD9DCC80A64}" type="pres">
      <dgm:prSet presAssocID="{0DF92F9A-6D84-40B8-A8A6-DCF470060240}" presName="connTx" presStyleLbl="parChTrans1D2" presStyleIdx="1" presStyleCnt="7"/>
      <dgm:spPr/>
    </dgm:pt>
    <dgm:pt modelId="{B2F4BEF5-F482-4EBF-9099-F635FFF19E0B}" type="pres">
      <dgm:prSet presAssocID="{68CD1490-E923-4EA3-AE12-5F8FC2C134AA}" presName="node" presStyleLbl="node1" presStyleIdx="1" presStyleCnt="7" custScaleX="113306" custScaleY="113306">
        <dgm:presLayoutVars>
          <dgm:bulletEnabled val="1"/>
        </dgm:presLayoutVars>
      </dgm:prSet>
      <dgm:spPr/>
    </dgm:pt>
    <dgm:pt modelId="{FEE84D5C-9D43-49D5-B0C8-2445549EB7FC}" type="pres">
      <dgm:prSet presAssocID="{A933354B-7207-496E-A065-7A7CFCC99DAF}" presName="Name9" presStyleLbl="parChTrans1D2" presStyleIdx="2" presStyleCnt="7"/>
      <dgm:spPr/>
    </dgm:pt>
    <dgm:pt modelId="{C0013A13-8774-4B60-87FB-F2D14E8C6236}" type="pres">
      <dgm:prSet presAssocID="{A933354B-7207-496E-A065-7A7CFCC99DAF}" presName="connTx" presStyleLbl="parChTrans1D2" presStyleIdx="2" presStyleCnt="7"/>
      <dgm:spPr/>
    </dgm:pt>
    <dgm:pt modelId="{3D73B6F3-C6D7-4273-992D-690B356A6F13}" type="pres">
      <dgm:prSet presAssocID="{678ED82B-B0B9-4FC7-B8CA-98E5589139AD}" presName="node" presStyleLbl="node1" presStyleIdx="2" presStyleCnt="7" custScaleX="113306" custScaleY="113306">
        <dgm:presLayoutVars>
          <dgm:bulletEnabled val="1"/>
        </dgm:presLayoutVars>
      </dgm:prSet>
      <dgm:spPr/>
    </dgm:pt>
    <dgm:pt modelId="{98295753-4C13-4C43-ACB5-732C173C40B1}" type="pres">
      <dgm:prSet presAssocID="{A5E3F849-68C6-43D4-BFA1-D12930EEDFDE}" presName="Name9" presStyleLbl="parChTrans1D2" presStyleIdx="3" presStyleCnt="7"/>
      <dgm:spPr/>
    </dgm:pt>
    <dgm:pt modelId="{FC64FF2C-14DF-4A82-902C-28C8B8E21C9E}" type="pres">
      <dgm:prSet presAssocID="{A5E3F849-68C6-43D4-BFA1-D12930EEDFDE}" presName="connTx" presStyleLbl="parChTrans1D2" presStyleIdx="3" presStyleCnt="7"/>
      <dgm:spPr/>
    </dgm:pt>
    <dgm:pt modelId="{D3932297-42D3-4DB9-B1FD-0E2260DC8CD0}" type="pres">
      <dgm:prSet presAssocID="{90E72B6F-7500-454C-9CE8-EBFF61DE95A0}" presName="node" presStyleLbl="node1" presStyleIdx="3" presStyleCnt="7" custScaleX="113306" custScaleY="113306">
        <dgm:presLayoutVars>
          <dgm:bulletEnabled val="1"/>
        </dgm:presLayoutVars>
      </dgm:prSet>
      <dgm:spPr/>
    </dgm:pt>
    <dgm:pt modelId="{985B6A1F-F3A8-4284-9780-7FE7D70EF1A0}" type="pres">
      <dgm:prSet presAssocID="{00B90695-1459-43D2-8370-EFE286769464}" presName="Name9" presStyleLbl="parChTrans1D2" presStyleIdx="4" presStyleCnt="7"/>
      <dgm:spPr/>
    </dgm:pt>
    <dgm:pt modelId="{BB8125A9-809E-4DD4-88B0-8D054B94AC5B}" type="pres">
      <dgm:prSet presAssocID="{00B90695-1459-43D2-8370-EFE286769464}" presName="connTx" presStyleLbl="parChTrans1D2" presStyleIdx="4" presStyleCnt="7"/>
      <dgm:spPr/>
    </dgm:pt>
    <dgm:pt modelId="{CE590B77-4A8C-471B-9EE6-26ADB5D8B8D2}" type="pres">
      <dgm:prSet presAssocID="{B5A32879-27DC-4439-883C-13E293961594}" presName="node" presStyleLbl="node1" presStyleIdx="4" presStyleCnt="7" custScaleX="113306" custScaleY="113306">
        <dgm:presLayoutVars>
          <dgm:bulletEnabled val="1"/>
        </dgm:presLayoutVars>
      </dgm:prSet>
      <dgm:spPr/>
    </dgm:pt>
    <dgm:pt modelId="{65F0FFF6-211D-44D8-AD1C-5D4B878AF6CF}" type="pres">
      <dgm:prSet presAssocID="{E54EC925-0746-4085-A531-10D614EA1EB3}" presName="Name9" presStyleLbl="parChTrans1D2" presStyleIdx="5" presStyleCnt="7"/>
      <dgm:spPr/>
    </dgm:pt>
    <dgm:pt modelId="{AF336735-29C7-4FA9-9C16-4878F22FE03F}" type="pres">
      <dgm:prSet presAssocID="{E54EC925-0746-4085-A531-10D614EA1EB3}" presName="connTx" presStyleLbl="parChTrans1D2" presStyleIdx="5" presStyleCnt="7"/>
      <dgm:spPr/>
    </dgm:pt>
    <dgm:pt modelId="{5062F652-4CA2-488B-A84C-A64F0F45D132}" type="pres">
      <dgm:prSet presAssocID="{B8C5B235-7BB8-4CDA-989F-0F550DC3DAF7}" presName="node" presStyleLbl="node1" presStyleIdx="5" presStyleCnt="7" custScaleX="113306" custScaleY="113306">
        <dgm:presLayoutVars>
          <dgm:bulletEnabled val="1"/>
        </dgm:presLayoutVars>
      </dgm:prSet>
      <dgm:spPr/>
    </dgm:pt>
    <dgm:pt modelId="{EFA8CD77-FCEE-4D84-9191-D8B9CB4B19ED}" type="pres">
      <dgm:prSet presAssocID="{16320D08-4B41-4186-8161-A80F40431A6B}" presName="Name9" presStyleLbl="parChTrans1D2" presStyleIdx="6" presStyleCnt="7"/>
      <dgm:spPr/>
    </dgm:pt>
    <dgm:pt modelId="{D0FE7E3C-D603-4DF8-B735-96AF15B02819}" type="pres">
      <dgm:prSet presAssocID="{16320D08-4B41-4186-8161-A80F40431A6B}" presName="connTx" presStyleLbl="parChTrans1D2" presStyleIdx="6" presStyleCnt="7"/>
      <dgm:spPr/>
    </dgm:pt>
    <dgm:pt modelId="{8083522D-796F-414A-B215-8F39386BC431}" type="pres">
      <dgm:prSet presAssocID="{ED06DE4E-B3B1-4E2A-88B1-380E3E50AC0D}" presName="node" presStyleLbl="node1" presStyleIdx="6" presStyleCnt="7" custScaleX="113306" custScaleY="113306">
        <dgm:presLayoutVars>
          <dgm:bulletEnabled val="1"/>
        </dgm:presLayoutVars>
      </dgm:prSet>
      <dgm:spPr/>
    </dgm:pt>
  </dgm:ptLst>
  <dgm:cxnLst>
    <dgm:cxn modelId="{2F1D4A01-08AA-4D15-B2D6-63E8106C6576}" srcId="{5604CE90-1478-4E14-B7F7-A53BB36C7C38}" destId="{B5A32879-27DC-4439-883C-13E293961594}" srcOrd="4" destOrd="0" parTransId="{00B90695-1459-43D2-8370-EFE286769464}" sibTransId="{504F67B2-EE80-426D-8745-212F900BCE8B}"/>
    <dgm:cxn modelId="{DDCD1209-9C88-48E9-8724-7BC954EA54F6}" type="presOf" srcId="{00B90695-1459-43D2-8370-EFE286769464}" destId="{985B6A1F-F3A8-4284-9780-7FE7D70EF1A0}" srcOrd="0" destOrd="0" presId="urn:microsoft.com/office/officeart/2005/8/layout/radial1"/>
    <dgm:cxn modelId="{3F1E730A-4F51-40F2-BCF9-C8443CDFE19B}" srcId="{5604CE90-1478-4E14-B7F7-A53BB36C7C38}" destId="{2F5BBA00-CD21-4A0E-B7D8-42C1A28F9445}" srcOrd="0" destOrd="0" parTransId="{9B49D329-1B8C-4FBC-A131-27C1D56A1695}" sibTransId="{C58F94D2-D7E3-4C52-8BBD-0F2DEDBD0DE1}"/>
    <dgm:cxn modelId="{82A94010-19F8-44C9-ABFC-F109EBF8E5BC}" type="presOf" srcId="{A933354B-7207-496E-A065-7A7CFCC99DAF}" destId="{FEE84D5C-9D43-49D5-B0C8-2445549EB7FC}" srcOrd="0" destOrd="0" presId="urn:microsoft.com/office/officeart/2005/8/layout/radial1"/>
    <dgm:cxn modelId="{65E88014-4551-4C50-90BB-07C1D433C2E5}" type="presOf" srcId="{0DF92F9A-6D84-40B8-A8A6-DCF470060240}" destId="{18EBC4F5-1D73-4215-91A7-8DD9DCC80A64}" srcOrd="1" destOrd="0" presId="urn:microsoft.com/office/officeart/2005/8/layout/radial1"/>
    <dgm:cxn modelId="{D4611926-ECB0-46B3-BC8F-3D967ACFC06E}" srcId="{5604CE90-1478-4E14-B7F7-A53BB36C7C38}" destId="{678ED82B-B0B9-4FC7-B8CA-98E5589139AD}" srcOrd="2" destOrd="0" parTransId="{A933354B-7207-496E-A065-7A7CFCC99DAF}" sibTransId="{DE09CCE9-AB40-48D3-911A-FF24B7BDE47D}"/>
    <dgm:cxn modelId="{1898472C-D379-4A2C-B50F-BDED1929D5B5}" type="presOf" srcId="{B8C5B235-7BB8-4CDA-989F-0F550DC3DAF7}" destId="{5062F652-4CA2-488B-A84C-A64F0F45D132}" srcOrd="0" destOrd="0" presId="urn:microsoft.com/office/officeart/2005/8/layout/radial1"/>
    <dgm:cxn modelId="{E16CAD2E-386D-4F08-814D-6852B790444F}" type="presOf" srcId="{15E33C08-E781-474E-9C19-6A0CB6B00FC6}" destId="{C1409218-1E79-44E8-84F0-4681EC29234C}" srcOrd="0" destOrd="0" presId="urn:microsoft.com/office/officeart/2005/8/layout/radial1"/>
    <dgm:cxn modelId="{E44BF431-458B-4E0E-BBE5-B704CE40CB54}" srcId="{5604CE90-1478-4E14-B7F7-A53BB36C7C38}" destId="{B8C5B235-7BB8-4CDA-989F-0F550DC3DAF7}" srcOrd="5" destOrd="0" parTransId="{E54EC925-0746-4085-A531-10D614EA1EB3}" sibTransId="{79C92CC4-ED40-4C7C-AF9E-35A514BE74B2}"/>
    <dgm:cxn modelId="{2E51B132-7F38-4F17-9291-7ACCF90BCB95}" srcId="{5604CE90-1478-4E14-B7F7-A53BB36C7C38}" destId="{68CD1490-E923-4EA3-AE12-5F8FC2C134AA}" srcOrd="1" destOrd="0" parTransId="{0DF92F9A-6D84-40B8-A8A6-DCF470060240}" sibTransId="{72E4CBFF-C42D-424A-AAE9-FB73BA33B4B9}"/>
    <dgm:cxn modelId="{210F813C-93F7-4600-8D89-784A1ECBF87A}" type="presOf" srcId="{9B49D329-1B8C-4FBC-A131-27C1D56A1695}" destId="{0F7DAEFA-2939-44D4-AF04-D690C8D22EC6}" srcOrd="1" destOrd="0" presId="urn:microsoft.com/office/officeart/2005/8/layout/radial1"/>
    <dgm:cxn modelId="{A100303F-95A3-4EEB-986A-B28B234B994D}" srcId="{5604CE90-1478-4E14-B7F7-A53BB36C7C38}" destId="{90E72B6F-7500-454C-9CE8-EBFF61DE95A0}" srcOrd="3" destOrd="0" parTransId="{A5E3F849-68C6-43D4-BFA1-D12930EEDFDE}" sibTransId="{BE9134FE-4D0F-498F-B970-2A0F0C56D00A}"/>
    <dgm:cxn modelId="{4BDDD13F-BAB1-4571-8284-4EEF8E2C722A}" type="presOf" srcId="{B5A32879-27DC-4439-883C-13E293961594}" destId="{CE590B77-4A8C-471B-9EE6-26ADB5D8B8D2}" srcOrd="0" destOrd="0" presId="urn:microsoft.com/office/officeart/2005/8/layout/radial1"/>
    <dgm:cxn modelId="{5E533740-2B43-4388-B621-93751E6F118C}" type="presOf" srcId="{A933354B-7207-496E-A065-7A7CFCC99DAF}" destId="{C0013A13-8774-4B60-87FB-F2D14E8C6236}" srcOrd="1" destOrd="0" presId="urn:microsoft.com/office/officeart/2005/8/layout/radial1"/>
    <dgm:cxn modelId="{DD17995D-2E08-403F-8E20-CA3545B9BC4E}" type="presOf" srcId="{0DF92F9A-6D84-40B8-A8A6-DCF470060240}" destId="{346141DB-F385-4E26-AAA1-EBFEF0E9685C}" srcOrd="0" destOrd="0" presId="urn:microsoft.com/office/officeart/2005/8/layout/radial1"/>
    <dgm:cxn modelId="{373C0B4D-E3E4-4D8D-8A01-649F56A6A22D}" type="presOf" srcId="{9B49D329-1B8C-4FBC-A131-27C1D56A1695}" destId="{C03DAB4A-F343-4C0E-9CED-E8E4EE65F435}" srcOrd="0" destOrd="0" presId="urn:microsoft.com/office/officeart/2005/8/layout/radial1"/>
    <dgm:cxn modelId="{4A7C8056-5E51-466E-8DF2-8DFE3C2608E2}" type="presOf" srcId="{16320D08-4B41-4186-8161-A80F40431A6B}" destId="{D0FE7E3C-D603-4DF8-B735-96AF15B02819}" srcOrd="1" destOrd="0" presId="urn:microsoft.com/office/officeart/2005/8/layout/radial1"/>
    <dgm:cxn modelId="{D7D3FA58-7100-4B09-B0DF-0FB8F01CE54F}" type="presOf" srcId="{00B90695-1459-43D2-8370-EFE286769464}" destId="{BB8125A9-809E-4DD4-88B0-8D054B94AC5B}" srcOrd="1" destOrd="0" presId="urn:microsoft.com/office/officeart/2005/8/layout/radial1"/>
    <dgm:cxn modelId="{AFB02782-402C-454B-ACD5-B7C9B09D0F73}" type="presOf" srcId="{ED06DE4E-B3B1-4E2A-88B1-380E3E50AC0D}" destId="{8083522D-796F-414A-B215-8F39386BC431}" srcOrd="0" destOrd="0" presId="urn:microsoft.com/office/officeart/2005/8/layout/radial1"/>
    <dgm:cxn modelId="{2848C687-73DB-4B67-8FB6-C28F3F0F4D37}" type="presOf" srcId="{678ED82B-B0B9-4FC7-B8CA-98E5589139AD}" destId="{3D73B6F3-C6D7-4273-992D-690B356A6F13}" srcOrd="0" destOrd="0" presId="urn:microsoft.com/office/officeart/2005/8/layout/radial1"/>
    <dgm:cxn modelId="{A7C95989-6281-4502-8A74-85F34468BBA1}" type="presOf" srcId="{E54EC925-0746-4085-A531-10D614EA1EB3}" destId="{65F0FFF6-211D-44D8-AD1C-5D4B878AF6CF}" srcOrd="0" destOrd="0" presId="urn:microsoft.com/office/officeart/2005/8/layout/radial1"/>
    <dgm:cxn modelId="{B032A49C-8DDC-4CC0-AFBB-778F9D185BE9}" type="presOf" srcId="{2F5BBA00-CD21-4A0E-B7D8-42C1A28F9445}" destId="{5BDA0A8D-A852-4869-B28E-8400AB8E8C47}" srcOrd="0" destOrd="0" presId="urn:microsoft.com/office/officeart/2005/8/layout/radial1"/>
    <dgm:cxn modelId="{40E020AA-5CFF-4A91-B75D-113A3BD36A8D}" type="presOf" srcId="{90E72B6F-7500-454C-9CE8-EBFF61DE95A0}" destId="{D3932297-42D3-4DB9-B1FD-0E2260DC8CD0}" srcOrd="0" destOrd="0" presId="urn:microsoft.com/office/officeart/2005/8/layout/radial1"/>
    <dgm:cxn modelId="{B86462B1-82DF-4CDD-BDDF-173BB225A34E}" srcId="{5604CE90-1478-4E14-B7F7-A53BB36C7C38}" destId="{ED06DE4E-B3B1-4E2A-88B1-380E3E50AC0D}" srcOrd="6" destOrd="0" parTransId="{16320D08-4B41-4186-8161-A80F40431A6B}" sibTransId="{61E6B298-47BA-4C5B-899E-154E1C53E21D}"/>
    <dgm:cxn modelId="{CE333AB2-E323-4997-A04D-A71B80259C01}" type="presOf" srcId="{E54EC925-0746-4085-A531-10D614EA1EB3}" destId="{AF336735-29C7-4FA9-9C16-4878F22FE03F}" srcOrd="1" destOrd="0" presId="urn:microsoft.com/office/officeart/2005/8/layout/radial1"/>
    <dgm:cxn modelId="{284D96B7-F49B-49D4-9B41-39D28AED4444}" type="presOf" srcId="{68CD1490-E923-4EA3-AE12-5F8FC2C134AA}" destId="{B2F4BEF5-F482-4EBF-9099-F635FFF19E0B}" srcOrd="0" destOrd="0" presId="urn:microsoft.com/office/officeart/2005/8/layout/radial1"/>
    <dgm:cxn modelId="{B12425C7-D213-459B-ACB8-178E3B1FB809}" type="presOf" srcId="{A5E3F849-68C6-43D4-BFA1-D12930EEDFDE}" destId="{98295753-4C13-4C43-ACB5-732C173C40B1}" srcOrd="0" destOrd="0" presId="urn:microsoft.com/office/officeart/2005/8/layout/radial1"/>
    <dgm:cxn modelId="{783762CD-7E50-469B-ACB8-FC078ED981AA}" srcId="{15E33C08-E781-474E-9C19-6A0CB6B00FC6}" destId="{5604CE90-1478-4E14-B7F7-A53BB36C7C38}" srcOrd="0" destOrd="0" parTransId="{EBAB8AF9-D22C-4829-93DC-3F86827947BD}" sibTransId="{817E7912-5B17-4284-A88D-77E4A6C9EE0D}"/>
    <dgm:cxn modelId="{5AF79ACD-53E6-4EAE-B706-D1D64E7D24AC}" type="presOf" srcId="{5604CE90-1478-4E14-B7F7-A53BB36C7C38}" destId="{E3D08F2D-4633-4840-B0F4-8E057C23649B}" srcOrd="0" destOrd="0" presId="urn:microsoft.com/office/officeart/2005/8/layout/radial1"/>
    <dgm:cxn modelId="{5E9417D0-E501-4FE6-91A6-1577E403D074}" type="presOf" srcId="{16320D08-4B41-4186-8161-A80F40431A6B}" destId="{EFA8CD77-FCEE-4D84-9191-D8B9CB4B19ED}" srcOrd="0" destOrd="0" presId="urn:microsoft.com/office/officeart/2005/8/layout/radial1"/>
    <dgm:cxn modelId="{6C3588E1-018C-4BD0-9DA6-0E2D067A9CC2}" type="presOf" srcId="{A5E3F849-68C6-43D4-BFA1-D12930EEDFDE}" destId="{FC64FF2C-14DF-4A82-902C-28C8B8E21C9E}" srcOrd="1" destOrd="0" presId="urn:microsoft.com/office/officeart/2005/8/layout/radial1"/>
    <dgm:cxn modelId="{7E71581A-B325-48FB-A2F2-86061552C9E2}" type="presParOf" srcId="{C1409218-1E79-44E8-84F0-4681EC29234C}" destId="{E3D08F2D-4633-4840-B0F4-8E057C23649B}" srcOrd="0" destOrd="0" presId="urn:microsoft.com/office/officeart/2005/8/layout/radial1"/>
    <dgm:cxn modelId="{1D0F2006-5F23-4C8B-A6E5-6BE25F6A8E94}" type="presParOf" srcId="{C1409218-1E79-44E8-84F0-4681EC29234C}" destId="{C03DAB4A-F343-4C0E-9CED-E8E4EE65F435}" srcOrd="1" destOrd="0" presId="urn:microsoft.com/office/officeart/2005/8/layout/radial1"/>
    <dgm:cxn modelId="{6174D8BB-486C-466A-B2F9-2A095B7B2A78}" type="presParOf" srcId="{C03DAB4A-F343-4C0E-9CED-E8E4EE65F435}" destId="{0F7DAEFA-2939-44D4-AF04-D690C8D22EC6}" srcOrd="0" destOrd="0" presId="urn:microsoft.com/office/officeart/2005/8/layout/radial1"/>
    <dgm:cxn modelId="{09E87E58-151B-474C-99CE-AA6AE00FFE32}" type="presParOf" srcId="{C1409218-1E79-44E8-84F0-4681EC29234C}" destId="{5BDA0A8D-A852-4869-B28E-8400AB8E8C47}" srcOrd="2" destOrd="0" presId="urn:microsoft.com/office/officeart/2005/8/layout/radial1"/>
    <dgm:cxn modelId="{79887825-9DA9-4819-8A4F-B3393AF98F49}" type="presParOf" srcId="{C1409218-1E79-44E8-84F0-4681EC29234C}" destId="{346141DB-F385-4E26-AAA1-EBFEF0E9685C}" srcOrd="3" destOrd="0" presId="urn:microsoft.com/office/officeart/2005/8/layout/radial1"/>
    <dgm:cxn modelId="{D06E0CBB-BF9F-4393-BC71-459B0F3A51FA}" type="presParOf" srcId="{346141DB-F385-4E26-AAA1-EBFEF0E9685C}" destId="{18EBC4F5-1D73-4215-91A7-8DD9DCC80A64}" srcOrd="0" destOrd="0" presId="urn:microsoft.com/office/officeart/2005/8/layout/radial1"/>
    <dgm:cxn modelId="{FCF8E86E-E4DD-48F3-90C8-059770A28767}" type="presParOf" srcId="{C1409218-1E79-44E8-84F0-4681EC29234C}" destId="{B2F4BEF5-F482-4EBF-9099-F635FFF19E0B}" srcOrd="4" destOrd="0" presId="urn:microsoft.com/office/officeart/2005/8/layout/radial1"/>
    <dgm:cxn modelId="{76FAEA43-2233-4F48-A29E-76283DBFA963}" type="presParOf" srcId="{C1409218-1E79-44E8-84F0-4681EC29234C}" destId="{FEE84D5C-9D43-49D5-B0C8-2445549EB7FC}" srcOrd="5" destOrd="0" presId="urn:microsoft.com/office/officeart/2005/8/layout/radial1"/>
    <dgm:cxn modelId="{BC9BABAD-7B3B-4B50-8004-FD8FAEB22D6A}" type="presParOf" srcId="{FEE84D5C-9D43-49D5-B0C8-2445549EB7FC}" destId="{C0013A13-8774-4B60-87FB-F2D14E8C6236}" srcOrd="0" destOrd="0" presId="urn:microsoft.com/office/officeart/2005/8/layout/radial1"/>
    <dgm:cxn modelId="{08593DA5-ADC3-4112-8A6B-47FA4344E37A}" type="presParOf" srcId="{C1409218-1E79-44E8-84F0-4681EC29234C}" destId="{3D73B6F3-C6D7-4273-992D-690B356A6F13}" srcOrd="6" destOrd="0" presId="urn:microsoft.com/office/officeart/2005/8/layout/radial1"/>
    <dgm:cxn modelId="{16CC0F1E-838D-48AA-A042-DE6D605711F1}" type="presParOf" srcId="{C1409218-1E79-44E8-84F0-4681EC29234C}" destId="{98295753-4C13-4C43-ACB5-732C173C40B1}" srcOrd="7" destOrd="0" presId="urn:microsoft.com/office/officeart/2005/8/layout/radial1"/>
    <dgm:cxn modelId="{89605E17-9171-407C-BA78-30D0CCDE42CE}" type="presParOf" srcId="{98295753-4C13-4C43-ACB5-732C173C40B1}" destId="{FC64FF2C-14DF-4A82-902C-28C8B8E21C9E}" srcOrd="0" destOrd="0" presId="urn:microsoft.com/office/officeart/2005/8/layout/radial1"/>
    <dgm:cxn modelId="{3CCA3402-7B42-402B-9DCF-63153210FB4D}" type="presParOf" srcId="{C1409218-1E79-44E8-84F0-4681EC29234C}" destId="{D3932297-42D3-4DB9-B1FD-0E2260DC8CD0}" srcOrd="8" destOrd="0" presId="urn:microsoft.com/office/officeart/2005/8/layout/radial1"/>
    <dgm:cxn modelId="{989ED0AF-6208-422E-AC64-3CF4D8B4086B}" type="presParOf" srcId="{C1409218-1E79-44E8-84F0-4681EC29234C}" destId="{985B6A1F-F3A8-4284-9780-7FE7D70EF1A0}" srcOrd="9" destOrd="0" presId="urn:microsoft.com/office/officeart/2005/8/layout/radial1"/>
    <dgm:cxn modelId="{F5E1654E-B9E1-43B2-B07E-3119764747D3}" type="presParOf" srcId="{985B6A1F-F3A8-4284-9780-7FE7D70EF1A0}" destId="{BB8125A9-809E-4DD4-88B0-8D054B94AC5B}" srcOrd="0" destOrd="0" presId="urn:microsoft.com/office/officeart/2005/8/layout/radial1"/>
    <dgm:cxn modelId="{FA216739-98B5-4E61-9680-AA45E4FC2243}" type="presParOf" srcId="{C1409218-1E79-44E8-84F0-4681EC29234C}" destId="{CE590B77-4A8C-471B-9EE6-26ADB5D8B8D2}" srcOrd="10" destOrd="0" presId="urn:microsoft.com/office/officeart/2005/8/layout/radial1"/>
    <dgm:cxn modelId="{3C4705A2-4908-4242-9B96-B2BBD7E3465C}" type="presParOf" srcId="{C1409218-1E79-44E8-84F0-4681EC29234C}" destId="{65F0FFF6-211D-44D8-AD1C-5D4B878AF6CF}" srcOrd="11" destOrd="0" presId="urn:microsoft.com/office/officeart/2005/8/layout/radial1"/>
    <dgm:cxn modelId="{BBE7E02B-D52B-4881-AA72-4A984C71CE5B}" type="presParOf" srcId="{65F0FFF6-211D-44D8-AD1C-5D4B878AF6CF}" destId="{AF336735-29C7-4FA9-9C16-4878F22FE03F}" srcOrd="0" destOrd="0" presId="urn:microsoft.com/office/officeart/2005/8/layout/radial1"/>
    <dgm:cxn modelId="{8216E4A3-BE23-4562-BC02-F66B109DCF83}" type="presParOf" srcId="{C1409218-1E79-44E8-84F0-4681EC29234C}" destId="{5062F652-4CA2-488B-A84C-A64F0F45D132}" srcOrd="12" destOrd="0" presId="urn:microsoft.com/office/officeart/2005/8/layout/radial1"/>
    <dgm:cxn modelId="{0894ABE6-A2B3-480A-A87E-E5742566E7C0}" type="presParOf" srcId="{C1409218-1E79-44E8-84F0-4681EC29234C}" destId="{EFA8CD77-FCEE-4D84-9191-D8B9CB4B19ED}" srcOrd="13" destOrd="0" presId="urn:microsoft.com/office/officeart/2005/8/layout/radial1"/>
    <dgm:cxn modelId="{A9EB01C0-B807-48D2-9B57-A6F423D39104}" type="presParOf" srcId="{EFA8CD77-FCEE-4D84-9191-D8B9CB4B19ED}" destId="{D0FE7E3C-D603-4DF8-B735-96AF15B02819}" srcOrd="0" destOrd="0" presId="urn:microsoft.com/office/officeart/2005/8/layout/radial1"/>
    <dgm:cxn modelId="{9C5FC917-FE09-45DC-A889-D8061443D830}" type="presParOf" srcId="{C1409218-1E79-44E8-84F0-4681EC29234C}" destId="{8083522D-796F-414A-B215-8F39386BC431}" srcOrd="14"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E33C08-E781-474E-9C19-6A0CB6B00FC6}"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5604CE90-1478-4E14-B7F7-A53BB36C7C38}">
      <dgm:prSet phldrT="[Text]" custT="1"/>
      <dgm:spPr/>
      <dgm:t>
        <a:bodyPr/>
        <a:lstStyle/>
        <a:p>
          <a:r>
            <a:rPr lang="en-US" sz="2400" dirty="0"/>
            <a:t>Plan</a:t>
          </a:r>
        </a:p>
      </dgm:t>
    </dgm:pt>
    <dgm:pt modelId="{EBAB8AF9-D22C-4829-93DC-3F86827947BD}" type="parTrans" cxnId="{783762CD-7E50-469B-ACB8-FC078ED981AA}">
      <dgm:prSet/>
      <dgm:spPr/>
      <dgm:t>
        <a:bodyPr/>
        <a:lstStyle/>
        <a:p>
          <a:endParaRPr lang="en-US" sz="1200"/>
        </a:p>
      </dgm:t>
    </dgm:pt>
    <dgm:pt modelId="{817E7912-5B17-4284-A88D-77E4A6C9EE0D}" type="sibTrans" cxnId="{783762CD-7E50-469B-ACB8-FC078ED981AA}">
      <dgm:prSet/>
      <dgm:spPr/>
      <dgm:t>
        <a:bodyPr/>
        <a:lstStyle/>
        <a:p>
          <a:endParaRPr lang="en-US" sz="1200"/>
        </a:p>
      </dgm:t>
    </dgm:pt>
    <dgm:pt modelId="{2F5BBA00-CD21-4A0E-B7D8-42C1A28F9445}">
      <dgm:prSet phldrT="[Text]" custT="1"/>
      <dgm:spPr>
        <a:ln>
          <a:noFill/>
        </a:ln>
      </dgm:spPr>
      <dgm:t>
        <a:bodyPr/>
        <a:lstStyle/>
        <a:p>
          <a:r>
            <a:rPr lang="en-US" sz="1200"/>
            <a:t>Strategi</a:t>
          </a:r>
        </a:p>
      </dgm:t>
    </dgm:pt>
    <dgm:pt modelId="{9B49D329-1B8C-4FBC-A131-27C1D56A1695}" type="parTrans" cxnId="{3F1E730A-4F51-40F2-BCF9-C8443CDFE19B}">
      <dgm:prSet custT="1"/>
      <dgm:spPr/>
      <dgm:t>
        <a:bodyPr/>
        <a:lstStyle/>
        <a:p>
          <a:endParaRPr lang="en-US" sz="1200"/>
        </a:p>
      </dgm:t>
    </dgm:pt>
    <dgm:pt modelId="{C58F94D2-D7E3-4C52-8BBD-0F2DEDBD0DE1}" type="sibTrans" cxnId="{3F1E730A-4F51-40F2-BCF9-C8443CDFE19B}">
      <dgm:prSet/>
      <dgm:spPr/>
      <dgm:t>
        <a:bodyPr/>
        <a:lstStyle/>
        <a:p>
          <a:endParaRPr lang="en-US" sz="1200"/>
        </a:p>
      </dgm:t>
    </dgm:pt>
    <dgm:pt modelId="{68CD1490-E923-4EA3-AE12-5F8FC2C134AA}">
      <dgm:prSet phldrT="[Text]" custT="1"/>
      <dgm:spPr>
        <a:ln>
          <a:noFill/>
        </a:ln>
      </dgm:spPr>
      <dgm:t>
        <a:bodyPr/>
        <a:lstStyle/>
        <a:p>
          <a:r>
            <a:rPr lang="en-US" sz="1050" dirty="0"/>
            <a:t>Särskilda åtaganden</a:t>
          </a:r>
        </a:p>
      </dgm:t>
    </dgm:pt>
    <dgm:pt modelId="{0DF92F9A-6D84-40B8-A8A6-DCF470060240}" type="parTrans" cxnId="{2E51B132-7F38-4F17-9291-7ACCF90BCB95}">
      <dgm:prSet custT="1"/>
      <dgm:spPr/>
      <dgm:t>
        <a:bodyPr/>
        <a:lstStyle/>
        <a:p>
          <a:endParaRPr lang="en-US" sz="1200"/>
        </a:p>
      </dgm:t>
    </dgm:pt>
    <dgm:pt modelId="{72E4CBFF-C42D-424A-AAE9-FB73BA33B4B9}" type="sibTrans" cxnId="{2E51B132-7F38-4F17-9291-7ACCF90BCB95}">
      <dgm:prSet/>
      <dgm:spPr/>
      <dgm:t>
        <a:bodyPr/>
        <a:lstStyle/>
        <a:p>
          <a:endParaRPr lang="en-US" sz="1200"/>
        </a:p>
      </dgm:t>
    </dgm:pt>
    <dgm:pt modelId="{90E72B6F-7500-454C-9CE8-EBFF61DE95A0}">
      <dgm:prSet phldrT="[Text]" custT="1"/>
      <dgm:spPr>
        <a:ln>
          <a:noFill/>
        </a:ln>
      </dgm:spPr>
      <dgm:t>
        <a:bodyPr/>
        <a:lstStyle/>
        <a:p>
          <a:r>
            <a:rPr lang="en-US" sz="1100" dirty="0" err="1">
              <a:solidFill>
                <a:schemeClr val="bg1"/>
              </a:solidFill>
            </a:rPr>
            <a:t>Omvärlds-analys</a:t>
          </a:r>
          <a:endParaRPr lang="en-US" sz="1100" dirty="0">
            <a:solidFill>
              <a:schemeClr val="bg1"/>
            </a:solidFill>
          </a:endParaRPr>
        </a:p>
      </dgm:t>
    </dgm:pt>
    <dgm:pt modelId="{A5E3F849-68C6-43D4-BFA1-D12930EEDFDE}" type="parTrans" cxnId="{A100303F-95A3-4EEB-986A-B28B234B994D}">
      <dgm:prSet custT="1"/>
      <dgm:spPr/>
      <dgm:t>
        <a:bodyPr/>
        <a:lstStyle/>
        <a:p>
          <a:endParaRPr lang="en-US" sz="1200"/>
        </a:p>
      </dgm:t>
    </dgm:pt>
    <dgm:pt modelId="{BE9134FE-4D0F-498F-B970-2A0F0C56D00A}" type="sibTrans" cxnId="{A100303F-95A3-4EEB-986A-B28B234B994D}">
      <dgm:prSet/>
      <dgm:spPr/>
      <dgm:t>
        <a:bodyPr/>
        <a:lstStyle/>
        <a:p>
          <a:endParaRPr lang="en-US" sz="1200"/>
        </a:p>
      </dgm:t>
    </dgm:pt>
    <dgm:pt modelId="{B5A32879-27DC-4439-883C-13E293961594}">
      <dgm:prSet phldrT="[Text]" custT="1"/>
      <dgm:spPr>
        <a:ln>
          <a:noFill/>
        </a:ln>
      </dgm:spPr>
      <dgm:t>
        <a:bodyPr/>
        <a:lstStyle/>
        <a:p>
          <a:r>
            <a:rPr lang="en-US" sz="1050" dirty="0" err="1"/>
            <a:t>Riskanalys</a:t>
          </a:r>
          <a:endParaRPr lang="en-US" sz="1050" dirty="0"/>
        </a:p>
      </dgm:t>
    </dgm:pt>
    <dgm:pt modelId="{00B90695-1459-43D2-8370-EFE286769464}" type="parTrans" cxnId="{2F1D4A01-08AA-4D15-B2D6-63E8106C6576}">
      <dgm:prSet custT="1"/>
      <dgm:spPr/>
      <dgm:t>
        <a:bodyPr/>
        <a:lstStyle/>
        <a:p>
          <a:endParaRPr lang="en-US" sz="1200"/>
        </a:p>
      </dgm:t>
    </dgm:pt>
    <dgm:pt modelId="{504F67B2-EE80-426D-8745-212F900BCE8B}" type="sibTrans" cxnId="{2F1D4A01-08AA-4D15-B2D6-63E8106C6576}">
      <dgm:prSet/>
      <dgm:spPr/>
      <dgm:t>
        <a:bodyPr/>
        <a:lstStyle/>
        <a:p>
          <a:endParaRPr lang="en-US" sz="1200"/>
        </a:p>
      </dgm:t>
    </dgm:pt>
    <dgm:pt modelId="{B8C5B235-7BB8-4CDA-989F-0F550DC3DAF7}">
      <dgm:prSet phldrT="[Text]" custT="1"/>
      <dgm:spPr/>
      <dgm:t>
        <a:bodyPr/>
        <a:lstStyle/>
        <a:p>
          <a:r>
            <a:rPr lang="en-US" sz="1200"/>
            <a:t>Budget</a:t>
          </a:r>
        </a:p>
      </dgm:t>
    </dgm:pt>
    <dgm:pt modelId="{E54EC925-0746-4085-A531-10D614EA1EB3}" type="parTrans" cxnId="{E44BF431-458B-4E0E-BBE5-B704CE40CB54}">
      <dgm:prSet custT="1"/>
      <dgm:spPr/>
      <dgm:t>
        <a:bodyPr/>
        <a:lstStyle/>
        <a:p>
          <a:endParaRPr lang="en-US" sz="1200"/>
        </a:p>
      </dgm:t>
    </dgm:pt>
    <dgm:pt modelId="{79C92CC4-ED40-4C7C-AF9E-35A514BE74B2}" type="sibTrans" cxnId="{E44BF431-458B-4E0E-BBE5-B704CE40CB54}">
      <dgm:prSet/>
      <dgm:spPr/>
      <dgm:t>
        <a:bodyPr/>
        <a:lstStyle/>
        <a:p>
          <a:endParaRPr lang="en-US" sz="1200"/>
        </a:p>
      </dgm:t>
    </dgm:pt>
    <dgm:pt modelId="{ED06DE4E-B3B1-4E2A-88B1-380E3E50AC0D}">
      <dgm:prSet phldrT="[Text]" custT="1"/>
      <dgm:spPr/>
      <dgm:t>
        <a:bodyPr/>
        <a:lstStyle/>
        <a:p>
          <a:r>
            <a:rPr lang="en-US" sz="1200" dirty="0"/>
            <a:t>Tjänste-planering</a:t>
          </a:r>
        </a:p>
      </dgm:t>
    </dgm:pt>
    <dgm:pt modelId="{16320D08-4B41-4186-8161-A80F40431A6B}" type="parTrans" cxnId="{B86462B1-82DF-4CDD-BDDF-173BB225A34E}">
      <dgm:prSet custT="1"/>
      <dgm:spPr/>
      <dgm:t>
        <a:bodyPr/>
        <a:lstStyle/>
        <a:p>
          <a:endParaRPr lang="en-US" sz="1200"/>
        </a:p>
      </dgm:t>
    </dgm:pt>
    <dgm:pt modelId="{61E6B298-47BA-4C5B-899E-154E1C53E21D}" type="sibTrans" cxnId="{B86462B1-82DF-4CDD-BDDF-173BB225A34E}">
      <dgm:prSet/>
      <dgm:spPr/>
      <dgm:t>
        <a:bodyPr/>
        <a:lstStyle/>
        <a:p>
          <a:endParaRPr lang="en-US" sz="1200"/>
        </a:p>
      </dgm:t>
    </dgm:pt>
    <dgm:pt modelId="{678ED82B-B0B9-4FC7-B8CA-98E5589139AD}">
      <dgm:prSet phldrT="[Text]" custT="1"/>
      <dgm:spPr>
        <a:ln>
          <a:noFill/>
        </a:ln>
      </dgm:spPr>
      <dgm:t>
        <a:bodyPr/>
        <a:lstStyle/>
        <a:p>
          <a:r>
            <a:rPr lang="en-US" sz="1200" dirty="0" err="1"/>
            <a:t>Kvalitets</a:t>
          </a:r>
          <a:r>
            <a:rPr lang="en-US" sz="1200" dirty="0"/>
            <a:t>-system</a:t>
          </a:r>
        </a:p>
      </dgm:t>
    </dgm:pt>
    <dgm:pt modelId="{A933354B-7207-496E-A065-7A7CFCC99DAF}" type="parTrans" cxnId="{D4611926-ECB0-46B3-BC8F-3D967ACFC06E}">
      <dgm:prSet custT="1"/>
      <dgm:spPr/>
      <dgm:t>
        <a:bodyPr/>
        <a:lstStyle/>
        <a:p>
          <a:endParaRPr lang="sv-SE" sz="1200"/>
        </a:p>
      </dgm:t>
    </dgm:pt>
    <dgm:pt modelId="{DE09CCE9-AB40-48D3-911A-FF24B7BDE47D}" type="sibTrans" cxnId="{D4611926-ECB0-46B3-BC8F-3D967ACFC06E}">
      <dgm:prSet/>
      <dgm:spPr/>
      <dgm:t>
        <a:bodyPr/>
        <a:lstStyle/>
        <a:p>
          <a:endParaRPr lang="sv-SE" sz="1200"/>
        </a:p>
      </dgm:t>
    </dgm:pt>
    <dgm:pt modelId="{C1409218-1E79-44E8-84F0-4681EC29234C}" type="pres">
      <dgm:prSet presAssocID="{15E33C08-E781-474E-9C19-6A0CB6B00FC6}" presName="cycle" presStyleCnt="0">
        <dgm:presLayoutVars>
          <dgm:chMax val="1"/>
          <dgm:dir/>
          <dgm:animLvl val="ctr"/>
          <dgm:resizeHandles val="exact"/>
        </dgm:presLayoutVars>
      </dgm:prSet>
      <dgm:spPr/>
    </dgm:pt>
    <dgm:pt modelId="{E3D08F2D-4633-4840-B0F4-8E057C23649B}" type="pres">
      <dgm:prSet presAssocID="{5604CE90-1478-4E14-B7F7-A53BB36C7C38}" presName="centerShape" presStyleLbl="node0" presStyleIdx="0" presStyleCnt="1" custScaleX="113306" custScaleY="113306"/>
      <dgm:spPr/>
    </dgm:pt>
    <dgm:pt modelId="{C03DAB4A-F343-4C0E-9CED-E8E4EE65F435}" type="pres">
      <dgm:prSet presAssocID="{9B49D329-1B8C-4FBC-A131-27C1D56A1695}" presName="Name9" presStyleLbl="parChTrans1D2" presStyleIdx="0" presStyleCnt="7"/>
      <dgm:spPr/>
    </dgm:pt>
    <dgm:pt modelId="{0F7DAEFA-2939-44D4-AF04-D690C8D22EC6}" type="pres">
      <dgm:prSet presAssocID="{9B49D329-1B8C-4FBC-A131-27C1D56A1695}" presName="connTx" presStyleLbl="parChTrans1D2" presStyleIdx="0" presStyleCnt="7"/>
      <dgm:spPr/>
    </dgm:pt>
    <dgm:pt modelId="{5BDA0A8D-A852-4869-B28E-8400AB8E8C47}" type="pres">
      <dgm:prSet presAssocID="{2F5BBA00-CD21-4A0E-B7D8-42C1A28F9445}" presName="node" presStyleLbl="node1" presStyleIdx="0" presStyleCnt="7" custScaleX="113306" custScaleY="113306" custRadScaleRad="101388" custRadScaleInc="89">
        <dgm:presLayoutVars>
          <dgm:bulletEnabled val="1"/>
        </dgm:presLayoutVars>
      </dgm:prSet>
      <dgm:spPr/>
    </dgm:pt>
    <dgm:pt modelId="{346141DB-F385-4E26-AAA1-EBFEF0E9685C}" type="pres">
      <dgm:prSet presAssocID="{0DF92F9A-6D84-40B8-A8A6-DCF470060240}" presName="Name9" presStyleLbl="parChTrans1D2" presStyleIdx="1" presStyleCnt="7"/>
      <dgm:spPr/>
    </dgm:pt>
    <dgm:pt modelId="{18EBC4F5-1D73-4215-91A7-8DD9DCC80A64}" type="pres">
      <dgm:prSet presAssocID="{0DF92F9A-6D84-40B8-A8A6-DCF470060240}" presName="connTx" presStyleLbl="parChTrans1D2" presStyleIdx="1" presStyleCnt="7"/>
      <dgm:spPr/>
    </dgm:pt>
    <dgm:pt modelId="{B2F4BEF5-F482-4EBF-9099-F635FFF19E0B}" type="pres">
      <dgm:prSet presAssocID="{68CD1490-E923-4EA3-AE12-5F8FC2C134AA}" presName="node" presStyleLbl="node1" presStyleIdx="1" presStyleCnt="7" custScaleX="113306" custScaleY="113306">
        <dgm:presLayoutVars>
          <dgm:bulletEnabled val="1"/>
        </dgm:presLayoutVars>
      </dgm:prSet>
      <dgm:spPr/>
    </dgm:pt>
    <dgm:pt modelId="{FEE84D5C-9D43-49D5-B0C8-2445549EB7FC}" type="pres">
      <dgm:prSet presAssocID="{A933354B-7207-496E-A065-7A7CFCC99DAF}" presName="Name9" presStyleLbl="parChTrans1D2" presStyleIdx="2" presStyleCnt="7"/>
      <dgm:spPr/>
    </dgm:pt>
    <dgm:pt modelId="{C0013A13-8774-4B60-87FB-F2D14E8C6236}" type="pres">
      <dgm:prSet presAssocID="{A933354B-7207-496E-A065-7A7CFCC99DAF}" presName="connTx" presStyleLbl="parChTrans1D2" presStyleIdx="2" presStyleCnt="7"/>
      <dgm:spPr/>
    </dgm:pt>
    <dgm:pt modelId="{3D73B6F3-C6D7-4273-992D-690B356A6F13}" type="pres">
      <dgm:prSet presAssocID="{678ED82B-B0B9-4FC7-B8CA-98E5589139AD}" presName="node" presStyleLbl="node1" presStyleIdx="2" presStyleCnt="7" custScaleX="113306" custScaleY="113306">
        <dgm:presLayoutVars>
          <dgm:bulletEnabled val="1"/>
        </dgm:presLayoutVars>
      </dgm:prSet>
      <dgm:spPr/>
    </dgm:pt>
    <dgm:pt modelId="{98295753-4C13-4C43-ACB5-732C173C40B1}" type="pres">
      <dgm:prSet presAssocID="{A5E3F849-68C6-43D4-BFA1-D12930EEDFDE}" presName="Name9" presStyleLbl="parChTrans1D2" presStyleIdx="3" presStyleCnt="7"/>
      <dgm:spPr/>
    </dgm:pt>
    <dgm:pt modelId="{FC64FF2C-14DF-4A82-902C-28C8B8E21C9E}" type="pres">
      <dgm:prSet presAssocID="{A5E3F849-68C6-43D4-BFA1-D12930EEDFDE}" presName="connTx" presStyleLbl="parChTrans1D2" presStyleIdx="3" presStyleCnt="7"/>
      <dgm:spPr/>
    </dgm:pt>
    <dgm:pt modelId="{D3932297-42D3-4DB9-B1FD-0E2260DC8CD0}" type="pres">
      <dgm:prSet presAssocID="{90E72B6F-7500-454C-9CE8-EBFF61DE95A0}" presName="node" presStyleLbl="node1" presStyleIdx="3" presStyleCnt="7" custScaleX="113306" custScaleY="113306">
        <dgm:presLayoutVars>
          <dgm:bulletEnabled val="1"/>
        </dgm:presLayoutVars>
      </dgm:prSet>
      <dgm:spPr/>
    </dgm:pt>
    <dgm:pt modelId="{985B6A1F-F3A8-4284-9780-7FE7D70EF1A0}" type="pres">
      <dgm:prSet presAssocID="{00B90695-1459-43D2-8370-EFE286769464}" presName="Name9" presStyleLbl="parChTrans1D2" presStyleIdx="4" presStyleCnt="7"/>
      <dgm:spPr/>
    </dgm:pt>
    <dgm:pt modelId="{BB8125A9-809E-4DD4-88B0-8D054B94AC5B}" type="pres">
      <dgm:prSet presAssocID="{00B90695-1459-43D2-8370-EFE286769464}" presName="connTx" presStyleLbl="parChTrans1D2" presStyleIdx="4" presStyleCnt="7"/>
      <dgm:spPr/>
    </dgm:pt>
    <dgm:pt modelId="{CE590B77-4A8C-471B-9EE6-26ADB5D8B8D2}" type="pres">
      <dgm:prSet presAssocID="{B5A32879-27DC-4439-883C-13E293961594}" presName="node" presStyleLbl="node1" presStyleIdx="4" presStyleCnt="7" custScaleX="113306" custScaleY="113306">
        <dgm:presLayoutVars>
          <dgm:bulletEnabled val="1"/>
        </dgm:presLayoutVars>
      </dgm:prSet>
      <dgm:spPr/>
    </dgm:pt>
    <dgm:pt modelId="{65F0FFF6-211D-44D8-AD1C-5D4B878AF6CF}" type="pres">
      <dgm:prSet presAssocID="{E54EC925-0746-4085-A531-10D614EA1EB3}" presName="Name9" presStyleLbl="parChTrans1D2" presStyleIdx="5" presStyleCnt="7"/>
      <dgm:spPr/>
    </dgm:pt>
    <dgm:pt modelId="{AF336735-29C7-4FA9-9C16-4878F22FE03F}" type="pres">
      <dgm:prSet presAssocID="{E54EC925-0746-4085-A531-10D614EA1EB3}" presName="connTx" presStyleLbl="parChTrans1D2" presStyleIdx="5" presStyleCnt="7"/>
      <dgm:spPr/>
    </dgm:pt>
    <dgm:pt modelId="{5062F652-4CA2-488B-A84C-A64F0F45D132}" type="pres">
      <dgm:prSet presAssocID="{B8C5B235-7BB8-4CDA-989F-0F550DC3DAF7}" presName="node" presStyleLbl="node1" presStyleIdx="5" presStyleCnt="7" custScaleX="113306" custScaleY="113306">
        <dgm:presLayoutVars>
          <dgm:bulletEnabled val="1"/>
        </dgm:presLayoutVars>
      </dgm:prSet>
      <dgm:spPr/>
    </dgm:pt>
    <dgm:pt modelId="{EFA8CD77-FCEE-4D84-9191-D8B9CB4B19ED}" type="pres">
      <dgm:prSet presAssocID="{16320D08-4B41-4186-8161-A80F40431A6B}" presName="Name9" presStyleLbl="parChTrans1D2" presStyleIdx="6" presStyleCnt="7"/>
      <dgm:spPr/>
    </dgm:pt>
    <dgm:pt modelId="{D0FE7E3C-D603-4DF8-B735-96AF15B02819}" type="pres">
      <dgm:prSet presAssocID="{16320D08-4B41-4186-8161-A80F40431A6B}" presName="connTx" presStyleLbl="parChTrans1D2" presStyleIdx="6" presStyleCnt="7"/>
      <dgm:spPr/>
    </dgm:pt>
    <dgm:pt modelId="{8083522D-796F-414A-B215-8F39386BC431}" type="pres">
      <dgm:prSet presAssocID="{ED06DE4E-B3B1-4E2A-88B1-380E3E50AC0D}" presName="node" presStyleLbl="node1" presStyleIdx="6" presStyleCnt="7" custScaleX="113306" custScaleY="113306">
        <dgm:presLayoutVars>
          <dgm:bulletEnabled val="1"/>
        </dgm:presLayoutVars>
      </dgm:prSet>
      <dgm:spPr/>
    </dgm:pt>
  </dgm:ptLst>
  <dgm:cxnLst>
    <dgm:cxn modelId="{2F1D4A01-08AA-4D15-B2D6-63E8106C6576}" srcId="{5604CE90-1478-4E14-B7F7-A53BB36C7C38}" destId="{B5A32879-27DC-4439-883C-13E293961594}" srcOrd="4" destOrd="0" parTransId="{00B90695-1459-43D2-8370-EFE286769464}" sibTransId="{504F67B2-EE80-426D-8745-212F900BCE8B}"/>
    <dgm:cxn modelId="{DDCD1209-9C88-48E9-8724-7BC954EA54F6}" type="presOf" srcId="{00B90695-1459-43D2-8370-EFE286769464}" destId="{985B6A1F-F3A8-4284-9780-7FE7D70EF1A0}" srcOrd="0" destOrd="0" presId="urn:microsoft.com/office/officeart/2005/8/layout/radial1"/>
    <dgm:cxn modelId="{3F1E730A-4F51-40F2-BCF9-C8443CDFE19B}" srcId="{5604CE90-1478-4E14-B7F7-A53BB36C7C38}" destId="{2F5BBA00-CD21-4A0E-B7D8-42C1A28F9445}" srcOrd="0" destOrd="0" parTransId="{9B49D329-1B8C-4FBC-A131-27C1D56A1695}" sibTransId="{C58F94D2-D7E3-4C52-8BBD-0F2DEDBD0DE1}"/>
    <dgm:cxn modelId="{82A94010-19F8-44C9-ABFC-F109EBF8E5BC}" type="presOf" srcId="{A933354B-7207-496E-A065-7A7CFCC99DAF}" destId="{FEE84D5C-9D43-49D5-B0C8-2445549EB7FC}" srcOrd="0" destOrd="0" presId="urn:microsoft.com/office/officeart/2005/8/layout/radial1"/>
    <dgm:cxn modelId="{65E88014-4551-4C50-90BB-07C1D433C2E5}" type="presOf" srcId="{0DF92F9A-6D84-40B8-A8A6-DCF470060240}" destId="{18EBC4F5-1D73-4215-91A7-8DD9DCC80A64}" srcOrd="1" destOrd="0" presId="urn:microsoft.com/office/officeart/2005/8/layout/radial1"/>
    <dgm:cxn modelId="{D4611926-ECB0-46B3-BC8F-3D967ACFC06E}" srcId="{5604CE90-1478-4E14-B7F7-A53BB36C7C38}" destId="{678ED82B-B0B9-4FC7-B8CA-98E5589139AD}" srcOrd="2" destOrd="0" parTransId="{A933354B-7207-496E-A065-7A7CFCC99DAF}" sibTransId="{DE09CCE9-AB40-48D3-911A-FF24B7BDE47D}"/>
    <dgm:cxn modelId="{1898472C-D379-4A2C-B50F-BDED1929D5B5}" type="presOf" srcId="{B8C5B235-7BB8-4CDA-989F-0F550DC3DAF7}" destId="{5062F652-4CA2-488B-A84C-A64F0F45D132}" srcOrd="0" destOrd="0" presId="urn:microsoft.com/office/officeart/2005/8/layout/radial1"/>
    <dgm:cxn modelId="{E16CAD2E-386D-4F08-814D-6852B790444F}" type="presOf" srcId="{15E33C08-E781-474E-9C19-6A0CB6B00FC6}" destId="{C1409218-1E79-44E8-84F0-4681EC29234C}" srcOrd="0" destOrd="0" presId="urn:microsoft.com/office/officeart/2005/8/layout/radial1"/>
    <dgm:cxn modelId="{E44BF431-458B-4E0E-BBE5-B704CE40CB54}" srcId="{5604CE90-1478-4E14-B7F7-A53BB36C7C38}" destId="{B8C5B235-7BB8-4CDA-989F-0F550DC3DAF7}" srcOrd="5" destOrd="0" parTransId="{E54EC925-0746-4085-A531-10D614EA1EB3}" sibTransId="{79C92CC4-ED40-4C7C-AF9E-35A514BE74B2}"/>
    <dgm:cxn modelId="{2E51B132-7F38-4F17-9291-7ACCF90BCB95}" srcId="{5604CE90-1478-4E14-B7F7-A53BB36C7C38}" destId="{68CD1490-E923-4EA3-AE12-5F8FC2C134AA}" srcOrd="1" destOrd="0" parTransId="{0DF92F9A-6D84-40B8-A8A6-DCF470060240}" sibTransId="{72E4CBFF-C42D-424A-AAE9-FB73BA33B4B9}"/>
    <dgm:cxn modelId="{210F813C-93F7-4600-8D89-784A1ECBF87A}" type="presOf" srcId="{9B49D329-1B8C-4FBC-A131-27C1D56A1695}" destId="{0F7DAEFA-2939-44D4-AF04-D690C8D22EC6}" srcOrd="1" destOrd="0" presId="urn:microsoft.com/office/officeart/2005/8/layout/radial1"/>
    <dgm:cxn modelId="{A100303F-95A3-4EEB-986A-B28B234B994D}" srcId="{5604CE90-1478-4E14-B7F7-A53BB36C7C38}" destId="{90E72B6F-7500-454C-9CE8-EBFF61DE95A0}" srcOrd="3" destOrd="0" parTransId="{A5E3F849-68C6-43D4-BFA1-D12930EEDFDE}" sibTransId="{BE9134FE-4D0F-498F-B970-2A0F0C56D00A}"/>
    <dgm:cxn modelId="{4BDDD13F-BAB1-4571-8284-4EEF8E2C722A}" type="presOf" srcId="{B5A32879-27DC-4439-883C-13E293961594}" destId="{CE590B77-4A8C-471B-9EE6-26ADB5D8B8D2}" srcOrd="0" destOrd="0" presId="urn:microsoft.com/office/officeart/2005/8/layout/radial1"/>
    <dgm:cxn modelId="{5E533740-2B43-4388-B621-93751E6F118C}" type="presOf" srcId="{A933354B-7207-496E-A065-7A7CFCC99DAF}" destId="{C0013A13-8774-4B60-87FB-F2D14E8C6236}" srcOrd="1" destOrd="0" presId="urn:microsoft.com/office/officeart/2005/8/layout/radial1"/>
    <dgm:cxn modelId="{DD17995D-2E08-403F-8E20-CA3545B9BC4E}" type="presOf" srcId="{0DF92F9A-6D84-40B8-A8A6-DCF470060240}" destId="{346141DB-F385-4E26-AAA1-EBFEF0E9685C}" srcOrd="0" destOrd="0" presId="urn:microsoft.com/office/officeart/2005/8/layout/radial1"/>
    <dgm:cxn modelId="{373C0B4D-E3E4-4D8D-8A01-649F56A6A22D}" type="presOf" srcId="{9B49D329-1B8C-4FBC-A131-27C1D56A1695}" destId="{C03DAB4A-F343-4C0E-9CED-E8E4EE65F435}" srcOrd="0" destOrd="0" presId="urn:microsoft.com/office/officeart/2005/8/layout/radial1"/>
    <dgm:cxn modelId="{4A7C8056-5E51-466E-8DF2-8DFE3C2608E2}" type="presOf" srcId="{16320D08-4B41-4186-8161-A80F40431A6B}" destId="{D0FE7E3C-D603-4DF8-B735-96AF15B02819}" srcOrd="1" destOrd="0" presId="urn:microsoft.com/office/officeart/2005/8/layout/radial1"/>
    <dgm:cxn modelId="{D7D3FA58-7100-4B09-B0DF-0FB8F01CE54F}" type="presOf" srcId="{00B90695-1459-43D2-8370-EFE286769464}" destId="{BB8125A9-809E-4DD4-88B0-8D054B94AC5B}" srcOrd="1" destOrd="0" presId="urn:microsoft.com/office/officeart/2005/8/layout/radial1"/>
    <dgm:cxn modelId="{AFB02782-402C-454B-ACD5-B7C9B09D0F73}" type="presOf" srcId="{ED06DE4E-B3B1-4E2A-88B1-380E3E50AC0D}" destId="{8083522D-796F-414A-B215-8F39386BC431}" srcOrd="0" destOrd="0" presId="urn:microsoft.com/office/officeart/2005/8/layout/radial1"/>
    <dgm:cxn modelId="{2848C687-73DB-4B67-8FB6-C28F3F0F4D37}" type="presOf" srcId="{678ED82B-B0B9-4FC7-B8CA-98E5589139AD}" destId="{3D73B6F3-C6D7-4273-992D-690B356A6F13}" srcOrd="0" destOrd="0" presId="urn:microsoft.com/office/officeart/2005/8/layout/radial1"/>
    <dgm:cxn modelId="{A7C95989-6281-4502-8A74-85F34468BBA1}" type="presOf" srcId="{E54EC925-0746-4085-A531-10D614EA1EB3}" destId="{65F0FFF6-211D-44D8-AD1C-5D4B878AF6CF}" srcOrd="0" destOrd="0" presId="urn:microsoft.com/office/officeart/2005/8/layout/radial1"/>
    <dgm:cxn modelId="{B032A49C-8DDC-4CC0-AFBB-778F9D185BE9}" type="presOf" srcId="{2F5BBA00-CD21-4A0E-B7D8-42C1A28F9445}" destId="{5BDA0A8D-A852-4869-B28E-8400AB8E8C47}" srcOrd="0" destOrd="0" presId="urn:microsoft.com/office/officeart/2005/8/layout/radial1"/>
    <dgm:cxn modelId="{40E020AA-5CFF-4A91-B75D-113A3BD36A8D}" type="presOf" srcId="{90E72B6F-7500-454C-9CE8-EBFF61DE95A0}" destId="{D3932297-42D3-4DB9-B1FD-0E2260DC8CD0}" srcOrd="0" destOrd="0" presId="urn:microsoft.com/office/officeart/2005/8/layout/radial1"/>
    <dgm:cxn modelId="{B86462B1-82DF-4CDD-BDDF-173BB225A34E}" srcId="{5604CE90-1478-4E14-B7F7-A53BB36C7C38}" destId="{ED06DE4E-B3B1-4E2A-88B1-380E3E50AC0D}" srcOrd="6" destOrd="0" parTransId="{16320D08-4B41-4186-8161-A80F40431A6B}" sibTransId="{61E6B298-47BA-4C5B-899E-154E1C53E21D}"/>
    <dgm:cxn modelId="{CE333AB2-E323-4997-A04D-A71B80259C01}" type="presOf" srcId="{E54EC925-0746-4085-A531-10D614EA1EB3}" destId="{AF336735-29C7-4FA9-9C16-4878F22FE03F}" srcOrd="1" destOrd="0" presId="urn:microsoft.com/office/officeart/2005/8/layout/radial1"/>
    <dgm:cxn modelId="{284D96B7-F49B-49D4-9B41-39D28AED4444}" type="presOf" srcId="{68CD1490-E923-4EA3-AE12-5F8FC2C134AA}" destId="{B2F4BEF5-F482-4EBF-9099-F635FFF19E0B}" srcOrd="0" destOrd="0" presId="urn:microsoft.com/office/officeart/2005/8/layout/radial1"/>
    <dgm:cxn modelId="{B12425C7-D213-459B-ACB8-178E3B1FB809}" type="presOf" srcId="{A5E3F849-68C6-43D4-BFA1-D12930EEDFDE}" destId="{98295753-4C13-4C43-ACB5-732C173C40B1}" srcOrd="0" destOrd="0" presId="urn:microsoft.com/office/officeart/2005/8/layout/radial1"/>
    <dgm:cxn modelId="{783762CD-7E50-469B-ACB8-FC078ED981AA}" srcId="{15E33C08-E781-474E-9C19-6A0CB6B00FC6}" destId="{5604CE90-1478-4E14-B7F7-A53BB36C7C38}" srcOrd="0" destOrd="0" parTransId="{EBAB8AF9-D22C-4829-93DC-3F86827947BD}" sibTransId="{817E7912-5B17-4284-A88D-77E4A6C9EE0D}"/>
    <dgm:cxn modelId="{5AF79ACD-53E6-4EAE-B706-D1D64E7D24AC}" type="presOf" srcId="{5604CE90-1478-4E14-B7F7-A53BB36C7C38}" destId="{E3D08F2D-4633-4840-B0F4-8E057C23649B}" srcOrd="0" destOrd="0" presId="urn:microsoft.com/office/officeart/2005/8/layout/radial1"/>
    <dgm:cxn modelId="{5E9417D0-E501-4FE6-91A6-1577E403D074}" type="presOf" srcId="{16320D08-4B41-4186-8161-A80F40431A6B}" destId="{EFA8CD77-FCEE-4D84-9191-D8B9CB4B19ED}" srcOrd="0" destOrd="0" presId="urn:microsoft.com/office/officeart/2005/8/layout/radial1"/>
    <dgm:cxn modelId="{6C3588E1-018C-4BD0-9DA6-0E2D067A9CC2}" type="presOf" srcId="{A5E3F849-68C6-43D4-BFA1-D12930EEDFDE}" destId="{FC64FF2C-14DF-4A82-902C-28C8B8E21C9E}" srcOrd="1" destOrd="0" presId="urn:microsoft.com/office/officeart/2005/8/layout/radial1"/>
    <dgm:cxn modelId="{7E71581A-B325-48FB-A2F2-86061552C9E2}" type="presParOf" srcId="{C1409218-1E79-44E8-84F0-4681EC29234C}" destId="{E3D08F2D-4633-4840-B0F4-8E057C23649B}" srcOrd="0" destOrd="0" presId="urn:microsoft.com/office/officeart/2005/8/layout/radial1"/>
    <dgm:cxn modelId="{1D0F2006-5F23-4C8B-A6E5-6BE25F6A8E94}" type="presParOf" srcId="{C1409218-1E79-44E8-84F0-4681EC29234C}" destId="{C03DAB4A-F343-4C0E-9CED-E8E4EE65F435}" srcOrd="1" destOrd="0" presId="urn:microsoft.com/office/officeart/2005/8/layout/radial1"/>
    <dgm:cxn modelId="{6174D8BB-486C-466A-B2F9-2A095B7B2A78}" type="presParOf" srcId="{C03DAB4A-F343-4C0E-9CED-E8E4EE65F435}" destId="{0F7DAEFA-2939-44D4-AF04-D690C8D22EC6}" srcOrd="0" destOrd="0" presId="urn:microsoft.com/office/officeart/2005/8/layout/radial1"/>
    <dgm:cxn modelId="{09E87E58-151B-474C-99CE-AA6AE00FFE32}" type="presParOf" srcId="{C1409218-1E79-44E8-84F0-4681EC29234C}" destId="{5BDA0A8D-A852-4869-B28E-8400AB8E8C47}" srcOrd="2" destOrd="0" presId="urn:microsoft.com/office/officeart/2005/8/layout/radial1"/>
    <dgm:cxn modelId="{79887825-9DA9-4819-8A4F-B3393AF98F49}" type="presParOf" srcId="{C1409218-1E79-44E8-84F0-4681EC29234C}" destId="{346141DB-F385-4E26-AAA1-EBFEF0E9685C}" srcOrd="3" destOrd="0" presId="urn:microsoft.com/office/officeart/2005/8/layout/radial1"/>
    <dgm:cxn modelId="{D06E0CBB-BF9F-4393-BC71-459B0F3A51FA}" type="presParOf" srcId="{346141DB-F385-4E26-AAA1-EBFEF0E9685C}" destId="{18EBC4F5-1D73-4215-91A7-8DD9DCC80A64}" srcOrd="0" destOrd="0" presId="urn:microsoft.com/office/officeart/2005/8/layout/radial1"/>
    <dgm:cxn modelId="{FCF8E86E-E4DD-48F3-90C8-059770A28767}" type="presParOf" srcId="{C1409218-1E79-44E8-84F0-4681EC29234C}" destId="{B2F4BEF5-F482-4EBF-9099-F635FFF19E0B}" srcOrd="4" destOrd="0" presId="urn:microsoft.com/office/officeart/2005/8/layout/radial1"/>
    <dgm:cxn modelId="{76FAEA43-2233-4F48-A29E-76283DBFA963}" type="presParOf" srcId="{C1409218-1E79-44E8-84F0-4681EC29234C}" destId="{FEE84D5C-9D43-49D5-B0C8-2445549EB7FC}" srcOrd="5" destOrd="0" presId="urn:microsoft.com/office/officeart/2005/8/layout/radial1"/>
    <dgm:cxn modelId="{BC9BABAD-7B3B-4B50-8004-FD8FAEB22D6A}" type="presParOf" srcId="{FEE84D5C-9D43-49D5-B0C8-2445549EB7FC}" destId="{C0013A13-8774-4B60-87FB-F2D14E8C6236}" srcOrd="0" destOrd="0" presId="urn:microsoft.com/office/officeart/2005/8/layout/radial1"/>
    <dgm:cxn modelId="{08593DA5-ADC3-4112-8A6B-47FA4344E37A}" type="presParOf" srcId="{C1409218-1E79-44E8-84F0-4681EC29234C}" destId="{3D73B6F3-C6D7-4273-992D-690B356A6F13}" srcOrd="6" destOrd="0" presId="urn:microsoft.com/office/officeart/2005/8/layout/radial1"/>
    <dgm:cxn modelId="{16CC0F1E-838D-48AA-A042-DE6D605711F1}" type="presParOf" srcId="{C1409218-1E79-44E8-84F0-4681EC29234C}" destId="{98295753-4C13-4C43-ACB5-732C173C40B1}" srcOrd="7" destOrd="0" presId="urn:microsoft.com/office/officeart/2005/8/layout/radial1"/>
    <dgm:cxn modelId="{89605E17-9171-407C-BA78-30D0CCDE42CE}" type="presParOf" srcId="{98295753-4C13-4C43-ACB5-732C173C40B1}" destId="{FC64FF2C-14DF-4A82-902C-28C8B8E21C9E}" srcOrd="0" destOrd="0" presId="urn:microsoft.com/office/officeart/2005/8/layout/radial1"/>
    <dgm:cxn modelId="{3CCA3402-7B42-402B-9DCF-63153210FB4D}" type="presParOf" srcId="{C1409218-1E79-44E8-84F0-4681EC29234C}" destId="{D3932297-42D3-4DB9-B1FD-0E2260DC8CD0}" srcOrd="8" destOrd="0" presId="urn:microsoft.com/office/officeart/2005/8/layout/radial1"/>
    <dgm:cxn modelId="{989ED0AF-6208-422E-AC64-3CF4D8B4086B}" type="presParOf" srcId="{C1409218-1E79-44E8-84F0-4681EC29234C}" destId="{985B6A1F-F3A8-4284-9780-7FE7D70EF1A0}" srcOrd="9" destOrd="0" presId="urn:microsoft.com/office/officeart/2005/8/layout/radial1"/>
    <dgm:cxn modelId="{F5E1654E-B9E1-43B2-B07E-3119764747D3}" type="presParOf" srcId="{985B6A1F-F3A8-4284-9780-7FE7D70EF1A0}" destId="{BB8125A9-809E-4DD4-88B0-8D054B94AC5B}" srcOrd="0" destOrd="0" presId="urn:microsoft.com/office/officeart/2005/8/layout/radial1"/>
    <dgm:cxn modelId="{FA216739-98B5-4E61-9680-AA45E4FC2243}" type="presParOf" srcId="{C1409218-1E79-44E8-84F0-4681EC29234C}" destId="{CE590B77-4A8C-471B-9EE6-26ADB5D8B8D2}" srcOrd="10" destOrd="0" presId="urn:microsoft.com/office/officeart/2005/8/layout/radial1"/>
    <dgm:cxn modelId="{3C4705A2-4908-4242-9B96-B2BBD7E3465C}" type="presParOf" srcId="{C1409218-1E79-44E8-84F0-4681EC29234C}" destId="{65F0FFF6-211D-44D8-AD1C-5D4B878AF6CF}" srcOrd="11" destOrd="0" presId="urn:microsoft.com/office/officeart/2005/8/layout/radial1"/>
    <dgm:cxn modelId="{BBE7E02B-D52B-4881-AA72-4A984C71CE5B}" type="presParOf" srcId="{65F0FFF6-211D-44D8-AD1C-5D4B878AF6CF}" destId="{AF336735-29C7-4FA9-9C16-4878F22FE03F}" srcOrd="0" destOrd="0" presId="urn:microsoft.com/office/officeart/2005/8/layout/radial1"/>
    <dgm:cxn modelId="{8216E4A3-BE23-4562-BC02-F66B109DCF83}" type="presParOf" srcId="{C1409218-1E79-44E8-84F0-4681EC29234C}" destId="{5062F652-4CA2-488B-A84C-A64F0F45D132}" srcOrd="12" destOrd="0" presId="urn:microsoft.com/office/officeart/2005/8/layout/radial1"/>
    <dgm:cxn modelId="{0894ABE6-A2B3-480A-A87E-E5742566E7C0}" type="presParOf" srcId="{C1409218-1E79-44E8-84F0-4681EC29234C}" destId="{EFA8CD77-FCEE-4D84-9191-D8B9CB4B19ED}" srcOrd="13" destOrd="0" presId="urn:microsoft.com/office/officeart/2005/8/layout/radial1"/>
    <dgm:cxn modelId="{A9EB01C0-B807-48D2-9B57-A6F423D39104}" type="presParOf" srcId="{EFA8CD77-FCEE-4D84-9191-D8B9CB4B19ED}" destId="{D0FE7E3C-D603-4DF8-B735-96AF15B02819}" srcOrd="0" destOrd="0" presId="urn:microsoft.com/office/officeart/2005/8/layout/radial1"/>
    <dgm:cxn modelId="{9C5FC917-FE09-45DC-A889-D8061443D830}" type="presParOf" srcId="{C1409218-1E79-44E8-84F0-4681EC29234C}" destId="{8083522D-796F-414A-B215-8F39386BC431}" srcOrd="14"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A332F-958C-4CF6-99D7-D111AAE5D5EE}">
      <dsp:nvSpPr>
        <dsp:cNvPr id="0" name=""/>
        <dsp:cNvSpPr/>
      </dsp:nvSpPr>
      <dsp:spPr>
        <a:xfrm rot="5400000">
          <a:off x="1959023" y="732216"/>
          <a:ext cx="654324" cy="74492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2E6D3B-4344-43AF-B253-E2672F1DDE37}">
      <dsp:nvSpPr>
        <dsp:cNvPr id="0" name=""/>
        <dsp:cNvSpPr/>
      </dsp:nvSpPr>
      <dsp:spPr>
        <a:xfrm>
          <a:off x="1455070" y="0"/>
          <a:ext cx="1101496" cy="7710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n>
                <a:noFill/>
              </a:ln>
              <a:solidFill>
                <a:schemeClr val="bg1"/>
              </a:solidFill>
              <a:effectLst/>
            </a:rPr>
            <a:t>Struktur</a:t>
          </a:r>
          <a:endParaRPr lang="en-US" sz="1400" kern="1200" dirty="0">
            <a:ln>
              <a:noFill/>
            </a:ln>
            <a:solidFill>
              <a:schemeClr val="bg1"/>
            </a:solidFill>
            <a:effectLst/>
          </a:endParaRPr>
        </a:p>
      </dsp:txBody>
      <dsp:txXfrm>
        <a:off x="1492714" y="37644"/>
        <a:ext cx="1026208" cy="695723"/>
      </dsp:txXfrm>
    </dsp:sp>
    <dsp:sp modelId="{C00CCC08-6082-43AC-B5B8-857258D83CBE}">
      <dsp:nvSpPr>
        <dsp:cNvPr id="0" name=""/>
        <dsp:cNvSpPr/>
      </dsp:nvSpPr>
      <dsp:spPr>
        <a:xfrm>
          <a:off x="2658645" y="53804"/>
          <a:ext cx="3561635" cy="62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a:t>Skapar</a:t>
          </a:r>
          <a:r>
            <a:rPr lang="en-US" sz="1400" kern="1200" dirty="0"/>
            <a:t> </a:t>
          </a:r>
          <a:r>
            <a:rPr lang="en-US" sz="1400" kern="1200" dirty="0" err="1"/>
            <a:t>stabila</a:t>
          </a:r>
          <a:r>
            <a:rPr lang="en-US" sz="1400" kern="1200" dirty="0"/>
            <a:t> </a:t>
          </a:r>
          <a:r>
            <a:rPr lang="en-US" sz="1400" kern="1200" dirty="0" err="1"/>
            <a:t>villkor</a:t>
          </a:r>
          <a:endParaRPr lang="en-US" sz="1400" kern="1200" dirty="0"/>
        </a:p>
      </dsp:txBody>
      <dsp:txXfrm>
        <a:off x="2658645" y="53804"/>
        <a:ext cx="3561635" cy="623165"/>
      </dsp:txXfrm>
    </dsp:sp>
    <dsp:sp modelId="{62686956-11B2-46A9-898A-EFBA7E3F80DC}">
      <dsp:nvSpPr>
        <dsp:cNvPr id="0" name=""/>
        <dsp:cNvSpPr/>
      </dsp:nvSpPr>
      <dsp:spPr>
        <a:xfrm rot="5400000">
          <a:off x="3244295" y="1598519"/>
          <a:ext cx="654324" cy="74492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9EE89F-396A-45CB-8FB4-47F975D56FFB}">
      <dsp:nvSpPr>
        <dsp:cNvPr id="0" name=""/>
        <dsp:cNvSpPr/>
      </dsp:nvSpPr>
      <dsp:spPr>
        <a:xfrm>
          <a:off x="2820495" y="880608"/>
          <a:ext cx="1101496" cy="7710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Strategi</a:t>
          </a:r>
        </a:p>
      </dsp:txBody>
      <dsp:txXfrm>
        <a:off x="2858139" y="918252"/>
        <a:ext cx="1026208" cy="695723"/>
      </dsp:txXfrm>
    </dsp:sp>
    <dsp:sp modelId="{4B20F109-484C-4E4F-A434-974DBD18EA60}">
      <dsp:nvSpPr>
        <dsp:cNvPr id="0" name=""/>
        <dsp:cNvSpPr/>
      </dsp:nvSpPr>
      <dsp:spPr>
        <a:xfrm>
          <a:off x="4188650" y="948832"/>
          <a:ext cx="3239255" cy="62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Anger </a:t>
          </a:r>
          <a:r>
            <a:rPr lang="en-US" sz="1400" kern="1200" dirty="0" err="1"/>
            <a:t>långsiktiga</a:t>
          </a:r>
          <a:r>
            <a:rPr lang="en-US" sz="1400" kern="1200" dirty="0"/>
            <a:t> </a:t>
          </a:r>
          <a:r>
            <a:rPr lang="en-US" sz="1400" kern="1200" dirty="0" err="1"/>
            <a:t>prioriteringar</a:t>
          </a:r>
          <a:endParaRPr lang="en-US" sz="1400" kern="1200" dirty="0"/>
        </a:p>
      </dsp:txBody>
      <dsp:txXfrm>
        <a:off x="4188650" y="948832"/>
        <a:ext cx="3239255" cy="623165"/>
      </dsp:txXfrm>
    </dsp:sp>
    <dsp:sp modelId="{137F6896-8C9C-4054-9613-6E46331BA52B}">
      <dsp:nvSpPr>
        <dsp:cNvPr id="0" name=""/>
        <dsp:cNvSpPr/>
      </dsp:nvSpPr>
      <dsp:spPr>
        <a:xfrm>
          <a:off x="4177892" y="1712553"/>
          <a:ext cx="1101496" cy="7710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Planering och uppföljning</a:t>
          </a:r>
        </a:p>
      </dsp:txBody>
      <dsp:txXfrm>
        <a:off x="4215536" y="1750197"/>
        <a:ext cx="1026208" cy="695723"/>
      </dsp:txXfrm>
    </dsp:sp>
    <dsp:sp modelId="{09E8B523-FE30-4E9E-82DF-6824C6874D84}">
      <dsp:nvSpPr>
        <dsp:cNvPr id="0" name=""/>
        <dsp:cNvSpPr/>
      </dsp:nvSpPr>
      <dsp:spPr>
        <a:xfrm>
          <a:off x="5348031" y="1820753"/>
          <a:ext cx="2911218" cy="62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a:t>Hanterar</a:t>
          </a:r>
          <a:r>
            <a:rPr lang="en-US" sz="1400" kern="1200" dirty="0"/>
            <a:t> det </a:t>
          </a:r>
          <a:r>
            <a:rPr lang="en-US" sz="1400" kern="1200" dirty="0" err="1"/>
            <a:t>praktiska</a:t>
          </a:r>
          <a:r>
            <a:rPr lang="en-US" sz="1400" kern="1200" dirty="0"/>
            <a:t> </a:t>
          </a:r>
          <a:r>
            <a:rPr lang="en-US" sz="1400" kern="1200" dirty="0" err="1"/>
            <a:t>genomförandet</a:t>
          </a:r>
          <a:r>
            <a:rPr lang="en-US" sz="1400" kern="1200" dirty="0"/>
            <a:t> </a:t>
          </a:r>
        </a:p>
      </dsp:txBody>
      <dsp:txXfrm>
        <a:off x="5348031" y="1820753"/>
        <a:ext cx="2911218" cy="623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206BA-E715-4462-BED2-B395250B062F}">
      <dsp:nvSpPr>
        <dsp:cNvPr id="0" name=""/>
        <dsp:cNvSpPr/>
      </dsp:nvSpPr>
      <dsp:spPr>
        <a:xfrm>
          <a:off x="0" y="126999"/>
          <a:ext cx="6096000" cy="3810000"/>
        </a:xfrm>
        <a:prstGeom prst="swooshArrow">
          <a:avLst>
            <a:gd name="adj1" fmla="val 25000"/>
            <a:gd name="adj2" fmla="val 25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02B84B-1D23-4086-AC5B-3D66264EE4AB}">
      <dsp:nvSpPr>
        <dsp:cNvPr id="0" name=""/>
        <dsp:cNvSpPr/>
      </dsp:nvSpPr>
      <dsp:spPr>
        <a:xfrm>
          <a:off x="774192" y="2756661"/>
          <a:ext cx="158496" cy="158496"/>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C3A5C-EF4A-489F-B0F9-1EB511FB664A}">
      <dsp:nvSpPr>
        <dsp:cNvPr id="0" name=""/>
        <dsp:cNvSpPr/>
      </dsp:nvSpPr>
      <dsp:spPr>
        <a:xfrm>
          <a:off x="686049" y="2948276"/>
          <a:ext cx="1779891"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marL="0" lvl="0" indent="0" algn="l" defTabSz="533400">
            <a:lnSpc>
              <a:spcPct val="90000"/>
            </a:lnSpc>
            <a:spcBef>
              <a:spcPct val="0"/>
            </a:spcBef>
            <a:spcAft>
              <a:spcPct val="35000"/>
            </a:spcAft>
            <a:buNone/>
          </a:pPr>
          <a:r>
            <a:rPr lang="sv-SE" sz="1200" kern="1200" dirty="0"/>
            <a:t>Institution/Avdelning </a:t>
          </a:r>
        </a:p>
      </dsp:txBody>
      <dsp:txXfrm>
        <a:off x="686049" y="2948276"/>
        <a:ext cx="1779891" cy="1101090"/>
      </dsp:txXfrm>
    </dsp:sp>
    <dsp:sp modelId="{313AF9CE-7FD8-493A-A23C-703CECF9F91B}">
      <dsp:nvSpPr>
        <dsp:cNvPr id="0" name=""/>
        <dsp:cNvSpPr/>
      </dsp:nvSpPr>
      <dsp:spPr>
        <a:xfrm>
          <a:off x="2173224" y="1721103"/>
          <a:ext cx="286512" cy="286512"/>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70789-28E2-4A95-A586-52C13502EAD2}">
      <dsp:nvSpPr>
        <dsp:cNvPr id="0" name=""/>
        <dsp:cNvSpPr/>
      </dsp:nvSpPr>
      <dsp:spPr>
        <a:xfrm>
          <a:off x="2090849" y="1976738"/>
          <a:ext cx="1972616"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marL="0" lvl="0" indent="0" algn="l" defTabSz="533400">
            <a:lnSpc>
              <a:spcPct val="90000"/>
            </a:lnSpc>
            <a:spcBef>
              <a:spcPct val="0"/>
            </a:spcBef>
            <a:spcAft>
              <a:spcPct val="35000"/>
            </a:spcAft>
            <a:buNone/>
          </a:pPr>
          <a:r>
            <a:rPr lang="sv-SE" sz="1200" kern="1200" dirty="0"/>
            <a:t>Fakultet/Förvaltning</a:t>
          </a:r>
        </a:p>
      </dsp:txBody>
      <dsp:txXfrm>
        <a:off x="2090849" y="1976738"/>
        <a:ext cx="1972616" cy="2072640"/>
      </dsp:txXfrm>
    </dsp:sp>
    <dsp:sp modelId="{F2077189-FC2A-4BCF-8907-AB4FB98CFE1A}">
      <dsp:nvSpPr>
        <dsp:cNvPr id="0" name=""/>
        <dsp:cNvSpPr/>
      </dsp:nvSpPr>
      <dsp:spPr>
        <a:xfrm>
          <a:off x="3855720" y="1090929"/>
          <a:ext cx="396240" cy="396240"/>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FD3F50-AF78-4A4F-ADE6-BB1C28AA7553}">
      <dsp:nvSpPr>
        <dsp:cNvPr id="0" name=""/>
        <dsp:cNvSpPr/>
      </dsp:nvSpPr>
      <dsp:spPr>
        <a:xfrm>
          <a:off x="3812277" y="1515211"/>
          <a:ext cx="2280147" cy="83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marL="0" lvl="0" indent="0" algn="l" defTabSz="533400">
            <a:lnSpc>
              <a:spcPct val="90000"/>
            </a:lnSpc>
            <a:spcBef>
              <a:spcPct val="0"/>
            </a:spcBef>
            <a:spcAft>
              <a:spcPct val="35000"/>
            </a:spcAft>
            <a:buNone/>
          </a:pPr>
          <a:r>
            <a:rPr lang="sv-SE" sz="1200" kern="1200" dirty="0"/>
            <a:t>Rektor/Universitetsledning </a:t>
          </a:r>
        </a:p>
      </dsp:txBody>
      <dsp:txXfrm>
        <a:off x="3812277" y="1515211"/>
        <a:ext cx="2280147" cy="83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08F2D-4633-4840-B0F4-8E057C23649B}">
      <dsp:nvSpPr>
        <dsp:cNvPr id="0" name=""/>
        <dsp:cNvSpPr/>
      </dsp:nvSpPr>
      <dsp:spPr>
        <a:xfrm>
          <a:off x="1369425" y="1197179"/>
          <a:ext cx="935995" cy="9359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VP</a:t>
          </a:r>
        </a:p>
      </dsp:txBody>
      <dsp:txXfrm>
        <a:off x="1506498" y="1334252"/>
        <a:ext cx="661849" cy="661849"/>
      </dsp:txXfrm>
    </dsp:sp>
    <dsp:sp modelId="{C03DAB4A-F343-4C0E-9CED-E8E4EE65F435}">
      <dsp:nvSpPr>
        <dsp:cNvPr id="0" name=""/>
        <dsp:cNvSpPr/>
      </dsp:nvSpPr>
      <dsp:spPr>
        <a:xfrm rot="16200000">
          <a:off x="1685960" y="1025485"/>
          <a:ext cx="302926" cy="40462"/>
        </a:xfrm>
        <a:custGeom>
          <a:avLst/>
          <a:gdLst/>
          <a:ahLst/>
          <a:cxnLst/>
          <a:rect l="0" t="0" r="0" b="0"/>
          <a:pathLst>
            <a:path>
              <a:moveTo>
                <a:pt x="0" y="20231"/>
              </a:moveTo>
              <a:lnTo>
                <a:pt x="302926"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829850" y="1038143"/>
        <a:ext cx="15146" cy="15146"/>
      </dsp:txXfrm>
    </dsp:sp>
    <dsp:sp modelId="{5BDA0A8D-A852-4869-B28E-8400AB8E8C47}">
      <dsp:nvSpPr>
        <dsp:cNvPr id="0" name=""/>
        <dsp:cNvSpPr/>
      </dsp:nvSpPr>
      <dsp:spPr>
        <a:xfrm>
          <a:off x="1369425" y="-41742"/>
          <a:ext cx="935995" cy="935995"/>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Strategi</a:t>
          </a:r>
        </a:p>
      </dsp:txBody>
      <dsp:txXfrm>
        <a:off x="1506498" y="95331"/>
        <a:ext cx="661849" cy="661849"/>
      </dsp:txXfrm>
    </dsp:sp>
    <dsp:sp modelId="{346141DB-F385-4E26-AAA1-EBFEF0E9685C}">
      <dsp:nvSpPr>
        <dsp:cNvPr id="0" name=""/>
        <dsp:cNvSpPr/>
      </dsp:nvSpPr>
      <dsp:spPr>
        <a:xfrm rot="19285714">
          <a:off x="2170274" y="1258718"/>
          <a:ext cx="302926" cy="40462"/>
        </a:xfrm>
        <a:custGeom>
          <a:avLst/>
          <a:gdLst/>
          <a:ahLst/>
          <a:cxnLst/>
          <a:rect l="0" t="0" r="0" b="0"/>
          <a:pathLst>
            <a:path>
              <a:moveTo>
                <a:pt x="0" y="20231"/>
              </a:moveTo>
              <a:lnTo>
                <a:pt x="302926"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14164" y="1271376"/>
        <a:ext cx="15146" cy="15146"/>
      </dsp:txXfrm>
    </dsp:sp>
    <dsp:sp modelId="{B2F4BEF5-F482-4EBF-9099-F635FFF19E0B}">
      <dsp:nvSpPr>
        <dsp:cNvPr id="0" name=""/>
        <dsp:cNvSpPr/>
      </dsp:nvSpPr>
      <dsp:spPr>
        <a:xfrm>
          <a:off x="2338053" y="424724"/>
          <a:ext cx="935995" cy="935995"/>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a:t>Särskilda åtaganden</a:t>
          </a:r>
        </a:p>
      </dsp:txBody>
      <dsp:txXfrm>
        <a:off x="2475126" y="561797"/>
        <a:ext cx="661849" cy="661849"/>
      </dsp:txXfrm>
    </dsp:sp>
    <dsp:sp modelId="{FEE84D5C-9D43-49D5-B0C8-2445549EB7FC}">
      <dsp:nvSpPr>
        <dsp:cNvPr id="0" name=""/>
        <dsp:cNvSpPr/>
      </dsp:nvSpPr>
      <dsp:spPr>
        <a:xfrm rot="771429">
          <a:off x="2289890" y="1782789"/>
          <a:ext cx="302926" cy="40462"/>
        </a:xfrm>
        <a:custGeom>
          <a:avLst/>
          <a:gdLst/>
          <a:ahLst/>
          <a:cxnLst/>
          <a:rect l="0" t="0" r="0" b="0"/>
          <a:pathLst>
            <a:path>
              <a:moveTo>
                <a:pt x="0" y="20231"/>
              </a:moveTo>
              <a:lnTo>
                <a:pt x="302926"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2433780" y="1795447"/>
        <a:ext cx="15146" cy="15146"/>
      </dsp:txXfrm>
    </dsp:sp>
    <dsp:sp modelId="{3D73B6F3-C6D7-4273-992D-690B356A6F13}">
      <dsp:nvSpPr>
        <dsp:cNvPr id="0" name=""/>
        <dsp:cNvSpPr/>
      </dsp:nvSpPr>
      <dsp:spPr>
        <a:xfrm>
          <a:off x="2577285" y="1472865"/>
          <a:ext cx="935995" cy="935995"/>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Kvalitets</a:t>
          </a:r>
          <a:r>
            <a:rPr lang="en-US" sz="1200" kern="1200" dirty="0"/>
            <a:t>-system</a:t>
          </a:r>
        </a:p>
      </dsp:txBody>
      <dsp:txXfrm>
        <a:off x="2714358" y="1609938"/>
        <a:ext cx="661849" cy="661849"/>
      </dsp:txXfrm>
    </dsp:sp>
    <dsp:sp modelId="{98295753-4C13-4C43-ACB5-732C173C40B1}">
      <dsp:nvSpPr>
        <dsp:cNvPr id="0" name=""/>
        <dsp:cNvSpPr/>
      </dsp:nvSpPr>
      <dsp:spPr>
        <a:xfrm rot="3857143">
          <a:off x="1954734" y="2203061"/>
          <a:ext cx="302926" cy="40462"/>
        </a:xfrm>
        <a:custGeom>
          <a:avLst/>
          <a:gdLst/>
          <a:ahLst/>
          <a:cxnLst/>
          <a:rect l="0" t="0" r="0" b="0"/>
          <a:pathLst>
            <a:path>
              <a:moveTo>
                <a:pt x="0" y="20231"/>
              </a:moveTo>
              <a:lnTo>
                <a:pt x="302926"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98624" y="2215719"/>
        <a:ext cx="15146" cy="15146"/>
      </dsp:txXfrm>
    </dsp:sp>
    <dsp:sp modelId="{D3932297-42D3-4DB9-B1FD-0E2260DC8CD0}">
      <dsp:nvSpPr>
        <dsp:cNvPr id="0" name=""/>
        <dsp:cNvSpPr/>
      </dsp:nvSpPr>
      <dsp:spPr>
        <a:xfrm>
          <a:off x="1906973" y="2313409"/>
          <a:ext cx="935995" cy="935995"/>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bg1"/>
              </a:solidFill>
            </a:rPr>
            <a:t>Omvärlds-analys</a:t>
          </a:r>
          <a:endParaRPr lang="en-US" sz="1100" kern="1200" dirty="0">
            <a:solidFill>
              <a:schemeClr val="bg1"/>
            </a:solidFill>
          </a:endParaRPr>
        </a:p>
      </dsp:txBody>
      <dsp:txXfrm>
        <a:off x="2044046" y="2450482"/>
        <a:ext cx="661849" cy="661849"/>
      </dsp:txXfrm>
    </dsp:sp>
    <dsp:sp modelId="{985B6A1F-F3A8-4284-9780-7FE7D70EF1A0}">
      <dsp:nvSpPr>
        <dsp:cNvPr id="0" name=""/>
        <dsp:cNvSpPr/>
      </dsp:nvSpPr>
      <dsp:spPr>
        <a:xfrm rot="6942857">
          <a:off x="1417186" y="2203061"/>
          <a:ext cx="302926" cy="40462"/>
        </a:xfrm>
        <a:custGeom>
          <a:avLst/>
          <a:gdLst/>
          <a:ahLst/>
          <a:cxnLst/>
          <a:rect l="0" t="0" r="0" b="0"/>
          <a:pathLst>
            <a:path>
              <a:moveTo>
                <a:pt x="0" y="20231"/>
              </a:moveTo>
              <a:lnTo>
                <a:pt x="302926"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561076" y="2215719"/>
        <a:ext cx="15146" cy="15146"/>
      </dsp:txXfrm>
    </dsp:sp>
    <dsp:sp modelId="{CE590B77-4A8C-471B-9EE6-26ADB5D8B8D2}">
      <dsp:nvSpPr>
        <dsp:cNvPr id="0" name=""/>
        <dsp:cNvSpPr/>
      </dsp:nvSpPr>
      <dsp:spPr>
        <a:xfrm>
          <a:off x="831877" y="2313409"/>
          <a:ext cx="935995" cy="935995"/>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err="1"/>
            <a:t>Riskanalys</a:t>
          </a:r>
          <a:endParaRPr lang="en-US" sz="1050" kern="1200" dirty="0"/>
        </a:p>
      </dsp:txBody>
      <dsp:txXfrm>
        <a:off x="968950" y="2450482"/>
        <a:ext cx="661849" cy="661849"/>
      </dsp:txXfrm>
    </dsp:sp>
    <dsp:sp modelId="{65F0FFF6-211D-44D8-AD1C-5D4B878AF6CF}">
      <dsp:nvSpPr>
        <dsp:cNvPr id="0" name=""/>
        <dsp:cNvSpPr/>
      </dsp:nvSpPr>
      <dsp:spPr>
        <a:xfrm rot="10028571">
          <a:off x="1082030" y="1782789"/>
          <a:ext cx="302926" cy="40462"/>
        </a:xfrm>
        <a:custGeom>
          <a:avLst/>
          <a:gdLst/>
          <a:ahLst/>
          <a:cxnLst/>
          <a:rect l="0" t="0" r="0" b="0"/>
          <a:pathLst>
            <a:path>
              <a:moveTo>
                <a:pt x="0" y="20231"/>
              </a:moveTo>
              <a:lnTo>
                <a:pt x="302926"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225920" y="1795447"/>
        <a:ext cx="15146" cy="15146"/>
      </dsp:txXfrm>
    </dsp:sp>
    <dsp:sp modelId="{5062F652-4CA2-488B-A84C-A64F0F45D132}">
      <dsp:nvSpPr>
        <dsp:cNvPr id="0" name=""/>
        <dsp:cNvSpPr/>
      </dsp:nvSpPr>
      <dsp:spPr>
        <a:xfrm>
          <a:off x="161565" y="1472865"/>
          <a:ext cx="935995" cy="9359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Budget</a:t>
          </a:r>
        </a:p>
      </dsp:txBody>
      <dsp:txXfrm>
        <a:off x="298638" y="1609938"/>
        <a:ext cx="661849" cy="661849"/>
      </dsp:txXfrm>
    </dsp:sp>
    <dsp:sp modelId="{EFA8CD77-FCEE-4D84-9191-D8B9CB4B19ED}">
      <dsp:nvSpPr>
        <dsp:cNvPr id="0" name=""/>
        <dsp:cNvSpPr/>
      </dsp:nvSpPr>
      <dsp:spPr>
        <a:xfrm rot="13114286">
          <a:off x="1201646" y="1258718"/>
          <a:ext cx="302926" cy="40462"/>
        </a:xfrm>
        <a:custGeom>
          <a:avLst/>
          <a:gdLst/>
          <a:ahLst/>
          <a:cxnLst/>
          <a:rect l="0" t="0" r="0" b="0"/>
          <a:pathLst>
            <a:path>
              <a:moveTo>
                <a:pt x="0" y="20231"/>
              </a:moveTo>
              <a:lnTo>
                <a:pt x="302926"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345536" y="1271376"/>
        <a:ext cx="15146" cy="15146"/>
      </dsp:txXfrm>
    </dsp:sp>
    <dsp:sp modelId="{8083522D-796F-414A-B215-8F39386BC431}">
      <dsp:nvSpPr>
        <dsp:cNvPr id="0" name=""/>
        <dsp:cNvSpPr/>
      </dsp:nvSpPr>
      <dsp:spPr>
        <a:xfrm>
          <a:off x="400797" y="424724"/>
          <a:ext cx="935995" cy="9359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Tjänste-planering</a:t>
          </a:r>
        </a:p>
      </dsp:txBody>
      <dsp:txXfrm>
        <a:off x="537870" y="561797"/>
        <a:ext cx="661849" cy="661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08F2D-4633-4840-B0F4-8E057C23649B}">
      <dsp:nvSpPr>
        <dsp:cNvPr id="0" name=""/>
        <dsp:cNvSpPr/>
      </dsp:nvSpPr>
      <dsp:spPr>
        <a:xfrm>
          <a:off x="1831782" y="1336837"/>
          <a:ext cx="1045641" cy="10456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Plan</a:t>
          </a:r>
        </a:p>
      </dsp:txBody>
      <dsp:txXfrm>
        <a:off x="1984913" y="1489968"/>
        <a:ext cx="739379" cy="739379"/>
      </dsp:txXfrm>
    </dsp:sp>
    <dsp:sp modelId="{C03DAB4A-F343-4C0E-9CED-E8E4EE65F435}">
      <dsp:nvSpPr>
        <dsp:cNvPr id="0" name=""/>
        <dsp:cNvSpPr/>
      </dsp:nvSpPr>
      <dsp:spPr>
        <a:xfrm rot="16201392">
          <a:off x="2185416" y="1149733"/>
          <a:ext cx="338934" cy="35274"/>
        </a:xfrm>
        <a:custGeom>
          <a:avLst/>
          <a:gdLst/>
          <a:ahLst/>
          <a:cxnLst/>
          <a:rect l="0" t="0" r="0" b="0"/>
          <a:pathLst>
            <a:path>
              <a:moveTo>
                <a:pt x="0" y="17637"/>
              </a:moveTo>
              <a:lnTo>
                <a:pt x="338934" y="17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46409" y="1158897"/>
        <a:ext cx="16946" cy="16946"/>
      </dsp:txXfrm>
    </dsp:sp>
    <dsp:sp modelId="{5BDA0A8D-A852-4869-B28E-8400AB8E8C47}">
      <dsp:nvSpPr>
        <dsp:cNvPr id="0" name=""/>
        <dsp:cNvSpPr/>
      </dsp:nvSpPr>
      <dsp:spPr>
        <a:xfrm>
          <a:off x="1832342" y="-47738"/>
          <a:ext cx="1045641" cy="1045641"/>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Strategi</a:t>
          </a:r>
        </a:p>
      </dsp:txBody>
      <dsp:txXfrm>
        <a:off x="1985473" y="105393"/>
        <a:ext cx="739379" cy="739379"/>
      </dsp:txXfrm>
    </dsp:sp>
    <dsp:sp modelId="{346141DB-F385-4E26-AAA1-EBFEF0E9685C}">
      <dsp:nvSpPr>
        <dsp:cNvPr id="0" name=""/>
        <dsp:cNvSpPr/>
      </dsp:nvSpPr>
      <dsp:spPr>
        <a:xfrm rot="19285714">
          <a:off x="2726388" y="1410386"/>
          <a:ext cx="338934" cy="35274"/>
        </a:xfrm>
        <a:custGeom>
          <a:avLst/>
          <a:gdLst/>
          <a:ahLst/>
          <a:cxnLst/>
          <a:rect l="0" t="0" r="0" b="0"/>
          <a:pathLst>
            <a:path>
              <a:moveTo>
                <a:pt x="0" y="17637"/>
              </a:moveTo>
              <a:lnTo>
                <a:pt x="338934" y="17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887382" y="1419550"/>
        <a:ext cx="16946" cy="16946"/>
      </dsp:txXfrm>
    </dsp:sp>
    <dsp:sp modelId="{B2F4BEF5-F482-4EBF-9099-F635FFF19E0B}">
      <dsp:nvSpPr>
        <dsp:cNvPr id="0" name=""/>
        <dsp:cNvSpPr/>
      </dsp:nvSpPr>
      <dsp:spPr>
        <a:xfrm>
          <a:off x="2914287" y="473568"/>
          <a:ext cx="1045641" cy="1045641"/>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a:t>Särskilda åtaganden</a:t>
          </a:r>
        </a:p>
      </dsp:txBody>
      <dsp:txXfrm>
        <a:off x="3067418" y="626699"/>
        <a:ext cx="739379" cy="739379"/>
      </dsp:txXfrm>
    </dsp:sp>
    <dsp:sp modelId="{FEE84D5C-9D43-49D5-B0C8-2445549EB7FC}">
      <dsp:nvSpPr>
        <dsp:cNvPr id="0" name=""/>
        <dsp:cNvSpPr/>
      </dsp:nvSpPr>
      <dsp:spPr>
        <a:xfrm rot="771429">
          <a:off x="2860066" y="1996070"/>
          <a:ext cx="338934" cy="35274"/>
        </a:xfrm>
        <a:custGeom>
          <a:avLst/>
          <a:gdLst/>
          <a:ahLst/>
          <a:cxnLst/>
          <a:rect l="0" t="0" r="0" b="0"/>
          <a:pathLst>
            <a:path>
              <a:moveTo>
                <a:pt x="0" y="17637"/>
              </a:moveTo>
              <a:lnTo>
                <a:pt x="338934" y="17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3021060" y="2005233"/>
        <a:ext cx="16946" cy="16946"/>
      </dsp:txXfrm>
    </dsp:sp>
    <dsp:sp modelId="{3D73B6F3-C6D7-4273-992D-690B356A6F13}">
      <dsp:nvSpPr>
        <dsp:cNvPr id="0" name=""/>
        <dsp:cNvSpPr/>
      </dsp:nvSpPr>
      <dsp:spPr>
        <a:xfrm>
          <a:off x="3181644" y="1644934"/>
          <a:ext cx="1045641" cy="1045641"/>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Kvalitets</a:t>
          </a:r>
          <a:r>
            <a:rPr lang="en-US" sz="1200" kern="1200" dirty="0"/>
            <a:t>-system</a:t>
          </a:r>
        </a:p>
      </dsp:txBody>
      <dsp:txXfrm>
        <a:off x="3334775" y="1798065"/>
        <a:ext cx="739379" cy="739379"/>
      </dsp:txXfrm>
    </dsp:sp>
    <dsp:sp modelId="{98295753-4C13-4C43-ACB5-732C173C40B1}">
      <dsp:nvSpPr>
        <dsp:cNvPr id="0" name=""/>
        <dsp:cNvSpPr/>
      </dsp:nvSpPr>
      <dsp:spPr>
        <a:xfrm rot="3857143">
          <a:off x="2485508" y="2465751"/>
          <a:ext cx="338934" cy="35274"/>
        </a:xfrm>
        <a:custGeom>
          <a:avLst/>
          <a:gdLst/>
          <a:ahLst/>
          <a:cxnLst/>
          <a:rect l="0" t="0" r="0" b="0"/>
          <a:pathLst>
            <a:path>
              <a:moveTo>
                <a:pt x="0" y="17637"/>
              </a:moveTo>
              <a:lnTo>
                <a:pt x="338934" y="17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646502" y="2474915"/>
        <a:ext cx="16946" cy="16946"/>
      </dsp:txXfrm>
    </dsp:sp>
    <dsp:sp modelId="{D3932297-42D3-4DB9-B1FD-0E2260DC8CD0}">
      <dsp:nvSpPr>
        <dsp:cNvPr id="0" name=""/>
        <dsp:cNvSpPr/>
      </dsp:nvSpPr>
      <dsp:spPr>
        <a:xfrm>
          <a:off x="2432527" y="2584297"/>
          <a:ext cx="1045641" cy="1045641"/>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bg1"/>
              </a:solidFill>
            </a:rPr>
            <a:t>Omvärlds-analys</a:t>
          </a:r>
          <a:endParaRPr lang="en-US" sz="1100" kern="1200" dirty="0">
            <a:solidFill>
              <a:schemeClr val="bg1"/>
            </a:solidFill>
          </a:endParaRPr>
        </a:p>
      </dsp:txBody>
      <dsp:txXfrm>
        <a:off x="2585658" y="2737428"/>
        <a:ext cx="739379" cy="739379"/>
      </dsp:txXfrm>
    </dsp:sp>
    <dsp:sp modelId="{985B6A1F-F3A8-4284-9780-7FE7D70EF1A0}">
      <dsp:nvSpPr>
        <dsp:cNvPr id="0" name=""/>
        <dsp:cNvSpPr/>
      </dsp:nvSpPr>
      <dsp:spPr>
        <a:xfrm rot="6942857">
          <a:off x="1884763" y="2465751"/>
          <a:ext cx="338934" cy="35274"/>
        </a:xfrm>
        <a:custGeom>
          <a:avLst/>
          <a:gdLst/>
          <a:ahLst/>
          <a:cxnLst/>
          <a:rect l="0" t="0" r="0" b="0"/>
          <a:pathLst>
            <a:path>
              <a:moveTo>
                <a:pt x="0" y="17637"/>
              </a:moveTo>
              <a:lnTo>
                <a:pt x="338934" y="17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045757" y="2474915"/>
        <a:ext cx="16946" cy="16946"/>
      </dsp:txXfrm>
    </dsp:sp>
    <dsp:sp modelId="{CE590B77-4A8C-471B-9EE6-26ADB5D8B8D2}">
      <dsp:nvSpPr>
        <dsp:cNvPr id="0" name=""/>
        <dsp:cNvSpPr/>
      </dsp:nvSpPr>
      <dsp:spPr>
        <a:xfrm>
          <a:off x="1231037" y="2584297"/>
          <a:ext cx="1045641" cy="1045641"/>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err="1"/>
            <a:t>Riskanalys</a:t>
          </a:r>
          <a:endParaRPr lang="en-US" sz="1050" kern="1200" dirty="0"/>
        </a:p>
      </dsp:txBody>
      <dsp:txXfrm>
        <a:off x="1384168" y="2737428"/>
        <a:ext cx="739379" cy="739379"/>
      </dsp:txXfrm>
    </dsp:sp>
    <dsp:sp modelId="{65F0FFF6-211D-44D8-AD1C-5D4B878AF6CF}">
      <dsp:nvSpPr>
        <dsp:cNvPr id="0" name=""/>
        <dsp:cNvSpPr/>
      </dsp:nvSpPr>
      <dsp:spPr>
        <a:xfrm rot="10028571">
          <a:off x="1510204" y="1996070"/>
          <a:ext cx="338934" cy="35274"/>
        </a:xfrm>
        <a:custGeom>
          <a:avLst/>
          <a:gdLst/>
          <a:ahLst/>
          <a:cxnLst/>
          <a:rect l="0" t="0" r="0" b="0"/>
          <a:pathLst>
            <a:path>
              <a:moveTo>
                <a:pt x="0" y="17637"/>
              </a:moveTo>
              <a:lnTo>
                <a:pt x="338934" y="17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671198" y="2005233"/>
        <a:ext cx="16946" cy="16946"/>
      </dsp:txXfrm>
    </dsp:sp>
    <dsp:sp modelId="{5062F652-4CA2-488B-A84C-A64F0F45D132}">
      <dsp:nvSpPr>
        <dsp:cNvPr id="0" name=""/>
        <dsp:cNvSpPr/>
      </dsp:nvSpPr>
      <dsp:spPr>
        <a:xfrm>
          <a:off x="481920" y="1644934"/>
          <a:ext cx="1045641" cy="10456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Budget</a:t>
          </a:r>
        </a:p>
      </dsp:txBody>
      <dsp:txXfrm>
        <a:off x="635051" y="1798065"/>
        <a:ext cx="739379" cy="739379"/>
      </dsp:txXfrm>
    </dsp:sp>
    <dsp:sp modelId="{EFA8CD77-FCEE-4D84-9191-D8B9CB4B19ED}">
      <dsp:nvSpPr>
        <dsp:cNvPr id="0" name=""/>
        <dsp:cNvSpPr/>
      </dsp:nvSpPr>
      <dsp:spPr>
        <a:xfrm rot="13114286">
          <a:off x="1643883" y="1410386"/>
          <a:ext cx="338934" cy="35274"/>
        </a:xfrm>
        <a:custGeom>
          <a:avLst/>
          <a:gdLst/>
          <a:ahLst/>
          <a:cxnLst/>
          <a:rect l="0" t="0" r="0" b="0"/>
          <a:pathLst>
            <a:path>
              <a:moveTo>
                <a:pt x="0" y="17637"/>
              </a:moveTo>
              <a:lnTo>
                <a:pt x="338934" y="17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804876" y="1419550"/>
        <a:ext cx="16946" cy="16946"/>
      </dsp:txXfrm>
    </dsp:sp>
    <dsp:sp modelId="{8083522D-796F-414A-B215-8F39386BC431}">
      <dsp:nvSpPr>
        <dsp:cNvPr id="0" name=""/>
        <dsp:cNvSpPr/>
      </dsp:nvSpPr>
      <dsp:spPr>
        <a:xfrm>
          <a:off x="749276" y="473568"/>
          <a:ext cx="1045641" cy="10456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Tjänste-planering</a:t>
          </a:r>
        </a:p>
      </dsp:txBody>
      <dsp:txXfrm>
        <a:off x="902407" y="626699"/>
        <a:ext cx="739379" cy="73937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89CD7-9FE5-429F-B9E0-AA1946CCC9BD}" type="datetimeFigureOut">
              <a:rPr lang="sv-SE" smtClean="0"/>
              <a:t>2023-02-28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C2188-90C9-4DE2-9CC5-BA3A554B7687}" type="slidenum">
              <a:rPr lang="sv-SE" smtClean="0"/>
              <a:t>‹#›</a:t>
            </a:fld>
            <a:endParaRPr lang="sv-SE"/>
          </a:p>
        </p:txBody>
      </p:sp>
    </p:spTree>
    <p:extLst>
      <p:ext uri="{BB962C8B-B14F-4D97-AF65-F5344CB8AC3E}">
        <p14:creationId xmlns:p14="http://schemas.microsoft.com/office/powerpoint/2010/main" val="15243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3</a:t>
            </a:fld>
            <a:endParaRPr lang="sv-SE"/>
          </a:p>
        </p:txBody>
      </p:sp>
    </p:spTree>
    <p:extLst>
      <p:ext uri="{BB962C8B-B14F-4D97-AF65-F5344CB8AC3E}">
        <p14:creationId xmlns:p14="http://schemas.microsoft.com/office/powerpoint/2010/main" val="348154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14</a:t>
            </a:fld>
            <a:endParaRPr lang="sv-SE" dirty="0"/>
          </a:p>
        </p:txBody>
      </p:sp>
    </p:spTree>
    <p:extLst>
      <p:ext uri="{BB962C8B-B14F-4D97-AF65-F5344CB8AC3E}">
        <p14:creationId xmlns:p14="http://schemas.microsoft.com/office/powerpoint/2010/main" val="1288028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Garamond" panose="02020404030301010803" pitchFamily="18" charset="0"/>
                <a:ea typeface="Palatino Linotype" panose="02040502050505030304" pitchFamily="18" charset="0"/>
                <a:cs typeface="Times New Roman" panose="02020603050405020304" pitchFamily="18" charset="0"/>
              </a:rPr>
              <a:t>Löpande mätning och analys av förändringar för ett antal </a:t>
            </a:r>
            <a:r>
              <a:rPr lang="sv-SE" sz="1200" b="1" dirty="0">
                <a:latin typeface="Garamond" panose="02020404030301010803" pitchFamily="18" charset="0"/>
                <a:ea typeface="Palatino Linotype" panose="02040502050505030304" pitchFamily="18" charset="0"/>
                <a:cs typeface="Times New Roman" panose="02020603050405020304" pitchFamily="18" charset="0"/>
              </a:rPr>
              <a:t>nyckelfaktorer</a:t>
            </a:r>
            <a:r>
              <a:rPr lang="sv-SE" sz="1200" dirty="0">
                <a:latin typeface="Garamond" panose="02020404030301010803" pitchFamily="18" charset="0"/>
                <a:ea typeface="Palatino Linotype" panose="02040502050505030304" pitchFamily="18" charset="0"/>
                <a:cs typeface="Times New Roman" panose="02020603050405020304" pitchFamily="18" charset="0"/>
              </a:rPr>
              <a:t> som har </a:t>
            </a:r>
            <a:r>
              <a:rPr lang="sv-SE" sz="1200" b="1" dirty="0">
                <a:latin typeface="Garamond" panose="02020404030301010803" pitchFamily="18" charset="0"/>
                <a:ea typeface="Palatino Linotype" panose="02040502050505030304" pitchFamily="18" charset="0"/>
                <a:cs typeface="Times New Roman" panose="02020603050405020304" pitchFamily="18" charset="0"/>
              </a:rPr>
              <a:t>central betydelse </a:t>
            </a:r>
            <a:r>
              <a:rPr lang="sv-SE" sz="1200" dirty="0">
                <a:latin typeface="Garamond" panose="02020404030301010803" pitchFamily="18" charset="0"/>
                <a:ea typeface="Palatino Linotype" panose="02040502050505030304" pitchFamily="18" charset="0"/>
                <a:cs typeface="Times New Roman" panose="02020603050405020304" pitchFamily="18" charset="0"/>
              </a:rPr>
              <a:t>för verksamhetens samlade färdriktning som organisation och lärosäte </a:t>
            </a:r>
            <a:r>
              <a:rPr lang="sv-SE" sz="1200" i="1" dirty="0">
                <a:latin typeface="Garamond" panose="02020404030301010803" pitchFamily="18" charset="0"/>
                <a:cs typeface="Times New Roman" panose="02020603050405020304" pitchFamily="18" charset="0"/>
              </a:rPr>
              <a:t>Vad är viktigt för oss att hålla koll på? </a:t>
            </a:r>
          </a:p>
          <a:p>
            <a:pPr marL="171450" indent="-171450">
              <a:buFont typeface="Arial" panose="020B0604020202020204" pitchFamily="34" charset="0"/>
              <a:buChar char="•"/>
            </a:pPr>
            <a:r>
              <a:rPr lang="sv-SE" sz="1200" dirty="0">
                <a:latin typeface="Garamond" panose="02020404030301010803" pitchFamily="18" charset="0"/>
                <a:cs typeface="Times New Roman" panose="02020603050405020304" pitchFamily="18" charset="0"/>
              </a:rPr>
              <a:t>Attraktiviteter</a:t>
            </a:r>
          </a:p>
          <a:p>
            <a:pPr marL="171450" indent="-171450">
              <a:buFont typeface="Arial" panose="020B0604020202020204" pitchFamily="34" charset="0"/>
              <a:buChar char="•"/>
            </a:pPr>
            <a:r>
              <a:rPr lang="sv-SE" sz="1200" dirty="0">
                <a:latin typeface="Garamond" panose="02020404030301010803" pitchFamily="18" charset="0"/>
                <a:cs typeface="Times New Roman" panose="02020603050405020304" pitchFamily="18" charset="0"/>
              </a:rPr>
              <a:t>Relevans</a:t>
            </a:r>
          </a:p>
          <a:p>
            <a:pPr marL="171450" indent="-171450">
              <a:buFont typeface="Arial" panose="020B0604020202020204" pitchFamily="34" charset="0"/>
              <a:buChar char="•"/>
            </a:pPr>
            <a:r>
              <a:rPr lang="sv-SE" sz="1200" dirty="0">
                <a:latin typeface="Garamond" panose="02020404030301010803" pitchFamily="18" charset="0"/>
                <a:cs typeface="Times New Roman" panose="02020603050405020304" pitchFamily="18" charset="0"/>
              </a:rPr>
              <a:t>Kvalitet </a:t>
            </a:r>
          </a:p>
          <a:p>
            <a:pPr marL="171450" indent="-171450">
              <a:buFont typeface="Arial" panose="020B0604020202020204" pitchFamily="34" charset="0"/>
              <a:buChar char="•"/>
            </a:pPr>
            <a:r>
              <a:rPr lang="sv-SE" sz="1200" dirty="0">
                <a:latin typeface="Garamond" panose="02020404030301010803" pitchFamily="18" charset="0"/>
                <a:cs typeface="Times New Roman" panose="02020603050405020304" pitchFamily="18" charset="0"/>
              </a:rPr>
              <a:t>Hållbar utveckling</a:t>
            </a:r>
          </a:p>
          <a:p>
            <a:pPr marL="171450" indent="-171450">
              <a:buFont typeface="Arial" panose="020B0604020202020204" pitchFamily="34" charset="0"/>
              <a:buChar char="•"/>
            </a:pPr>
            <a:endParaRPr lang="sv-SE" sz="1200" dirty="0">
              <a:latin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latin typeface="Garamond" panose="02020404030301010803" pitchFamily="18" charset="0"/>
              </a:rPr>
              <a:t>Specifika aktiviteter som Mittuniversitetet får i uppdrag att bedriva eller </a:t>
            </a:r>
            <a:r>
              <a:rPr lang="sv-SE" sz="1200" dirty="0" err="1">
                <a:latin typeface="Garamond" panose="02020404030301010803" pitchFamily="18" charset="0"/>
              </a:rPr>
              <a:t>målvärden</a:t>
            </a:r>
            <a:r>
              <a:rPr lang="sv-SE" sz="1200" dirty="0">
                <a:latin typeface="Garamond" panose="02020404030301010803" pitchFamily="18" charset="0"/>
              </a:rPr>
              <a:t> som verksamheten ska nå utifrån </a:t>
            </a:r>
            <a:r>
              <a:rPr lang="sv-SE" sz="1200" b="1" dirty="0">
                <a:latin typeface="Garamond" panose="02020404030301010803" pitchFamily="18" charset="0"/>
              </a:rPr>
              <a:t>externa uppdrag</a:t>
            </a:r>
            <a:r>
              <a:rPr lang="sv-SE" sz="1200" dirty="0">
                <a:latin typeface="Garamond" panose="02020404030301010803" pitchFamily="18" charset="0"/>
              </a:rPr>
              <a:t> (tex regleringsbrev)</a:t>
            </a:r>
          </a:p>
          <a:p>
            <a:pPr marL="171450" indent="-171450">
              <a:buFont typeface="Arial" panose="020B0604020202020204" pitchFamily="34" charset="0"/>
              <a:buChar char="•"/>
            </a:pPr>
            <a:endParaRPr lang="sv-SE" sz="1200" dirty="0">
              <a:latin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Garamond" panose="02020404030301010803" pitchFamily="18" charset="0"/>
              </a:rPr>
              <a:t>Med stöd av underlag från övrig uppföljning och andra viktiga överväganden diskuteras på verksamhetsdialogerna hur Mittuniversitetets övergripande intressen kan konsolideras med frågor som har betydelse för de enskilda organisationsenheternas verksamhet.</a:t>
            </a:r>
          </a:p>
          <a:p>
            <a:endParaRPr lang="sv-SE" dirty="0"/>
          </a:p>
          <a:p>
            <a:r>
              <a:rPr lang="sv-SE" dirty="0"/>
              <a:t>Uppdragsbaserade följs upp i delårsrapport och årsredovisning</a:t>
            </a:r>
          </a:p>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16</a:t>
            </a:fld>
            <a:endParaRPr lang="sv-SE"/>
          </a:p>
        </p:txBody>
      </p:sp>
    </p:spTree>
    <p:extLst>
      <p:ext uri="{BB962C8B-B14F-4D97-AF65-F5344CB8AC3E}">
        <p14:creationId xmlns:p14="http://schemas.microsoft.com/office/powerpoint/2010/main" val="66733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Planeringsprocessen utgår från en stegvis uppsamling av och prioritering bland aktiviteter och uppdrag som definieras på institutions- och avdelningsnivå utifrån Mittuniversitetets strategi, uppdrag, externa krav och ekonomiska ramar.</a:t>
            </a:r>
          </a:p>
          <a:p>
            <a:r>
              <a:rPr lang="sv-SE" sz="1200" kern="1200" dirty="0">
                <a:solidFill>
                  <a:schemeClr val="tx1"/>
                </a:solidFill>
                <a:effectLst/>
                <a:latin typeface="+mn-lt"/>
                <a:ea typeface="+mn-ea"/>
                <a:cs typeface="+mn-cs"/>
              </a:rPr>
              <a:t>Resultatet av planeringsprocessen utgörs av en universitetsövergripande verksamhetsplan och budget som beslutas av universitetsstyrelsen, och en aktivitetsplan inklusive intern fördelning av medel för fakulteter och förvaltning som beslutas av rektor. Varje institution/avdelning upprättar egna aktivitetsplaner. Planerna sträcker sig över en rullande treårsperiod.</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Uppföljningen sker genom att resultat och utfall av genomförda aktiviteter stegvis sammanställs i olika uppföljningsformer till Mittuniversitetets slutliga rapportering till statsmakterna och andra uppdragsgivare. Vid varje steg i denna process används också uppföljningen som underlag för dialog om fortsatt verksamhetsutveckling.</a:t>
            </a:r>
          </a:p>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4</a:t>
            </a:fld>
            <a:endParaRPr lang="sv-SE"/>
          </a:p>
        </p:txBody>
      </p:sp>
    </p:spTree>
    <p:extLst>
      <p:ext uri="{BB962C8B-B14F-4D97-AF65-F5344CB8AC3E}">
        <p14:creationId xmlns:p14="http://schemas.microsoft.com/office/powerpoint/2010/main" val="141200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centrala planeringsinstrumentet för Mittuniversitetet utgörs av verksamhets­planeringen, som omsätter och konkretiserar strategin, regleringsbreven, budget- och personalförutsättningar, riskanalys, omvärldsanalys, utfall från kvalitetssystem, intern- och riksrevisionens granskningsåtgärder samt andra överväganden. Verksamhetsplaneringen utgör på så vis ett nav för sammankoppling av olika typer av verksamhetsförutsättningar i enlighet med nedanstående figur. </a:t>
            </a:r>
          </a:p>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5</a:t>
            </a:fld>
            <a:endParaRPr lang="sv-SE"/>
          </a:p>
        </p:txBody>
      </p:sp>
    </p:spTree>
    <p:extLst>
      <p:ext uri="{BB962C8B-B14F-4D97-AF65-F5344CB8AC3E}">
        <p14:creationId xmlns:p14="http://schemas.microsoft.com/office/powerpoint/2010/main" val="380530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Mittuniversitetets strategi och vision beskriver den gemensamma bild som gäller för universitetets uppdrag och utveckling. Strategin är en och samma för hela universitetet och framtagen utifrån samtal och dialog i hela verksamheten.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 strategin beskrivs även de värderingar som är vägledande för kvalitetsarbetet. Det framgår bland annat att Mittuniversitetets kvalitetsarbete utgår från universitetets etablerade akademiska värden och arbetsformer som sedan länge är naturliga inslag i den kvalitetskultur som präglar verksamheten. Denna kvalitetskultur karaktäriseras av ständig förbättring och förnyelse driven av medarbetare och studenter. </a:t>
            </a:r>
          </a:p>
          <a:p>
            <a:endParaRPr lang="sv-SE" dirty="0"/>
          </a:p>
          <a:p>
            <a:r>
              <a:rPr lang="sv-SE" dirty="0"/>
              <a:t>Effektområden attraktivitet, relevans, hållbar utveckling och kvalitet</a:t>
            </a:r>
          </a:p>
          <a:p>
            <a:endParaRPr lang="sv-SE" dirty="0"/>
          </a:p>
          <a:p>
            <a:r>
              <a:rPr lang="sv-SE" sz="1200" kern="1200" dirty="0">
                <a:solidFill>
                  <a:schemeClr val="tx1"/>
                </a:solidFill>
                <a:effectLst/>
                <a:latin typeface="+mn-lt"/>
                <a:ea typeface="+mn-ea"/>
                <a:cs typeface="+mn-cs"/>
              </a:rPr>
              <a:t>Arbetet med att ta fram aktiviteterna utgår från hur institutionens eller avdelningens egna förutsättningar och intressen bäst kan tas tillvara för att bidra till Mittuniversitetets mål.</a:t>
            </a:r>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6</a:t>
            </a:fld>
            <a:endParaRPr lang="sv-SE"/>
          </a:p>
        </p:txBody>
      </p:sp>
    </p:spTree>
    <p:extLst>
      <p:ext uri="{BB962C8B-B14F-4D97-AF65-F5344CB8AC3E}">
        <p14:creationId xmlns:p14="http://schemas.microsoft.com/office/powerpoint/2010/main" val="38608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7</a:t>
            </a:fld>
            <a:endParaRPr lang="sv-SE"/>
          </a:p>
        </p:txBody>
      </p:sp>
    </p:spTree>
    <p:extLst>
      <p:ext uri="{BB962C8B-B14F-4D97-AF65-F5344CB8AC3E}">
        <p14:creationId xmlns:p14="http://schemas.microsoft.com/office/powerpoint/2010/main" val="26116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8</a:t>
            </a:fld>
            <a:endParaRPr lang="sv-SE"/>
          </a:p>
        </p:txBody>
      </p:sp>
    </p:spTree>
    <p:extLst>
      <p:ext uri="{BB962C8B-B14F-4D97-AF65-F5344CB8AC3E}">
        <p14:creationId xmlns:p14="http://schemas.microsoft.com/office/powerpoint/2010/main" val="720816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Båda kvalitetssystemet består av sex sammanlänkande delar där det kontinuerliga kvalitetsarbetets sista steg, lär-steget (del 6), syftar till att säkerställa att resultat från uppföljningar, utvärderingar och övrigt kvalitetsarbete leder till förbättring och förnyelse av utbildning samt att tillämpade arbetssätt utvecklas.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betyder att förbättringsåtgärder av större omfattning ska </a:t>
            </a:r>
            <a:r>
              <a:rPr lang="sv-SE" sz="1200" kern="1200" dirty="0" err="1">
                <a:solidFill>
                  <a:schemeClr val="tx1"/>
                </a:solidFill>
                <a:effectLst/>
                <a:latin typeface="+mn-lt"/>
                <a:ea typeface="+mn-ea"/>
                <a:cs typeface="+mn-cs"/>
              </a:rPr>
              <a:t>resurssättas</a:t>
            </a:r>
            <a:r>
              <a:rPr lang="sv-SE" sz="1200" kern="1200" dirty="0">
                <a:solidFill>
                  <a:schemeClr val="tx1"/>
                </a:solidFill>
                <a:effectLst/>
                <a:latin typeface="+mn-lt"/>
                <a:ea typeface="+mn-ea"/>
                <a:cs typeface="+mn-cs"/>
              </a:rPr>
              <a:t> och relevanta uppdrag införas i verksamhetsplanen för Mittuniversitetet och aktivitetsplaner på fakultetsnivå samt att åtgärder återkopplas i förbättringscykeln och leder till uppföljning och utveckling.  </a:t>
            </a:r>
          </a:p>
          <a:p>
            <a:r>
              <a:rPr lang="sv-SE" sz="1200" kern="1200" dirty="0">
                <a:solidFill>
                  <a:schemeClr val="tx1"/>
                </a:solidFill>
                <a:effectLst/>
                <a:latin typeface="+mn-lt"/>
                <a:ea typeface="+mn-ea"/>
                <a:cs typeface="+mn-cs"/>
              </a:rPr>
              <a:t>Mindre förbättringsåtgärder, dvs. åtgärder som inte kräver särskilda verksamhetsuppdrag eller särskilt budgetutrymme genomförs inom ramen för ordinarie verksamhet. Samtliga förbättringsåtgärder återkopplas till utgångspunkter för kvalitetsarbetet och förutsättningar (del 1) så att de kan följas upp och uppdateras vid behov.</a:t>
            </a:r>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9</a:t>
            </a:fld>
            <a:endParaRPr lang="sv-SE"/>
          </a:p>
        </p:txBody>
      </p:sp>
    </p:spTree>
    <p:extLst>
      <p:ext uri="{BB962C8B-B14F-4D97-AF65-F5344CB8AC3E}">
        <p14:creationId xmlns:p14="http://schemas.microsoft.com/office/powerpoint/2010/main" val="3816889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Strategiska risker dvs. väsentliga risker som identifieras utifrån FISK </a:t>
            </a:r>
          </a:p>
          <a:p>
            <a:r>
              <a:rPr lang="sv-SE" dirty="0"/>
              <a:t>Operativa risker som identifierats utifrån externa krav men även egna uppsatta mål.</a:t>
            </a:r>
          </a:p>
          <a:p>
            <a:endParaRPr lang="sv-SE" dirty="0"/>
          </a:p>
          <a:p>
            <a:r>
              <a:rPr lang="sv-SE" sz="1200" kern="1200" dirty="0">
                <a:solidFill>
                  <a:schemeClr val="tx1"/>
                </a:solidFill>
                <a:effectLst/>
                <a:latin typeface="+mn-lt"/>
                <a:ea typeface="+mn-ea"/>
                <a:cs typeface="+mn-cs"/>
              </a:rPr>
              <a:t>3 § myndighetsförordningen (2007:515). Detta innebär att verksamheten ska bedrivas:</a:t>
            </a:r>
          </a:p>
          <a:p>
            <a:pPr lvl="0"/>
            <a:r>
              <a:rPr lang="sv-SE" sz="1200" kern="1200" dirty="0">
                <a:solidFill>
                  <a:schemeClr val="tx1"/>
                </a:solidFill>
                <a:effectLst/>
                <a:latin typeface="+mn-lt"/>
                <a:ea typeface="+mn-ea"/>
                <a:cs typeface="+mn-cs"/>
              </a:rPr>
              <a:t>effektivt</a:t>
            </a:r>
          </a:p>
          <a:p>
            <a:pPr lvl="0"/>
            <a:r>
              <a:rPr lang="sv-SE" sz="1200" kern="1200" dirty="0">
                <a:solidFill>
                  <a:schemeClr val="tx1"/>
                </a:solidFill>
                <a:effectLst/>
                <a:latin typeface="+mn-lt"/>
                <a:ea typeface="+mn-ea"/>
                <a:cs typeface="+mn-cs"/>
              </a:rPr>
              <a:t>enligt gällande rätt</a:t>
            </a:r>
          </a:p>
          <a:p>
            <a:pPr lvl="0"/>
            <a:r>
              <a:rPr lang="sv-SE" sz="1200" kern="1200" dirty="0">
                <a:solidFill>
                  <a:schemeClr val="tx1"/>
                </a:solidFill>
                <a:effectLst/>
                <a:latin typeface="+mn-lt"/>
                <a:ea typeface="+mn-ea"/>
                <a:cs typeface="+mn-cs"/>
              </a:rPr>
              <a:t>med god hushållning av statens medel</a:t>
            </a:r>
          </a:p>
          <a:p>
            <a:pPr lvl="0"/>
            <a:r>
              <a:rPr lang="sv-SE" sz="1200" kern="1200" dirty="0">
                <a:solidFill>
                  <a:schemeClr val="tx1"/>
                </a:solidFill>
                <a:effectLst/>
                <a:latin typeface="+mn-lt"/>
                <a:ea typeface="+mn-ea"/>
                <a:cs typeface="+mn-cs"/>
              </a:rPr>
              <a:t>med en tillförlitlig och rättvisande redovisning.</a:t>
            </a:r>
          </a:p>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10</a:t>
            </a:fld>
            <a:endParaRPr lang="sv-SE"/>
          </a:p>
        </p:txBody>
      </p:sp>
    </p:spTree>
    <p:extLst>
      <p:ext uri="{BB962C8B-B14F-4D97-AF65-F5344CB8AC3E}">
        <p14:creationId xmlns:p14="http://schemas.microsoft.com/office/powerpoint/2010/main" val="297267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13</a:t>
            </a:fld>
            <a:endParaRPr lang="sv-SE"/>
          </a:p>
        </p:txBody>
      </p:sp>
    </p:spTree>
    <p:extLst>
      <p:ext uri="{BB962C8B-B14F-4D97-AF65-F5344CB8AC3E}">
        <p14:creationId xmlns:p14="http://schemas.microsoft.com/office/powerpoint/2010/main" val="1988670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2199" y="1360800"/>
            <a:ext cx="9831600" cy="691957"/>
          </a:xfrm>
        </p:spPr>
        <p:txBody>
          <a:bodyPr anchor="t">
            <a:noAutofit/>
          </a:bodyPr>
          <a:lstStyle>
            <a:lvl1pPr algn="l">
              <a:lnSpc>
                <a:spcPct val="100000"/>
              </a:lnSpc>
              <a:defRPr sz="3800" b="1" baseline="0">
                <a:solidFill>
                  <a:schemeClr val="accent1"/>
                </a:solidFill>
              </a:defRPr>
            </a:lvl1pPr>
          </a:lstStyle>
          <a:p>
            <a:r>
              <a:rPr lang="sv-SE" dirty="0"/>
              <a:t>Stor rubrik</a:t>
            </a:r>
          </a:p>
        </p:txBody>
      </p:sp>
      <p:sp>
        <p:nvSpPr>
          <p:cNvPr id="3" name="Underrubrik 2"/>
          <p:cNvSpPr>
            <a:spLocks noGrp="1"/>
          </p:cNvSpPr>
          <p:nvPr>
            <p:ph type="subTitle" idx="1" hasCustomPrompt="1"/>
          </p:nvPr>
        </p:nvSpPr>
        <p:spPr>
          <a:xfrm>
            <a:off x="1522199" y="2208554"/>
            <a:ext cx="9831601" cy="788400"/>
          </a:xfrm>
        </p:spPr>
        <p:txBody>
          <a:bodyPr>
            <a:noAutofit/>
          </a:bodyPr>
          <a:lstStyle>
            <a:lvl1pPr marL="0" indent="0" algn="l">
              <a:lnSpc>
                <a:spcPct val="100000"/>
              </a:lnSpc>
              <a:buNone/>
              <a:defRPr sz="22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2023-02-28</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05973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13" name="Platshållare för bild 12"/>
          <p:cNvSpPr>
            <a:spLocks noGrp="1"/>
          </p:cNvSpPr>
          <p:nvPr>
            <p:ph type="pic" sz="quarter" idx="14"/>
          </p:nvPr>
        </p:nvSpPr>
        <p:spPr>
          <a:xfrm>
            <a:off x="6174000" y="2241462"/>
            <a:ext cx="5180400" cy="3942000"/>
          </a:xfrm>
        </p:spPr>
        <p:txBody>
          <a:bodyPr/>
          <a:lstStyle/>
          <a:p>
            <a:r>
              <a:rPr lang="sv-SE"/>
              <a:t>Klicka på ikonen för att lägga till en bild</a:t>
            </a:r>
          </a:p>
        </p:txBody>
      </p:sp>
      <p:sp>
        <p:nvSpPr>
          <p:cNvPr id="8" name="Platshållare för bild 12"/>
          <p:cNvSpPr>
            <a:spLocks noGrp="1"/>
          </p:cNvSpPr>
          <p:nvPr>
            <p:ph type="pic" sz="quarter" idx="15"/>
          </p:nvPr>
        </p:nvSpPr>
        <p:spPr>
          <a:xfrm>
            <a:off x="838800" y="2235600"/>
            <a:ext cx="5180400" cy="3942000"/>
          </a:xfrm>
        </p:spPr>
        <p:txBody>
          <a:bodyPr/>
          <a:lstStyle/>
          <a:p>
            <a:r>
              <a:rPr lang="sv-SE"/>
              <a:t>Klicka på ikonen för att lägga till en bild</a:t>
            </a:r>
            <a:endParaRPr lang="sv-SE" dirty="0"/>
          </a:p>
        </p:txBody>
      </p:sp>
      <p:sp>
        <p:nvSpPr>
          <p:cNvPr id="4" name="Platshållare för sidfot 3"/>
          <p:cNvSpPr>
            <a:spLocks noGrp="1"/>
          </p:cNvSpPr>
          <p:nvPr>
            <p:ph type="ftr" sz="quarter" idx="17"/>
          </p:nvPr>
        </p:nvSpPr>
        <p:spPr/>
        <p:txBody>
          <a:bodyPr/>
          <a:lstStyle/>
          <a:p>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2023-02-28</a:t>
            </a:fld>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6260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14999" cy="574296"/>
          </a:xfrm>
        </p:spPr>
        <p:txBody>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838800" y="2235600"/>
            <a:ext cx="5157787"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8800" y="3180015"/>
            <a:ext cx="5158800" cy="300964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74000" y="2235599"/>
            <a:ext cx="515880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4000" y="3180014"/>
            <a:ext cx="5158800" cy="300964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2023-02-28</a:t>
            </a:fld>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9234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838800" y="1540800"/>
            <a:ext cx="10528878" cy="736844"/>
          </a:xfrm>
        </p:spPr>
        <p:txBody>
          <a:bodyPr/>
          <a:lstStyle/>
          <a:p>
            <a:r>
              <a:rPr lang="sv-SE"/>
              <a:t>Klicka här för att ändra mall för rubrikformat</a:t>
            </a:r>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2023-02-28</a:t>
            </a:fld>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70443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9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1524000" y="1360799"/>
            <a:ext cx="9829801" cy="691200"/>
          </a:xfrm>
        </p:spPr>
        <p:txBody>
          <a:bodyPr>
            <a:noAutofit/>
          </a:bodyPr>
          <a:lstStyle>
            <a:lvl1pPr>
              <a:lnSpc>
                <a:spcPct val="100000"/>
              </a:lnSpc>
              <a:defRPr sz="3800"/>
            </a:lvl1pPr>
          </a:lstStyle>
          <a:p>
            <a:r>
              <a:rPr lang="sv-SE" dirty="0"/>
              <a:t>Stor rubrik </a:t>
            </a:r>
          </a:p>
        </p:txBody>
      </p:sp>
      <p:sp>
        <p:nvSpPr>
          <p:cNvPr id="6" name="Underrubrik 2"/>
          <p:cNvSpPr>
            <a:spLocks noGrp="1"/>
          </p:cNvSpPr>
          <p:nvPr>
            <p:ph type="subTitle" idx="1" hasCustomPrompt="1"/>
          </p:nvPr>
        </p:nvSpPr>
        <p:spPr>
          <a:xfrm>
            <a:off x="1524000" y="2208554"/>
            <a:ext cx="9829800"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9" name="Platshållare för bild 8"/>
          <p:cNvSpPr>
            <a:spLocks noGrp="1"/>
          </p:cNvSpPr>
          <p:nvPr>
            <p:ph type="pic" sz="quarter" idx="13"/>
          </p:nvPr>
        </p:nvSpPr>
        <p:spPr>
          <a:xfrm>
            <a:off x="0" y="3438000"/>
            <a:ext cx="12192000" cy="3420000"/>
          </a:xfrm>
        </p:spPr>
        <p:txBody>
          <a:bodyPr/>
          <a:lstStyle/>
          <a:p>
            <a:r>
              <a:rPr lang="sv-SE"/>
              <a:t>Klicka på ikonen för att lägga till en bild</a:t>
            </a:r>
            <a:endParaRPr lang="sv-SE" dirty="0"/>
          </a:p>
        </p:txBody>
      </p:sp>
      <p:pic>
        <p:nvPicPr>
          <p:cNvPr id="10" name="107192D2-3778-4ECE-8BEC-1F42874D3F29" descr="Logotyp Mittuniversitetet.">
            <a:extLst>
              <a:ext uri="{FF2B5EF4-FFF2-40B4-BE49-F238E27FC236}">
                <a16:creationId xmlns:a16="http://schemas.microsoft.com/office/drawing/2014/main" id="{F153BBE9-5AB6-41B8-B5C1-4E7AC01B724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80000"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522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524001" y="1359581"/>
            <a:ext cx="9829800" cy="691957"/>
          </a:xfrm>
        </p:spPr>
        <p:txBody>
          <a:bodyPr anchor="t">
            <a:noAutofit/>
          </a:bodyPr>
          <a:lstStyle>
            <a:lvl1pPr algn="l">
              <a:lnSpc>
                <a:spcPct val="100000"/>
              </a:lnSpc>
              <a:defRPr sz="3800" b="1" baseline="0">
                <a:solidFill>
                  <a:schemeClr val="tx1"/>
                </a:solidFill>
              </a:defRPr>
            </a:lvl1pPr>
          </a:lstStyle>
          <a:p>
            <a:r>
              <a:rPr lang="sv-SE" dirty="0"/>
              <a:t>Stor rubrik</a:t>
            </a:r>
          </a:p>
        </p:txBody>
      </p:sp>
      <p:sp>
        <p:nvSpPr>
          <p:cNvPr id="6" name="Underrubrik 2"/>
          <p:cNvSpPr>
            <a:spLocks noGrp="1"/>
          </p:cNvSpPr>
          <p:nvPr>
            <p:ph type="subTitle" idx="1" hasCustomPrompt="1"/>
          </p:nvPr>
        </p:nvSpPr>
        <p:spPr>
          <a:xfrm>
            <a:off x="1524001" y="2208554"/>
            <a:ext cx="9829799"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Rektangel 3">
            <a:extLst>
              <a:ext uri="{C183D7F6-B498-43B3-948B-1728B52AA6E4}">
                <adec:decorative xmlns:adec="http://schemas.microsoft.com/office/drawing/2017/decorative" val="1"/>
              </a:ext>
            </a:extLst>
          </p:cNvPr>
          <p:cNvSpPr/>
          <p:nvPr userDrawn="1"/>
        </p:nvSpPr>
        <p:spPr>
          <a:xfrm>
            <a:off x="0" y="3474720"/>
            <a:ext cx="12192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38907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0800"/>
            <a:ext cx="10550525" cy="652145"/>
          </a:xfrm>
        </p:spPr>
        <p:txBody>
          <a:bodyPr/>
          <a:lstStyle>
            <a:lvl1pPr>
              <a:defRPr/>
            </a:lvl1pPr>
          </a:lstStyle>
          <a:p>
            <a:r>
              <a:rPr lang="sv-SE" dirty="0"/>
              <a:t>Mindre rubrik</a:t>
            </a:r>
          </a:p>
        </p:txBody>
      </p:sp>
      <p:sp>
        <p:nvSpPr>
          <p:cNvPr id="3" name="Platshållare för innehåll 2"/>
          <p:cNvSpPr>
            <a:spLocks noGrp="1"/>
          </p:cNvSpPr>
          <p:nvPr>
            <p:ph idx="1"/>
          </p:nvPr>
        </p:nvSpPr>
        <p:spPr>
          <a:xfrm>
            <a:off x="838800" y="2237129"/>
            <a:ext cx="10550525" cy="3836963"/>
          </a:xfrm>
        </p:spPr>
        <p:txBody>
          <a:bodyPr/>
          <a:lstStyle>
            <a:lvl1pPr>
              <a:lnSpc>
                <a:spcPct val="100000"/>
              </a:lnSpc>
              <a:spcBef>
                <a:spcPts val="1500"/>
              </a:spcBef>
              <a:spcAft>
                <a:spcPts val="0"/>
              </a:spcAft>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2023-02-28</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6332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522800" y="3020400"/>
            <a:ext cx="9831600" cy="1117846"/>
          </a:xfrm>
        </p:spPr>
        <p:txBody>
          <a:bodyPr anchor="t">
            <a:noAutofit/>
          </a:bodyPr>
          <a:lstStyle>
            <a:lvl1pPr>
              <a:lnSpc>
                <a:spcPct val="100000"/>
              </a:lnSpc>
              <a:defRPr sz="3800"/>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522800" y="4589464"/>
            <a:ext cx="9831600" cy="110795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2023-02-28</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21094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userDrawn="1"/>
        </p:nvSpPr>
        <p:spPr>
          <a:xfrm>
            <a:off x="0" y="2358000"/>
            <a:ext cx="12192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1522800" y="3021178"/>
            <a:ext cx="9831600" cy="1382378"/>
          </a:xfrm>
        </p:spPr>
        <p:txBody>
          <a:bodyPr anchor="t">
            <a:normAutofit/>
          </a:bodyPr>
          <a:lstStyle>
            <a:lvl1pPr>
              <a:defRPr sz="3800">
                <a:solidFill>
                  <a:schemeClr val="bg1"/>
                </a:solidFill>
              </a:defRPr>
            </a:lvl1pPr>
          </a:lstStyle>
          <a:p>
            <a:r>
              <a:rPr lang="sv-SE" dirty="0"/>
              <a:t>Avsnittsrubrik</a:t>
            </a:r>
          </a:p>
        </p:txBody>
      </p:sp>
    </p:spTree>
    <p:extLst>
      <p:ext uri="{BB962C8B-B14F-4D97-AF65-F5344CB8AC3E}">
        <p14:creationId xmlns:p14="http://schemas.microsoft.com/office/powerpoint/2010/main" val="287335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08"/>
            <a:ext cx="5180400" cy="394225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74000" y="2235600"/>
            <a:ext cx="5180400" cy="3942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2023-02-28</a:t>
            </a:fld>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8772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08"/>
            <a:ext cx="5180400" cy="394225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iagram 10"/>
          <p:cNvSpPr>
            <a:spLocks noGrp="1"/>
          </p:cNvSpPr>
          <p:nvPr>
            <p:ph type="chart" sz="quarter" idx="13"/>
          </p:nvPr>
        </p:nvSpPr>
        <p:spPr>
          <a:xfrm>
            <a:off x="6174000" y="2234963"/>
            <a:ext cx="5180400" cy="3942000"/>
          </a:xfrm>
        </p:spPr>
        <p:txBody>
          <a:bodyPr/>
          <a:lstStyle/>
          <a:p>
            <a:r>
              <a:rPr lang="sv-SE"/>
              <a:t>Klicka på ikonen för att lägga till ett diagram</a:t>
            </a:r>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2023-02-28</a:t>
            </a:fld>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0649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11" name="Platshållare för text 10"/>
          <p:cNvSpPr>
            <a:spLocks noGrp="1"/>
          </p:cNvSpPr>
          <p:nvPr>
            <p:ph type="body" sz="quarter" idx="13" hasCustomPrompt="1"/>
          </p:nvPr>
        </p:nvSpPr>
        <p:spPr>
          <a:xfrm>
            <a:off x="838800" y="2235599"/>
            <a:ext cx="5180400" cy="3942000"/>
          </a:xfrm>
        </p:spPr>
        <p:txBody>
          <a:bodyPr/>
          <a:lstStyle>
            <a:lvl1pPr marL="0" indent="0">
              <a:buNone/>
              <a:defRPr/>
            </a:lvl1pPr>
          </a:lstStyle>
          <a:p>
            <a:pPr lvl="0"/>
            <a:r>
              <a:rPr lang="sv-SE" dirty="0"/>
              <a:t>Bildtext</a:t>
            </a:r>
          </a:p>
        </p:txBody>
      </p:sp>
      <p:sp>
        <p:nvSpPr>
          <p:cNvPr id="13" name="Platshållare för bild 12"/>
          <p:cNvSpPr>
            <a:spLocks noGrp="1"/>
          </p:cNvSpPr>
          <p:nvPr>
            <p:ph type="pic" sz="quarter" idx="14"/>
          </p:nvPr>
        </p:nvSpPr>
        <p:spPr>
          <a:xfrm>
            <a:off x="6173999" y="2235599"/>
            <a:ext cx="5180400" cy="3942000"/>
          </a:xfrm>
        </p:spPr>
        <p:txBody>
          <a:bodyPr/>
          <a:lstStyle/>
          <a:p>
            <a:r>
              <a:rPr lang="sv-SE"/>
              <a:t>Klicka på ikonen för att lägga till en bild</a:t>
            </a:r>
          </a:p>
        </p:txBody>
      </p:sp>
      <p:sp>
        <p:nvSpPr>
          <p:cNvPr id="4" name="Platshållare för sidfot 3"/>
          <p:cNvSpPr>
            <a:spLocks noGrp="1"/>
          </p:cNvSpPr>
          <p:nvPr>
            <p:ph type="ftr" sz="quarter" idx="16"/>
          </p:nvPr>
        </p:nvSpPr>
        <p:spPr/>
        <p:txBody>
          <a:bodyPr/>
          <a:lstStyle/>
          <a:p>
            <a:endParaRPr lang="sv-SE" dirty="0"/>
          </a:p>
        </p:txBody>
      </p:sp>
      <p:sp>
        <p:nvSpPr>
          <p:cNvPr id="3" name="Platshållare för datum 2"/>
          <p:cNvSpPr>
            <a:spLocks noGrp="1"/>
          </p:cNvSpPr>
          <p:nvPr>
            <p:ph type="dt" sz="half" idx="15"/>
          </p:nvPr>
        </p:nvSpPr>
        <p:spPr/>
        <p:txBody>
          <a:bodyPr/>
          <a:lstStyle/>
          <a:p>
            <a:fld id="{2D44CBEE-E6DE-47E3-981B-80C11ECF5B1C}" type="datetimeFigureOut">
              <a:rPr lang="sv-SE" smtClean="0"/>
              <a:pPr/>
              <a:t>2023-02-28</a:t>
            </a:fld>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11491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524000" y="1542415"/>
            <a:ext cx="9829799" cy="65214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524000" y="2237129"/>
            <a:ext cx="9829800" cy="383696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textruta 7"/>
          <p:cNvSpPr txBox="1"/>
          <p:nvPr userDrawn="1"/>
        </p:nvSpPr>
        <p:spPr>
          <a:xfrm>
            <a:off x="838800" y="6356348"/>
            <a:ext cx="2743200" cy="365125"/>
          </a:xfrm>
          <a:prstGeom prst="rect">
            <a:avLst/>
          </a:prstGeom>
          <a:noFill/>
        </p:spPr>
        <p:txBody>
          <a:bodyPr wrap="square" lIns="36000" rtlCol="0" anchor="ctr" anchorCtr="0">
            <a:noAutofit/>
          </a:bodyPr>
          <a:lstStyle/>
          <a:p>
            <a:r>
              <a:rPr lang="sv-SE" sz="1200" dirty="0">
                <a:latin typeface="Arial" panose="020B0604020202020204" pitchFamily="34" charset="0"/>
                <a:cs typeface="Arial" panose="020B0604020202020204" pitchFamily="34" charset="0"/>
              </a:rPr>
              <a:t>Mittuniversitetet</a:t>
            </a:r>
          </a:p>
        </p:txBody>
      </p:sp>
      <p:sp>
        <p:nvSpPr>
          <p:cNvPr id="5" name="Platshållare för sidfot 4"/>
          <p:cNvSpPr>
            <a:spLocks noGrp="1"/>
          </p:cNvSpPr>
          <p:nvPr>
            <p:ph type="ftr" sz="quarter" idx="3"/>
          </p:nvPr>
        </p:nvSpPr>
        <p:spPr>
          <a:xfrm>
            <a:off x="4212000" y="6357600"/>
            <a:ext cx="3405553"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4" name="Platshållare för datum 3"/>
          <p:cNvSpPr>
            <a:spLocks noGrp="1"/>
          </p:cNvSpPr>
          <p:nvPr>
            <p:ph type="dt" sz="half" idx="2"/>
          </p:nvPr>
        </p:nvSpPr>
        <p:spPr>
          <a:xfrm>
            <a:off x="7704000" y="6356351"/>
            <a:ext cx="1529865" cy="360000"/>
          </a:xfrm>
          <a:prstGeom prst="rect">
            <a:avLst/>
          </a:prstGeom>
        </p:spPr>
        <p:txBody>
          <a:bodyPr vert="horz" lIns="36000" tIns="45720" rIns="90000" bIns="45720" rtlCol="0" anchor="ctr"/>
          <a:lstStyle>
            <a:lvl1pPr algn="l">
              <a:defRPr sz="1200">
                <a:solidFill>
                  <a:schemeClr val="tx1"/>
                </a:solidFill>
                <a:latin typeface="+mj-lt"/>
              </a:defRPr>
            </a:lvl1pPr>
          </a:lstStyle>
          <a:p>
            <a:fld id="{2D44CBEE-E6DE-47E3-981B-80C11ECF5B1C}" type="datetimeFigureOut">
              <a:rPr lang="sv-SE" smtClean="0"/>
              <a:pPr/>
              <a:t>2023-02-28</a:t>
            </a:fld>
            <a:endParaRPr lang="sv-SE" dirty="0"/>
          </a:p>
        </p:txBody>
      </p:sp>
      <p:sp>
        <p:nvSpPr>
          <p:cNvPr id="6" name="Platshållare för bildnummer 5"/>
          <p:cNvSpPr>
            <a:spLocks noGrp="1"/>
          </p:cNvSpPr>
          <p:nvPr>
            <p:ph type="sldNum" sz="quarter" idx="4"/>
          </p:nvPr>
        </p:nvSpPr>
        <p:spPr>
          <a:xfrm>
            <a:off x="9823932" y="6356350"/>
            <a:ext cx="1529867"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cxnSp>
        <p:nvCxnSpPr>
          <p:cNvPr id="9" name="Rak 8">
            <a:extLst>
              <a:ext uri="{C183D7F6-B498-43B3-948B-1728B52AA6E4}">
                <adec:decorative xmlns:adec="http://schemas.microsoft.com/office/drawing/2017/decorative" val="1"/>
              </a:ext>
            </a:extLst>
          </p:cNvPr>
          <p:cNvCxnSpPr/>
          <p:nvPr userDrawn="1"/>
        </p:nvCxnSpPr>
        <p:spPr>
          <a:xfrm>
            <a:off x="852048" y="6310166"/>
            <a:ext cx="10512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2" name="107192D2-3778-4ECE-8BEC-1F42874D3F29" descr="Logotyp Mittuniversitetet.">
            <a:extLst>
              <a:ext uri="{FF2B5EF4-FFF2-40B4-BE49-F238E27FC236}">
                <a16:creationId xmlns:a16="http://schemas.microsoft.com/office/drawing/2014/main" id="{D6D22971-6BCD-4B4A-A592-8AF1AE69B690}"/>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080000"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031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62" r:id="rId6"/>
    <p:sldLayoutId id="2147483652" r:id="rId7"/>
    <p:sldLayoutId id="2147483665" r:id="rId8"/>
    <p:sldLayoutId id="2147483663" r:id="rId9"/>
    <p:sldLayoutId id="2147483664" r:id="rId10"/>
    <p:sldLayoutId id="2147483653" r:id="rId11"/>
    <p:sldLayoutId id="2147483654" r:id="rId12"/>
    <p:sldLayoutId id="2147483655" r:id="rId13"/>
  </p:sldLayoutIdLst>
  <p:txStyles>
    <p:titleStyle>
      <a:lvl1pPr algn="l" defTabSz="914400"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94" userDrawn="1">
          <p15:clr>
            <a:srgbClr val="F26B43"/>
          </p15:clr>
        </p15:guide>
        <p15:guide id="4" orient="horz" pos="1480" userDrawn="1">
          <p15:clr>
            <a:srgbClr val="F26B43"/>
          </p15:clr>
        </p15:guide>
        <p15:guide id="5" pos="5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miun.se/medarbetare/gemensamt/Ekonomifragor/budget-och-prognos/" TargetMode="External"/><Relationship Id="rId2" Type="http://schemas.openxmlformats.org/officeDocument/2006/relationships/hyperlink" Target="https://www.miun.se/medarbetare/gemensamt/planering-och-uppfoljning/" TargetMode="External"/><Relationship Id="rId1" Type="http://schemas.openxmlformats.org/officeDocument/2006/relationships/slideLayout" Target="../slideLayouts/slideLayout4.xml"/><Relationship Id="rId5" Type="http://schemas.openxmlformats.org/officeDocument/2006/relationships/hyperlink" Target="https://www.miun.se/medarbetare/styrdokument/" TargetMode="External"/><Relationship Id="rId4" Type="http://schemas.openxmlformats.org/officeDocument/2006/relationships/hyperlink" Target="https://www.miun.se/medarbetare/universitetet/kvalitetssyste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Verksamhetsplanering och riskanalys</a:t>
            </a:r>
            <a:endParaRPr lang="da-DK" dirty="0"/>
          </a:p>
        </p:txBody>
      </p:sp>
      <p:sp>
        <p:nvSpPr>
          <p:cNvPr id="3" name="Underrubrik 2"/>
          <p:cNvSpPr>
            <a:spLocks noGrp="1"/>
          </p:cNvSpPr>
          <p:nvPr>
            <p:ph type="subTitle" idx="1"/>
          </p:nvPr>
        </p:nvSpPr>
        <p:spPr/>
        <p:txBody>
          <a:bodyPr/>
          <a:lstStyle/>
          <a:p>
            <a:r>
              <a:rPr lang="da-DK" dirty="0"/>
              <a:t>2024 med plan för 2025-2026</a:t>
            </a:r>
          </a:p>
        </p:txBody>
      </p:sp>
      <p:pic>
        <p:nvPicPr>
          <p:cNvPr id="6" name="Platshållare för bild 5" descr="Person som läse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t="29263" r="1433" b="29263"/>
          <a:stretch/>
        </p:blipFill>
        <p:spPr>
          <a:xfrm>
            <a:off x="0" y="3438000"/>
            <a:ext cx="12192000" cy="3420000"/>
          </a:xfrm>
        </p:spPr>
      </p:pic>
    </p:spTree>
    <p:extLst>
      <p:ext uri="{BB962C8B-B14F-4D97-AF65-F5344CB8AC3E}">
        <p14:creationId xmlns:p14="http://schemas.microsoft.com/office/powerpoint/2010/main" val="428177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B9B16C-A09F-441A-ABED-B96C1872873B}"/>
              </a:ext>
            </a:extLst>
          </p:cNvPr>
          <p:cNvSpPr>
            <a:spLocks noGrp="1"/>
          </p:cNvSpPr>
          <p:nvPr>
            <p:ph type="title"/>
          </p:nvPr>
        </p:nvSpPr>
        <p:spPr/>
        <p:txBody>
          <a:bodyPr/>
          <a:lstStyle/>
          <a:p>
            <a:r>
              <a:rPr lang="sv-SE" dirty="0"/>
              <a:t>Riskanalys</a:t>
            </a:r>
          </a:p>
        </p:txBody>
      </p:sp>
      <p:sp>
        <p:nvSpPr>
          <p:cNvPr id="3" name="Platshållare för innehåll 2">
            <a:extLst>
              <a:ext uri="{FF2B5EF4-FFF2-40B4-BE49-F238E27FC236}">
                <a16:creationId xmlns:a16="http://schemas.microsoft.com/office/drawing/2014/main" id="{FF6A09A7-3E33-466D-B369-0A3C44B27830}"/>
              </a:ext>
            </a:extLst>
          </p:cNvPr>
          <p:cNvSpPr>
            <a:spLocks noGrp="1"/>
          </p:cNvSpPr>
          <p:nvPr>
            <p:ph idx="1"/>
          </p:nvPr>
        </p:nvSpPr>
        <p:spPr>
          <a:xfrm>
            <a:off x="838800" y="2150690"/>
            <a:ext cx="10550525" cy="3836963"/>
          </a:xfrm>
        </p:spPr>
        <p:txBody>
          <a:bodyPr/>
          <a:lstStyle/>
          <a:p>
            <a:r>
              <a:rPr lang="sv-SE" dirty="0"/>
              <a:t>Mittuniversitetet omfattas av förordningen (2007:603) om intern styrning och kontroll (FISK) </a:t>
            </a:r>
          </a:p>
          <a:p>
            <a:r>
              <a:rPr lang="sv-SE" dirty="0"/>
              <a:t>Arbetet med intern styrning och kontroll ska vara väl integrerade i planering, genomförande och uppföljning.</a:t>
            </a:r>
          </a:p>
          <a:p>
            <a:r>
              <a:rPr lang="sv-SE" dirty="0"/>
              <a:t>Varje år genomförs en riskanalys enligt förordningen för intern styrning och kontroll (FISK) för att identifiera väsentliga risker utifrån krav i 3 § myndighetsförordning samt andra externa krav (ex. högskolelag och förordning).</a:t>
            </a:r>
          </a:p>
          <a:p>
            <a:r>
              <a:rPr lang="sv-SE" dirty="0"/>
              <a:t>I riskanalysen ska risker för oegentligheter lyftas. Oegentligheter innefattar flera omständigheter och handlar exempelvis om risker för att medarbetare är jäviga i beslut eller handläggning, tar mutor, stjäl eller missbrukar ett förtroende.</a:t>
            </a:r>
          </a:p>
          <a:p>
            <a:r>
              <a:rPr lang="sv-SE" dirty="0"/>
              <a:t>Omvärldsanalys</a:t>
            </a:r>
          </a:p>
        </p:txBody>
      </p:sp>
    </p:spTree>
    <p:extLst>
      <p:ext uri="{BB962C8B-B14F-4D97-AF65-F5344CB8AC3E}">
        <p14:creationId xmlns:p14="http://schemas.microsoft.com/office/powerpoint/2010/main" val="3048858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D7980C-93B8-4A27-B1E4-6B908A875D43}"/>
              </a:ext>
            </a:extLst>
          </p:cNvPr>
          <p:cNvSpPr>
            <a:spLocks noGrp="1"/>
          </p:cNvSpPr>
          <p:nvPr>
            <p:ph type="title"/>
          </p:nvPr>
        </p:nvSpPr>
        <p:spPr/>
        <p:txBody>
          <a:bodyPr/>
          <a:lstStyle/>
          <a:p>
            <a:r>
              <a:rPr lang="sv-SE" dirty="0"/>
              <a:t>Riskanalys inför 2024</a:t>
            </a:r>
          </a:p>
        </p:txBody>
      </p:sp>
      <p:sp>
        <p:nvSpPr>
          <p:cNvPr id="3" name="Platshållare för innehåll 2">
            <a:extLst>
              <a:ext uri="{FF2B5EF4-FFF2-40B4-BE49-F238E27FC236}">
                <a16:creationId xmlns:a16="http://schemas.microsoft.com/office/drawing/2014/main" id="{F15CA6A8-3E98-4FAE-B3A8-1A9A287F1C70}"/>
              </a:ext>
            </a:extLst>
          </p:cNvPr>
          <p:cNvSpPr>
            <a:spLocks noGrp="1"/>
          </p:cNvSpPr>
          <p:nvPr>
            <p:ph idx="1"/>
          </p:nvPr>
        </p:nvSpPr>
        <p:spPr/>
        <p:txBody>
          <a:bodyPr/>
          <a:lstStyle/>
          <a:p>
            <a:r>
              <a:rPr lang="sv-SE" dirty="0"/>
              <a:t>Inför 2024 genomförs riskanalysen på övergripande nivå, fakultets- och förvaltningsnivå, för att identifiera väsentliga risker utifrån krav i myndighetsförordning samt andra externa krav (ex. högskolelag och förordning). </a:t>
            </a:r>
          </a:p>
          <a:p>
            <a:r>
              <a:rPr lang="sv-SE" dirty="0"/>
              <a:t>Väsentliga risker som bör hanteras övergripande dvs. inte kan åtgärdas inom institutionen/avdelningen skickas till fakultetskansliet eller Universitetsledningens stab. </a:t>
            </a:r>
          </a:p>
        </p:txBody>
      </p:sp>
    </p:spTree>
    <p:extLst>
      <p:ext uri="{BB962C8B-B14F-4D97-AF65-F5344CB8AC3E}">
        <p14:creationId xmlns:p14="http://schemas.microsoft.com/office/powerpoint/2010/main" val="1508378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97FCC2-303C-4664-8E00-556C3AA223B0}"/>
              </a:ext>
            </a:extLst>
          </p:cNvPr>
          <p:cNvSpPr>
            <a:spLocks noGrp="1"/>
          </p:cNvSpPr>
          <p:nvPr>
            <p:ph type="title"/>
          </p:nvPr>
        </p:nvSpPr>
        <p:spPr/>
        <p:txBody>
          <a:bodyPr/>
          <a:lstStyle/>
          <a:p>
            <a:r>
              <a:rPr lang="sv-SE" dirty="0"/>
              <a:t>Riskmatris</a:t>
            </a:r>
          </a:p>
        </p:txBody>
      </p:sp>
      <p:pic>
        <p:nvPicPr>
          <p:cNvPr id="4" name="Platshållare för innehåll 3">
            <a:extLst>
              <a:ext uri="{FF2B5EF4-FFF2-40B4-BE49-F238E27FC236}">
                <a16:creationId xmlns:a16="http://schemas.microsoft.com/office/drawing/2014/main" id="{240D5745-2122-4603-BCFB-29F0E0C5CAB0}"/>
              </a:ext>
            </a:extLst>
          </p:cNvPr>
          <p:cNvPicPr>
            <a:picLocks noGrp="1"/>
          </p:cNvPicPr>
          <p:nvPr>
            <p:ph idx="1"/>
          </p:nvPr>
        </p:nvPicPr>
        <p:blipFill>
          <a:blip r:embed="rId2"/>
          <a:stretch>
            <a:fillRect/>
          </a:stretch>
        </p:blipFill>
        <p:spPr>
          <a:xfrm>
            <a:off x="952130" y="1957650"/>
            <a:ext cx="6271630" cy="4199310"/>
          </a:xfrm>
          <a:prstGeom prst="rect">
            <a:avLst/>
          </a:prstGeom>
        </p:spPr>
      </p:pic>
    </p:spTree>
    <p:extLst>
      <p:ext uri="{BB962C8B-B14F-4D97-AF65-F5344CB8AC3E}">
        <p14:creationId xmlns:p14="http://schemas.microsoft.com/office/powerpoint/2010/main" val="294888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B2F371-127D-4AF6-9B17-A91858948AC7}"/>
              </a:ext>
            </a:extLst>
          </p:cNvPr>
          <p:cNvSpPr>
            <a:spLocks noGrp="1"/>
          </p:cNvSpPr>
          <p:nvPr>
            <p:ph type="title"/>
          </p:nvPr>
        </p:nvSpPr>
        <p:spPr>
          <a:xfrm>
            <a:off x="820737" y="912434"/>
            <a:ext cx="10550525" cy="652145"/>
          </a:xfrm>
        </p:spPr>
        <p:txBody>
          <a:bodyPr/>
          <a:lstStyle/>
          <a:p>
            <a:r>
              <a:rPr lang="sv-SE" dirty="0"/>
              <a:t>Summa summarum </a:t>
            </a:r>
          </a:p>
        </p:txBody>
      </p:sp>
      <p:graphicFrame>
        <p:nvGraphicFramePr>
          <p:cNvPr id="4" name="Platshållare för innehåll 3">
            <a:extLst>
              <a:ext uri="{FF2B5EF4-FFF2-40B4-BE49-F238E27FC236}">
                <a16:creationId xmlns:a16="http://schemas.microsoft.com/office/drawing/2014/main" id="{79470522-A4E5-4638-83BA-3CF1595EFDD4}"/>
              </a:ext>
            </a:extLst>
          </p:cNvPr>
          <p:cNvGraphicFramePr>
            <a:graphicFrameLocks noGrp="1"/>
          </p:cNvGraphicFramePr>
          <p:nvPr>
            <p:ph idx="1"/>
            <p:extLst>
              <p:ext uri="{D42A27DB-BD31-4B8C-83A1-F6EECF244321}">
                <p14:modId xmlns:p14="http://schemas.microsoft.com/office/powerpoint/2010/main" val="3523091547"/>
              </p:ext>
            </p:extLst>
          </p:nvPr>
        </p:nvGraphicFramePr>
        <p:xfrm>
          <a:off x="876156" y="1734999"/>
          <a:ext cx="4709206" cy="3582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dobjekt 4">
            <a:extLst>
              <a:ext uri="{FF2B5EF4-FFF2-40B4-BE49-F238E27FC236}">
                <a16:creationId xmlns:a16="http://schemas.microsoft.com/office/drawing/2014/main" id="{99CD2713-0FE9-4890-B1EB-C2A1273004C5}"/>
              </a:ext>
            </a:extLst>
          </p:cNvPr>
          <p:cNvPicPr>
            <a:picLocks noChangeAspect="1"/>
          </p:cNvPicPr>
          <p:nvPr/>
        </p:nvPicPr>
        <p:blipFill>
          <a:blip r:embed="rId8"/>
          <a:stretch>
            <a:fillRect/>
          </a:stretch>
        </p:blipFill>
        <p:spPr>
          <a:xfrm>
            <a:off x="5708504" y="742014"/>
            <a:ext cx="4107351" cy="4877479"/>
          </a:xfrm>
          <a:prstGeom prst="rect">
            <a:avLst/>
          </a:prstGeom>
        </p:spPr>
      </p:pic>
    </p:spTree>
    <p:extLst>
      <p:ext uri="{BB962C8B-B14F-4D97-AF65-F5344CB8AC3E}">
        <p14:creationId xmlns:p14="http://schemas.microsoft.com/office/powerpoint/2010/main" val="170473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da-DK" dirty="0"/>
              <a:t>Verksamhetsplanen 2024 byggs upp därmed upp av</a:t>
            </a:r>
          </a:p>
        </p:txBody>
      </p:sp>
      <p:sp>
        <p:nvSpPr>
          <p:cNvPr id="3" name="Platshållare för innehåll 2"/>
          <p:cNvSpPr>
            <a:spLocks noGrp="1"/>
          </p:cNvSpPr>
          <p:nvPr>
            <p:ph idx="1"/>
          </p:nvPr>
        </p:nvSpPr>
        <p:spPr/>
        <p:txBody>
          <a:bodyPr/>
          <a:lstStyle/>
          <a:p>
            <a:pPr>
              <a:spcBef>
                <a:spcPts val="600"/>
              </a:spcBef>
            </a:pPr>
            <a:r>
              <a:rPr lang="sv-SE" dirty="0"/>
              <a:t>Inspel från verksamheten</a:t>
            </a:r>
          </a:p>
          <a:p>
            <a:pPr lvl="1">
              <a:spcBef>
                <a:spcPts val="600"/>
              </a:spcBef>
            </a:pPr>
            <a:r>
              <a:rPr lang="sv-SE" dirty="0"/>
              <a:t>Fakulteten för Humanvetenskap</a:t>
            </a:r>
          </a:p>
          <a:p>
            <a:pPr lvl="1">
              <a:spcBef>
                <a:spcPts val="600"/>
              </a:spcBef>
            </a:pPr>
            <a:r>
              <a:rPr lang="sv-SE" dirty="0"/>
              <a:t>Fakulteten för Naturvetenskap, teknik och medier </a:t>
            </a:r>
          </a:p>
          <a:p>
            <a:pPr lvl="1">
              <a:spcBef>
                <a:spcPts val="600"/>
              </a:spcBef>
            </a:pPr>
            <a:r>
              <a:rPr lang="sv-SE" dirty="0"/>
              <a:t>Förvaltning</a:t>
            </a:r>
          </a:p>
          <a:p>
            <a:pPr lvl="1">
              <a:spcBef>
                <a:spcPts val="600"/>
              </a:spcBef>
            </a:pPr>
            <a:r>
              <a:rPr lang="sv-SE" dirty="0"/>
              <a:t>Utbildningsråd</a:t>
            </a:r>
          </a:p>
          <a:p>
            <a:pPr lvl="1">
              <a:spcBef>
                <a:spcPts val="600"/>
              </a:spcBef>
            </a:pPr>
            <a:r>
              <a:rPr lang="sv-SE" dirty="0"/>
              <a:t>Forskningsråd</a:t>
            </a:r>
          </a:p>
          <a:p>
            <a:pPr lvl="1">
              <a:spcBef>
                <a:spcPts val="600"/>
              </a:spcBef>
            </a:pPr>
            <a:r>
              <a:rPr lang="sv-SE" dirty="0"/>
              <a:t>Lika villkorsgruppen</a:t>
            </a:r>
          </a:p>
          <a:p>
            <a:pPr lvl="1">
              <a:spcBef>
                <a:spcPts val="600"/>
              </a:spcBef>
            </a:pPr>
            <a:r>
              <a:rPr lang="sv-SE" dirty="0"/>
              <a:t>Hållbarhetskoordinatorer </a:t>
            </a:r>
          </a:p>
          <a:p>
            <a:pPr>
              <a:spcBef>
                <a:spcPts val="600"/>
              </a:spcBef>
            </a:pPr>
            <a:r>
              <a:rPr lang="sv-SE" dirty="0"/>
              <a:t>Uppföljning av verksamhetsplan 2023 </a:t>
            </a:r>
          </a:p>
          <a:p>
            <a:pPr>
              <a:spcBef>
                <a:spcPts val="600"/>
              </a:spcBef>
            </a:pPr>
            <a:r>
              <a:rPr lang="sv-SE" dirty="0"/>
              <a:t>Uppföljning av riskanalys 2023</a:t>
            </a:r>
          </a:p>
          <a:p>
            <a:pPr>
              <a:spcBef>
                <a:spcPts val="600"/>
              </a:spcBef>
            </a:pPr>
            <a:r>
              <a:rPr lang="sv-SE" dirty="0"/>
              <a:t>Inspel från genomförda och kommande granskningar/utvärderingar</a:t>
            </a:r>
          </a:p>
        </p:txBody>
      </p:sp>
    </p:spTree>
    <p:extLst>
      <p:ext uri="{BB962C8B-B14F-4D97-AF65-F5344CB8AC3E}">
        <p14:creationId xmlns:p14="http://schemas.microsoft.com/office/powerpoint/2010/main" val="2193252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9B844DD-3FF8-4895-8554-FE54DAA24114}"/>
              </a:ext>
            </a:extLst>
          </p:cNvPr>
          <p:cNvSpPr>
            <a:spLocks noGrp="1"/>
          </p:cNvSpPr>
          <p:nvPr>
            <p:ph type="title"/>
          </p:nvPr>
        </p:nvSpPr>
        <p:spPr>
          <a:xfrm>
            <a:off x="727040" y="416584"/>
            <a:ext cx="10550525" cy="652145"/>
          </a:xfrm>
        </p:spPr>
        <p:txBody>
          <a:bodyPr/>
          <a:lstStyle/>
          <a:p>
            <a:r>
              <a:rPr lang="sv-SE" dirty="0"/>
              <a:t>Tidplan 2024</a:t>
            </a:r>
          </a:p>
        </p:txBody>
      </p:sp>
      <p:sp>
        <p:nvSpPr>
          <p:cNvPr id="6" name="Platshållare för innehåll 5">
            <a:extLst>
              <a:ext uri="{FF2B5EF4-FFF2-40B4-BE49-F238E27FC236}">
                <a16:creationId xmlns:a16="http://schemas.microsoft.com/office/drawing/2014/main" id="{FA27913B-893E-4EAC-A022-1E99F5BA9039}"/>
              </a:ext>
            </a:extLst>
          </p:cNvPr>
          <p:cNvSpPr>
            <a:spLocks noGrp="1"/>
          </p:cNvSpPr>
          <p:nvPr>
            <p:ph idx="1"/>
          </p:nvPr>
        </p:nvSpPr>
        <p:spPr>
          <a:xfrm>
            <a:off x="727040" y="1068729"/>
            <a:ext cx="10550525" cy="3836963"/>
          </a:xfrm>
        </p:spPr>
        <p:txBody>
          <a:bodyPr/>
          <a:lstStyle/>
          <a:p>
            <a:pPr marL="342900" lvl="0" indent="-342900">
              <a:spcBef>
                <a:spcPts val="0"/>
              </a:spcBef>
              <a:spcAft>
                <a:spcPts val="600"/>
              </a:spcAft>
              <a:buSzPts val="1000"/>
              <a:buFont typeface="Symbol" panose="05050102010706020507" pitchFamily="18" charset="2"/>
              <a:buChar char=""/>
              <a:tabLst>
                <a:tab pos="457200" algn="l"/>
              </a:tabLst>
            </a:pPr>
            <a:r>
              <a:rPr lang="sv-SE" sz="1500" dirty="0">
                <a:effectLst/>
                <a:latin typeface="+mn-lt"/>
                <a:ea typeface="Times New Roman" panose="02020603050405020304" pitchFamily="18" charset="0"/>
                <a:cs typeface="Times New Roman" panose="02020603050405020304" pitchFamily="18" charset="0"/>
              </a:rPr>
              <a:t>mars-juni 2023 – Implementering av modulen verksamhetsplanering i Hypergene. Information och mallar tillgängliggörs på webben.</a:t>
            </a:r>
            <a:endParaRPr lang="sv-SE" sz="1500" dirty="0">
              <a:latin typeface="+mn-lt"/>
              <a:ea typeface="PMingLiU" panose="02020500000000000000" pitchFamily="18" charset="-120"/>
              <a:cs typeface="Times New Roman" panose="02020603050405020304" pitchFamily="18" charset="0"/>
            </a:endParaRPr>
          </a:p>
          <a:p>
            <a:pPr marL="342900" lvl="0" indent="-342900">
              <a:spcBef>
                <a:spcPts val="0"/>
              </a:spcBef>
              <a:spcAft>
                <a:spcPts val="600"/>
              </a:spcAft>
              <a:buSzPts val="1000"/>
              <a:buFont typeface="Symbol" panose="05050102010706020507" pitchFamily="18" charset="2"/>
              <a:buChar char=""/>
              <a:tabLst>
                <a:tab pos="457200" algn="l"/>
              </a:tabLst>
            </a:pPr>
            <a:r>
              <a:rPr lang="sv-SE" sz="1500" dirty="0">
                <a:effectLst/>
                <a:latin typeface="+mn-lt"/>
                <a:ea typeface="Times New Roman" panose="02020603050405020304" pitchFamily="18" charset="0"/>
                <a:cs typeface="Times New Roman" panose="02020603050405020304" pitchFamily="18" charset="0"/>
              </a:rPr>
              <a:t>24 mars 2023 – Information på ledningsråd +.</a:t>
            </a:r>
            <a:endParaRPr lang="sv-SE" sz="1500" dirty="0">
              <a:effectLst/>
              <a:latin typeface="+mn-lt"/>
              <a:ea typeface="PMingLiU" panose="02020500000000000000" pitchFamily="18" charset="-120"/>
              <a:cs typeface="Times New Roman" panose="02020603050405020304" pitchFamily="18" charset="0"/>
            </a:endParaRPr>
          </a:p>
          <a:p>
            <a:pPr marL="342900" lvl="0" indent="-342900">
              <a:spcBef>
                <a:spcPts val="0"/>
              </a:spcBef>
              <a:spcAft>
                <a:spcPts val="600"/>
              </a:spcAft>
              <a:buSzPts val="1000"/>
              <a:buFont typeface="Symbol" panose="05050102010706020507" pitchFamily="18" charset="2"/>
              <a:buChar char=""/>
              <a:tabLst>
                <a:tab pos="457200" algn="l"/>
              </a:tabLst>
            </a:pPr>
            <a:r>
              <a:rPr lang="sv-SE" sz="1500" dirty="0">
                <a:effectLst/>
                <a:latin typeface="+mn-lt"/>
                <a:ea typeface="Times New Roman" panose="02020603050405020304" pitchFamily="18" charset="0"/>
                <a:cs typeface="Times New Roman" panose="02020603050405020304" pitchFamily="18" charset="0"/>
              </a:rPr>
              <a:t>mars – augusti – Verksamhetsplanering och riskanalyser på institutioner och avdelningar. Fakulteterna och förvaltningen bestämmer den interna tidplanen.</a:t>
            </a:r>
            <a:endParaRPr lang="sv-SE" sz="1500" dirty="0">
              <a:effectLst/>
              <a:latin typeface="+mn-lt"/>
              <a:ea typeface="PMingLiU" panose="02020500000000000000" pitchFamily="18" charset="-120"/>
              <a:cs typeface="Times New Roman" panose="02020603050405020304" pitchFamily="18" charset="0"/>
            </a:endParaRPr>
          </a:p>
          <a:p>
            <a:pPr marL="342900" lvl="0" indent="-342900">
              <a:spcBef>
                <a:spcPts val="0"/>
              </a:spcBef>
              <a:spcAft>
                <a:spcPts val="600"/>
              </a:spcAft>
              <a:buSzPts val="1000"/>
              <a:buFont typeface="Symbol" panose="05050102010706020507" pitchFamily="18" charset="2"/>
              <a:buChar char=""/>
              <a:tabLst>
                <a:tab pos="457200" algn="l"/>
              </a:tabLst>
            </a:pPr>
            <a:r>
              <a:rPr lang="sv-SE" sz="1500" dirty="0">
                <a:effectLst/>
                <a:latin typeface="+mn-lt"/>
                <a:ea typeface="Times New Roman" panose="02020603050405020304" pitchFamily="18" charset="0"/>
                <a:cs typeface="Times New Roman" panose="02020603050405020304" pitchFamily="18" charset="0"/>
              </a:rPr>
              <a:t>18 september 2023 – Inspel på övergripande aktiviteter från fakulteterna, förvaltningen och råden skickas till universitetsledningens stab.</a:t>
            </a:r>
            <a:endParaRPr lang="sv-SE" sz="1500" dirty="0">
              <a:effectLst/>
              <a:latin typeface="+mn-lt"/>
              <a:ea typeface="PMingLiU" panose="02020500000000000000" pitchFamily="18" charset="-120"/>
              <a:cs typeface="Times New Roman" panose="02020603050405020304" pitchFamily="18" charset="0"/>
            </a:endParaRPr>
          </a:p>
          <a:p>
            <a:pPr marL="342900" lvl="0" indent="-342900">
              <a:spcBef>
                <a:spcPts val="0"/>
              </a:spcBef>
              <a:spcAft>
                <a:spcPts val="600"/>
              </a:spcAft>
              <a:buSzPts val="1000"/>
              <a:buFont typeface="Symbol" panose="05050102010706020507" pitchFamily="18" charset="2"/>
              <a:buChar char=""/>
              <a:tabLst>
                <a:tab pos="457200" algn="l"/>
              </a:tabLst>
            </a:pPr>
            <a:r>
              <a:rPr lang="sv-SE" sz="1500" dirty="0">
                <a:effectLst/>
                <a:latin typeface="+mn-lt"/>
                <a:ea typeface="Times New Roman" panose="02020603050405020304" pitchFamily="18" charset="0"/>
                <a:cs typeface="Times New Roman" panose="02020603050405020304" pitchFamily="18" charset="0"/>
              </a:rPr>
              <a:t>22 september 2023 – Inledande diskussion och prioritering i ledningsrådet.</a:t>
            </a:r>
            <a:endParaRPr lang="sv-SE" sz="1500" dirty="0">
              <a:effectLst/>
              <a:latin typeface="+mn-lt"/>
              <a:ea typeface="PMingLiU" panose="02020500000000000000" pitchFamily="18" charset="-120"/>
              <a:cs typeface="Times New Roman" panose="02020603050405020304" pitchFamily="18" charset="0"/>
            </a:endParaRPr>
          </a:p>
          <a:p>
            <a:pPr marL="342900" lvl="0" indent="-342900">
              <a:spcBef>
                <a:spcPts val="0"/>
              </a:spcBef>
              <a:spcAft>
                <a:spcPts val="600"/>
              </a:spcAft>
              <a:buSzPts val="1000"/>
              <a:buFont typeface="Symbol" panose="05050102010706020507" pitchFamily="18" charset="2"/>
              <a:buChar char=""/>
              <a:tabLst>
                <a:tab pos="457200" algn="l"/>
              </a:tabLst>
            </a:pPr>
            <a:r>
              <a:rPr lang="sv-SE" sz="1500" dirty="0">
                <a:effectLst/>
                <a:latin typeface="+mn-lt"/>
                <a:ea typeface="Times New Roman" panose="02020603050405020304" pitchFamily="18" charset="0"/>
                <a:cs typeface="Times New Roman" panose="02020603050405020304" pitchFamily="18" charset="0"/>
              </a:rPr>
              <a:t>september-oktober 2023 – Konkretisering av aktiviteter som prioriterats i ledningsrådet.</a:t>
            </a:r>
            <a:endParaRPr lang="sv-SE" sz="1500" dirty="0">
              <a:effectLst/>
              <a:latin typeface="+mn-lt"/>
              <a:ea typeface="PMingLiU" panose="02020500000000000000" pitchFamily="18" charset="-120"/>
              <a:cs typeface="Times New Roman" panose="02020603050405020304" pitchFamily="18" charset="0"/>
            </a:endParaRPr>
          </a:p>
          <a:p>
            <a:pPr marL="342900" lvl="0" indent="-342900">
              <a:spcBef>
                <a:spcPts val="0"/>
              </a:spcBef>
              <a:spcAft>
                <a:spcPts val="600"/>
              </a:spcAft>
              <a:buSzPts val="1000"/>
              <a:buFont typeface="Symbol" panose="05050102010706020507" pitchFamily="18" charset="2"/>
              <a:buChar char=""/>
              <a:tabLst>
                <a:tab pos="457200" algn="l"/>
              </a:tabLst>
            </a:pPr>
            <a:r>
              <a:rPr lang="sv-SE" sz="1500" dirty="0">
                <a:effectLst/>
                <a:latin typeface="+mn-lt"/>
                <a:ea typeface="Times New Roman" panose="02020603050405020304" pitchFamily="18" charset="0"/>
                <a:cs typeface="Times New Roman" panose="02020603050405020304" pitchFamily="18" charset="0"/>
              </a:rPr>
              <a:t>18 oktober 2023 – Budgeten stängs.</a:t>
            </a:r>
            <a:endParaRPr lang="sv-SE" sz="1500" dirty="0">
              <a:effectLst/>
              <a:latin typeface="+mn-lt"/>
              <a:ea typeface="PMingLiU" panose="02020500000000000000" pitchFamily="18" charset="-120"/>
              <a:cs typeface="Times New Roman" panose="02020603050405020304" pitchFamily="18" charset="0"/>
            </a:endParaRPr>
          </a:p>
          <a:p>
            <a:pPr marL="342900" lvl="0" indent="-342900">
              <a:spcBef>
                <a:spcPts val="0"/>
              </a:spcBef>
              <a:spcAft>
                <a:spcPts val="600"/>
              </a:spcAft>
              <a:buSzPts val="1000"/>
              <a:buFont typeface="Symbol" panose="05050102010706020507" pitchFamily="18" charset="2"/>
              <a:buChar char=""/>
              <a:tabLst>
                <a:tab pos="457200" algn="l"/>
              </a:tabLst>
            </a:pPr>
            <a:r>
              <a:rPr lang="sv-SE" sz="1500" dirty="0">
                <a:effectLst/>
                <a:latin typeface="+mn-lt"/>
                <a:ea typeface="Times New Roman" panose="02020603050405020304" pitchFamily="18" charset="0"/>
                <a:cs typeface="Times New Roman" panose="02020603050405020304" pitchFamily="18" charset="0"/>
              </a:rPr>
              <a:t>10 november 2023 – Riskanalyser från fakulteterna och förvaltning skickas till universitetsledningens stab.</a:t>
            </a:r>
            <a:endParaRPr lang="sv-SE" sz="1500" dirty="0">
              <a:effectLst/>
              <a:latin typeface="+mn-lt"/>
              <a:ea typeface="PMingLiU" panose="02020500000000000000" pitchFamily="18" charset="-120"/>
              <a:cs typeface="Times New Roman" panose="02020603050405020304" pitchFamily="18" charset="0"/>
            </a:endParaRPr>
          </a:p>
          <a:p>
            <a:pPr marL="342900" lvl="0" indent="-342900">
              <a:spcBef>
                <a:spcPts val="0"/>
              </a:spcBef>
              <a:spcAft>
                <a:spcPts val="600"/>
              </a:spcAft>
              <a:buSzPts val="1000"/>
              <a:buFont typeface="Symbol" panose="05050102010706020507" pitchFamily="18" charset="2"/>
              <a:buChar char=""/>
              <a:tabLst>
                <a:tab pos="457200" algn="l"/>
              </a:tabLst>
            </a:pPr>
            <a:r>
              <a:rPr lang="sv-SE" sz="1500" dirty="0">
                <a:effectLst/>
                <a:latin typeface="+mn-lt"/>
                <a:ea typeface="Times New Roman" panose="02020603050405020304" pitchFamily="18" charset="0"/>
                <a:cs typeface="Times New Roman" panose="02020603050405020304" pitchFamily="18" charset="0"/>
              </a:rPr>
              <a:t>17 november 2023 – Övergripande riskanalys i ledningsrådet utifrån inspel från fakulteterna och förvaltningen.</a:t>
            </a:r>
            <a:endParaRPr lang="sv-SE" sz="1500" dirty="0">
              <a:effectLst/>
              <a:latin typeface="+mn-lt"/>
              <a:ea typeface="PMingLiU" panose="02020500000000000000" pitchFamily="18" charset="-120"/>
              <a:cs typeface="Times New Roman" panose="02020603050405020304" pitchFamily="18" charset="0"/>
            </a:endParaRPr>
          </a:p>
          <a:p>
            <a:pPr marL="342900" lvl="0" indent="-342900">
              <a:spcBef>
                <a:spcPts val="0"/>
              </a:spcBef>
              <a:spcAft>
                <a:spcPts val="600"/>
              </a:spcAft>
              <a:buSzPts val="1000"/>
              <a:buFont typeface="Symbol" panose="05050102010706020507" pitchFamily="18" charset="2"/>
              <a:buChar char=""/>
              <a:tabLst>
                <a:tab pos="457200" algn="l"/>
              </a:tabLst>
            </a:pPr>
            <a:r>
              <a:rPr lang="sv-SE" sz="1500" dirty="0">
                <a:effectLst/>
                <a:latin typeface="+mn-lt"/>
                <a:ea typeface="Times New Roman" panose="02020603050405020304" pitchFamily="18" charset="0"/>
                <a:cs typeface="Times New Roman" panose="02020603050405020304" pitchFamily="18" charset="0"/>
              </a:rPr>
              <a:t>24 november 2023 - ekonomiavdelningen skickar budgetdelar till verksamhetsplan till universitetsledningens stab</a:t>
            </a:r>
            <a:endParaRPr lang="sv-SE" sz="1500" dirty="0">
              <a:effectLst/>
              <a:latin typeface="+mn-lt"/>
              <a:ea typeface="PMingLiU" panose="02020500000000000000" pitchFamily="18" charset="-120"/>
              <a:cs typeface="Times New Roman" panose="02020603050405020304" pitchFamily="18" charset="0"/>
            </a:endParaRPr>
          </a:p>
          <a:p>
            <a:pPr marL="342900" lvl="0" indent="-342900">
              <a:spcBef>
                <a:spcPts val="0"/>
              </a:spcBef>
              <a:spcAft>
                <a:spcPts val="600"/>
              </a:spcAft>
              <a:buSzPts val="1000"/>
              <a:buFont typeface="Symbol" panose="05050102010706020507" pitchFamily="18" charset="2"/>
              <a:buChar char=""/>
              <a:tabLst>
                <a:tab pos="457200" algn="l"/>
              </a:tabLst>
            </a:pPr>
            <a:r>
              <a:rPr lang="sv-SE" sz="1500" dirty="0">
                <a:effectLst/>
                <a:latin typeface="+mn-lt"/>
                <a:ea typeface="Times New Roman" panose="02020603050405020304" pitchFamily="18" charset="0"/>
                <a:cs typeface="Times New Roman" panose="02020603050405020304" pitchFamily="18" charset="0"/>
              </a:rPr>
              <a:t>27 och 28 november 2023 – Rektorsdialoger</a:t>
            </a:r>
            <a:endParaRPr lang="sv-SE" sz="1500" dirty="0">
              <a:effectLst/>
              <a:latin typeface="+mn-lt"/>
              <a:ea typeface="PMingLiU" panose="02020500000000000000" pitchFamily="18" charset="-120"/>
              <a:cs typeface="Times New Roman" panose="02020603050405020304" pitchFamily="18" charset="0"/>
            </a:endParaRPr>
          </a:p>
          <a:p>
            <a:pPr marL="342900" lvl="0" indent="-342900">
              <a:spcBef>
                <a:spcPts val="0"/>
              </a:spcBef>
              <a:spcAft>
                <a:spcPts val="600"/>
              </a:spcAft>
              <a:buSzPts val="1000"/>
              <a:buFont typeface="Symbol" panose="05050102010706020507" pitchFamily="18" charset="2"/>
              <a:buChar char=""/>
              <a:tabLst>
                <a:tab pos="457200" algn="l"/>
              </a:tabLst>
            </a:pPr>
            <a:r>
              <a:rPr lang="sv-SE" sz="1500" dirty="0">
                <a:effectLst/>
                <a:latin typeface="+mn-lt"/>
                <a:ea typeface="Times New Roman" panose="02020603050405020304" pitchFamily="18" charset="0"/>
                <a:cs typeface="Times New Roman" panose="02020603050405020304" pitchFamily="18" charset="0"/>
              </a:rPr>
              <a:t>1 december - Aktiviteter som prioriteras på fakultets- och förvaltningsnivå skickas till universitetsledningens stab.</a:t>
            </a:r>
            <a:endParaRPr lang="sv-SE" sz="1500" dirty="0">
              <a:effectLst/>
              <a:latin typeface="+mn-lt"/>
              <a:ea typeface="PMingLiU" panose="02020500000000000000" pitchFamily="18" charset="-120"/>
              <a:cs typeface="Times New Roman" panose="02020603050405020304" pitchFamily="18" charset="0"/>
            </a:endParaRPr>
          </a:p>
          <a:p>
            <a:pPr marL="342900" lvl="0" indent="-342900">
              <a:spcBef>
                <a:spcPts val="0"/>
              </a:spcBef>
              <a:spcAft>
                <a:spcPts val="600"/>
              </a:spcAft>
              <a:buSzPts val="1000"/>
              <a:buFont typeface="Symbol" panose="05050102010706020507" pitchFamily="18" charset="2"/>
              <a:buChar char=""/>
              <a:tabLst>
                <a:tab pos="457200" algn="l"/>
              </a:tabLst>
            </a:pPr>
            <a:r>
              <a:rPr lang="sv-SE" sz="1500" dirty="0">
                <a:effectLst/>
                <a:latin typeface="+mn-lt"/>
                <a:ea typeface="Times New Roman" panose="02020603050405020304" pitchFamily="18" charset="0"/>
                <a:cs typeface="Times New Roman" panose="02020603050405020304" pitchFamily="18" charset="0"/>
              </a:rPr>
              <a:t>14 december 2023 – Universitetsstyrelsen beslutar om verksamhetsplan och budget samt riskanalys enligt FISK.</a:t>
            </a:r>
            <a:endParaRPr lang="sv-SE" sz="1500" dirty="0">
              <a:effectLst/>
              <a:latin typeface="+mn-lt"/>
              <a:ea typeface="PMingLiU" panose="02020500000000000000" pitchFamily="18" charset="-120"/>
              <a:cs typeface="Times New Roman" panose="02020603050405020304" pitchFamily="18" charset="0"/>
            </a:endParaRPr>
          </a:p>
          <a:p>
            <a:pPr marL="342900" lvl="0" indent="-342900">
              <a:spcBef>
                <a:spcPts val="0"/>
              </a:spcBef>
              <a:spcAft>
                <a:spcPts val="600"/>
              </a:spcAft>
              <a:buSzPts val="1000"/>
              <a:buFont typeface="Symbol" panose="05050102010706020507" pitchFamily="18" charset="2"/>
              <a:buChar char=""/>
              <a:tabLst>
                <a:tab pos="457200" algn="l"/>
              </a:tabLst>
            </a:pPr>
            <a:r>
              <a:rPr lang="sv-SE" sz="1500" dirty="0">
                <a:effectLst/>
                <a:latin typeface="+mn-lt"/>
                <a:ea typeface="Times New Roman" panose="02020603050405020304" pitchFamily="18" charset="0"/>
                <a:cs typeface="Times New Roman" panose="02020603050405020304" pitchFamily="18" charset="0"/>
              </a:rPr>
              <a:t>15 december 2023 – ekonomiavdelningen skickar intern fördelning av medel till universitetsledningen stab</a:t>
            </a:r>
            <a:endParaRPr lang="sv-SE" sz="1500" dirty="0">
              <a:effectLst/>
              <a:latin typeface="+mn-lt"/>
              <a:ea typeface="PMingLiU" panose="02020500000000000000" pitchFamily="18" charset="-120"/>
              <a:cs typeface="Times New Roman" panose="02020603050405020304" pitchFamily="18" charset="0"/>
            </a:endParaRPr>
          </a:p>
          <a:p>
            <a:pPr marL="342900" lvl="0" indent="-342900">
              <a:spcBef>
                <a:spcPts val="0"/>
              </a:spcBef>
              <a:spcAft>
                <a:spcPts val="600"/>
              </a:spcAft>
              <a:buSzPts val="1000"/>
              <a:buFont typeface="Symbol" panose="05050102010706020507" pitchFamily="18" charset="2"/>
              <a:buChar char=""/>
              <a:tabLst>
                <a:tab pos="457200" algn="l"/>
              </a:tabLst>
            </a:pPr>
            <a:r>
              <a:rPr lang="sv-SE" sz="1500" dirty="0">
                <a:effectLst/>
                <a:latin typeface="+mn-lt"/>
                <a:ea typeface="Times New Roman" panose="02020603050405020304" pitchFamily="18" charset="0"/>
                <a:cs typeface="Times New Roman" panose="02020603050405020304" pitchFamily="18" charset="0"/>
              </a:rPr>
              <a:t>16 januari 2024 – Rektor beslutar om aktivitetsplan och intern fördelning av medel samt operativa riskanalysen</a:t>
            </a:r>
            <a:endParaRPr lang="sv-SE" sz="1500" dirty="0">
              <a:effectLst/>
              <a:latin typeface="+mn-lt"/>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871495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500" y="1217131"/>
            <a:ext cx="10514999" cy="652145"/>
          </a:xfrm>
        </p:spPr>
        <p:txBody>
          <a:bodyPr/>
          <a:lstStyle/>
          <a:p>
            <a:r>
              <a:rPr lang="sv-SE" dirty="0"/>
              <a:t>Följs upp med tre typer av uppföljning</a:t>
            </a:r>
          </a:p>
        </p:txBody>
      </p:sp>
      <p:pic>
        <p:nvPicPr>
          <p:cNvPr id="3" name="Bildobjekt 2">
            <a:extLst>
              <a:ext uri="{FF2B5EF4-FFF2-40B4-BE49-F238E27FC236}">
                <a16:creationId xmlns:a16="http://schemas.microsoft.com/office/drawing/2014/main" id="{C87EB035-C92F-43CE-AEE8-A0E61E5E2238}"/>
              </a:ext>
            </a:extLst>
          </p:cNvPr>
          <p:cNvPicPr>
            <a:picLocks noChangeAspect="1"/>
          </p:cNvPicPr>
          <p:nvPr/>
        </p:nvPicPr>
        <p:blipFill>
          <a:blip r:embed="rId3"/>
          <a:stretch>
            <a:fillRect/>
          </a:stretch>
        </p:blipFill>
        <p:spPr>
          <a:xfrm>
            <a:off x="2495572" y="1869276"/>
            <a:ext cx="7200854" cy="4716560"/>
          </a:xfrm>
          <a:prstGeom prst="rect">
            <a:avLst/>
          </a:prstGeom>
        </p:spPr>
      </p:pic>
    </p:spTree>
    <p:extLst>
      <p:ext uri="{BB962C8B-B14F-4D97-AF65-F5344CB8AC3E}">
        <p14:creationId xmlns:p14="http://schemas.microsoft.com/office/powerpoint/2010/main" val="324779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92A921-5F76-4F35-8F61-C8C8FB59C7E5}"/>
              </a:ext>
            </a:extLst>
          </p:cNvPr>
          <p:cNvSpPr>
            <a:spLocks noGrp="1"/>
          </p:cNvSpPr>
          <p:nvPr>
            <p:ph type="title"/>
          </p:nvPr>
        </p:nvSpPr>
        <p:spPr/>
        <p:txBody>
          <a:bodyPr/>
          <a:lstStyle/>
          <a:p>
            <a:r>
              <a:rPr lang="sv-SE" dirty="0"/>
              <a:t>Mer information</a:t>
            </a:r>
          </a:p>
        </p:txBody>
      </p:sp>
      <p:sp>
        <p:nvSpPr>
          <p:cNvPr id="3" name="Platshållare för innehåll 2">
            <a:extLst>
              <a:ext uri="{FF2B5EF4-FFF2-40B4-BE49-F238E27FC236}">
                <a16:creationId xmlns:a16="http://schemas.microsoft.com/office/drawing/2014/main" id="{2753D844-D1C2-4C76-9FC3-3A2C65DF74FE}"/>
              </a:ext>
            </a:extLst>
          </p:cNvPr>
          <p:cNvSpPr>
            <a:spLocks noGrp="1"/>
          </p:cNvSpPr>
          <p:nvPr>
            <p:ph idx="1"/>
          </p:nvPr>
        </p:nvSpPr>
        <p:spPr/>
        <p:txBody>
          <a:bodyPr/>
          <a:lstStyle/>
          <a:p>
            <a:r>
              <a:rPr lang="sv-SE" dirty="0">
                <a:hlinkClick r:id="rId2"/>
              </a:rPr>
              <a:t>Planering och uppföljning (miun.se)</a:t>
            </a:r>
            <a:endParaRPr lang="sv-SE" dirty="0"/>
          </a:p>
          <a:p>
            <a:r>
              <a:rPr lang="sv-SE" dirty="0">
                <a:hlinkClick r:id="rId3"/>
              </a:rPr>
              <a:t>Budget och prognos (miun.se)</a:t>
            </a:r>
            <a:endParaRPr lang="sv-SE" dirty="0"/>
          </a:p>
          <a:p>
            <a:r>
              <a:rPr lang="sv-SE" dirty="0">
                <a:hlinkClick r:id="rId4"/>
              </a:rPr>
              <a:t>Kvalitet (miun.se)</a:t>
            </a:r>
            <a:endParaRPr lang="sv-SE" dirty="0"/>
          </a:p>
          <a:p>
            <a:r>
              <a:rPr lang="sv-SE" dirty="0">
                <a:hlinkClick r:id="rId5"/>
              </a:rPr>
              <a:t>Styrdokument (miun.se)</a:t>
            </a:r>
            <a:endParaRPr lang="sv-SE" dirty="0"/>
          </a:p>
        </p:txBody>
      </p:sp>
    </p:spTree>
    <p:extLst>
      <p:ext uri="{BB962C8B-B14F-4D97-AF65-F5344CB8AC3E}">
        <p14:creationId xmlns:p14="http://schemas.microsoft.com/office/powerpoint/2010/main" val="3610937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5600" cy="652145"/>
          </a:xfrm>
        </p:spPr>
        <p:txBody>
          <a:bodyPr/>
          <a:lstStyle/>
          <a:p>
            <a:r>
              <a:rPr lang="sv-SE" dirty="0"/>
              <a:t>Hör gärna av er om ni har frågor!</a:t>
            </a:r>
          </a:p>
        </p:txBody>
      </p:sp>
      <p:pic>
        <p:nvPicPr>
          <p:cNvPr id="4" name="Platshållare för bild 3" descr="Person vid mikrofon."/>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24635" b="24635"/>
          <a:stretch>
            <a:fillRect/>
          </a:stretch>
        </p:blipFill>
        <p:spPr/>
      </p:pic>
      <p:pic>
        <p:nvPicPr>
          <p:cNvPr id="8" name="Platshållare för bild 7" descr="Personer vid whiteboard."/>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195" r="6195"/>
          <a:stretch>
            <a:fillRect/>
          </a:stretch>
        </p:blipFill>
        <p:spPr/>
      </p:pic>
    </p:spTree>
    <p:extLst>
      <p:ext uri="{BB962C8B-B14F-4D97-AF65-F5344CB8AC3E}">
        <p14:creationId xmlns:p14="http://schemas.microsoft.com/office/powerpoint/2010/main" val="18705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50525" cy="652145"/>
          </a:xfrm>
        </p:spPr>
        <p:txBody>
          <a:bodyPr/>
          <a:lstStyle/>
          <a:p>
            <a:r>
              <a:rPr lang="sv-SE" dirty="0"/>
              <a:t>Mittuniversitetets styrmodellen (MIUN 2019/1118)</a:t>
            </a:r>
          </a:p>
        </p:txBody>
      </p:sp>
      <p:sp>
        <p:nvSpPr>
          <p:cNvPr id="3" name="Platshållare för innehåll 2"/>
          <p:cNvSpPr>
            <a:spLocks noGrp="1"/>
          </p:cNvSpPr>
          <p:nvPr>
            <p:ph idx="1"/>
          </p:nvPr>
        </p:nvSpPr>
        <p:spPr>
          <a:xfrm>
            <a:off x="838800" y="2237129"/>
            <a:ext cx="10550525" cy="3836963"/>
          </a:xfrm>
        </p:spPr>
        <p:txBody>
          <a:bodyPr/>
          <a:lstStyle/>
          <a:p>
            <a:r>
              <a:rPr lang="sv-SE" dirty="0"/>
              <a:t>Verktyg för att styra verksamheten så att största möjliga nytta skapas. </a:t>
            </a:r>
          </a:p>
          <a:p>
            <a:r>
              <a:rPr lang="sv-SE" dirty="0"/>
              <a:t>Säkerställa att Mittuniversitetet agerar i enlighet med lagar, förordningar och beslut. </a:t>
            </a:r>
          </a:p>
          <a:p>
            <a:r>
              <a:rPr lang="sv-SE" dirty="0"/>
              <a:t>Tydliggöra ansvar, roller och övergripande processer.</a:t>
            </a:r>
          </a:p>
          <a:p>
            <a:r>
              <a:rPr lang="sv-SE" dirty="0"/>
              <a:t>Främja kvalitetsutveckling och tillit.</a:t>
            </a:r>
          </a:p>
          <a:p>
            <a:endParaRPr lang="sv-SE" dirty="0"/>
          </a:p>
          <a:p>
            <a:endParaRPr lang="sv-SE" dirty="0"/>
          </a:p>
        </p:txBody>
      </p:sp>
    </p:spTree>
    <p:extLst>
      <p:ext uri="{BB962C8B-B14F-4D97-AF65-F5344CB8AC3E}">
        <p14:creationId xmlns:p14="http://schemas.microsoft.com/office/powerpoint/2010/main" val="264815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50525" cy="652145"/>
          </a:xfrm>
        </p:spPr>
        <p:txBody>
          <a:bodyPr/>
          <a:lstStyle/>
          <a:p>
            <a:r>
              <a:rPr lang="sv-SE" dirty="0"/>
              <a:t>Tre övergripande komponenter</a:t>
            </a:r>
          </a:p>
        </p:txBody>
      </p:sp>
      <p:grpSp>
        <p:nvGrpSpPr>
          <p:cNvPr id="4" name="Group 14">
            <a:extLst>
              <a:ext uri="{FF2B5EF4-FFF2-40B4-BE49-F238E27FC236}">
                <a16:creationId xmlns:a16="http://schemas.microsoft.com/office/drawing/2014/main" id="{0379ACEF-E177-4006-8B2D-B1927C131290}"/>
              </a:ext>
            </a:extLst>
          </p:cNvPr>
          <p:cNvGrpSpPr/>
          <p:nvPr/>
        </p:nvGrpSpPr>
        <p:grpSpPr>
          <a:xfrm>
            <a:off x="1048094" y="2784971"/>
            <a:ext cx="9467506" cy="2532229"/>
            <a:chOff x="0" y="0"/>
            <a:chExt cx="5031740" cy="1948180"/>
          </a:xfrm>
        </p:grpSpPr>
        <p:graphicFrame>
          <p:nvGraphicFramePr>
            <p:cNvPr id="5" name="Diagram 4">
              <a:extLst>
                <a:ext uri="{FF2B5EF4-FFF2-40B4-BE49-F238E27FC236}">
                  <a16:creationId xmlns:a16="http://schemas.microsoft.com/office/drawing/2014/main" id="{5C088500-DEDB-42AC-B7EB-A11C8D81137B}"/>
                </a:ext>
              </a:extLst>
            </p:cNvPr>
            <p:cNvGraphicFramePr/>
            <p:nvPr>
              <p:extLst>
                <p:ext uri="{D42A27DB-BD31-4B8C-83A1-F6EECF244321}">
                  <p14:modId xmlns:p14="http://schemas.microsoft.com/office/powerpoint/2010/main" val="471304933"/>
                </p:ext>
              </p:extLst>
            </p:nvPr>
          </p:nvGraphicFramePr>
          <p:xfrm>
            <a:off x="586740" y="0"/>
            <a:ext cx="4445000" cy="1948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16">
              <a:extLst>
                <a:ext uri="{FF2B5EF4-FFF2-40B4-BE49-F238E27FC236}">
                  <a16:creationId xmlns:a16="http://schemas.microsoft.com/office/drawing/2014/main" id="{44095705-090E-408B-8C91-47A34EFC52FD}"/>
                </a:ext>
              </a:extLst>
            </p:cNvPr>
            <p:cNvSpPr/>
            <p:nvPr/>
          </p:nvSpPr>
          <p:spPr>
            <a:xfrm>
              <a:off x="0" y="7620"/>
              <a:ext cx="525780" cy="19405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sv-SE" sz="2000" dirty="0">
                  <a:effectLst/>
                  <a:latin typeface="Garamond" panose="02020404030301010803" pitchFamily="18" charset="0"/>
                  <a:ea typeface="Palatino Linotype" panose="02040502050505030304" pitchFamily="18" charset="0"/>
                  <a:cs typeface="Times New Roman" panose="02020603050405020304" pitchFamily="18" charset="0"/>
                </a:rPr>
                <a:t>Externa förutsättningar</a:t>
              </a:r>
            </a:p>
          </p:txBody>
        </p:sp>
        <p:sp>
          <p:nvSpPr>
            <p:cNvPr id="7" name="Right Arrow 17">
              <a:extLst>
                <a:ext uri="{FF2B5EF4-FFF2-40B4-BE49-F238E27FC236}">
                  <a16:creationId xmlns:a16="http://schemas.microsoft.com/office/drawing/2014/main" id="{1800F69E-BF7D-4EFF-89EB-B74D5EEB9DB6}"/>
                </a:ext>
              </a:extLst>
            </p:cNvPr>
            <p:cNvSpPr/>
            <p:nvPr/>
          </p:nvSpPr>
          <p:spPr>
            <a:xfrm>
              <a:off x="563880" y="845820"/>
              <a:ext cx="777477" cy="248285"/>
            </a:xfrm>
            <a:prstGeom prst="rightArrow">
              <a:avLst/>
            </a:prstGeom>
            <a:solidFill>
              <a:srgbClr val="BCC4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sz="2000"/>
            </a:p>
          </p:txBody>
        </p:sp>
        <p:sp>
          <p:nvSpPr>
            <p:cNvPr id="8" name="Right Arrow 18">
              <a:extLst>
                <a:ext uri="{FF2B5EF4-FFF2-40B4-BE49-F238E27FC236}">
                  <a16:creationId xmlns:a16="http://schemas.microsoft.com/office/drawing/2014/main" id="{8D3C5FA1-257D-4187-ADE6-4190E295EBB0}"/>
                </a:ext>
              </a:extLst>
            </p:cNvPr>
            <p:cNvSpPr/>
            <p:nvPr/>
          </p:nvSpPr>
          <p:spPr>
            <a:xfrm>
              <a:off x="571500" y="182880"/>
              <a:ext cx="769857" cy="248285"/>
            </a:xfrm>
            <a:prstGeom prst="rightArrow">
              <a:avLst/>
            </a:prstGeom>
            <a:solidFill>
              <a:srgbClr val="BCC4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sz="2000"/>
            </a:p>
          </p:txBody>
        </p:sp>
        <p:sp>
          <p:nvSpPr>
            <p:cNvPr id="9" name="Right Arrow 19">
              <a:extLst>
                <a:ext uri="{FF2B5EF4-FFF2-40B4-BE49-F238E27FC236}">
                  <a16:creationId xmlns:a16="http://schemas.microsoft.com/office/drawing/2014/main" id="{1308E76A-8016-4AE9-B947-59E86D3E2094}"/>
                </a:ext>
              </a:extLst>
            </p:cNvPr>
            <p:cNvSpPr/>
            <p:nvPr/>
          </p:nvSpPr>
          <p:spPr>
            <a:xfrm>
              <a:off x="563880" y="1516380"/>
              <a:ext cx="1310640" cy="248285"/>
            </a:xfrm>
            <a:prstGeom prst="rightArrow">
              <a:avLst/>
            </a:prstGeom>
            <a:solidFill>
              <a:srgbClr val="BCC4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sz="2000"/>
            </a:p>
          </p:txBody>
        </p:sp>
      </p:grpSp>
    </p:spTree>
    <p:extLst>
      <p:ext uri="{BB962C8B-B14F-4D97-AF65-F5344CB8AC3E}">
        <p14:creationId xmlns:p14="http://schemas.microsoft.com/office/powerpoint/2010/main" val="271833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3C57C7-03AE-4970-B924-1C459C0A0828}"/>
              </a:ext>
            </a:extLst>
          </p:cNvPr>
          <p:cNvSpPr>
            <a:spLocks noGrp="1"/>
          </p:cNvSpPr>
          <p:nvPr>
            <p:ph type="title"/>
          </p:nvPr>
        </p:nvSpPr>
        <p:spPr/>
        <p:txBody>
          <a:bodyPr/>
          <a:lstStyle/>
          <a:p>
            <a:r>
              <a:rPr lang="sv-SE" dirty="0"/>
              <a:t>Planering och uppföljning</a:t>
            </a:r>
          </a:p>
        </p:txBody>
      </p:sp>
      <p:grpSp>
        <p:nvGrpSpPr>
          <p:cNvPr id="4" name="Grupp 3">
            <a:extLst>
              <a:ext uri="{FF2B5EF4-FFF2-40B4-BE49-F238E27FC236}">
                <a16:creationId xmlns:a16="http://schemas.microsoft.com/office/drawing/2014/main" id="{F71D9FEB-68BD-4F40-8E68-26DC279EAFF8}"/>
              </a:ext>
            </a:extLst>
          </p:cNvPr>
          <p:cNvGrpSpPr/>
          <p:nvPr/>
        </p:nvGrpSpPr>
        <p:grpSpPr>
          <a:xfrm>
            <a:off x="1777237" y="2036987"/>
            <a:ext cx="8006535" cy="4458151"/>
            <a:chOff x="535458" y="1754764"/>
            <a:chExt cx="8006535" cy="4458151"/>
          </a:xfrm>
        </p:grpSpPr>
        <p:sp>
          <p:nvSpPr>
            <p:cNvPr id="5" name="Rounded Rectangle 64">
              <a:extLst>
                <a:ext uri="{FF2B5EF4-FFF2-40B4-BE49-F238E27FC236}">
                  <a16:creationId xmlns:a16="http://schemas.microsoft.com/office/drawing/2014/main" id="{1BB28B07-06EC-4533-A301-261EE0046EFB}"/>
                </a:ext>
              </a:extLst>
            </p:cNvPr>
            <p:cNvSpPr>
              <a:spLocks noChangeArrowheads="1"/>
            </p:cNvSpPr>
            <p:nvPr/>
          </p:nvSpPr>
          <p:spPr bwMode="auto">
            <a:xfrm>
              <a:off x="3118216" y="1754764"/>
              <a:ext cx="5400000" cy="421717"/>
            </a:xfrm>
            <a:prstGeom prst="roundRect">
              <a:avLst>
                <a:gd name="adj" fmla="val 16667"/>
              </a:avLst>
            </a:prstGeom>
            <a:solidFill>
              <a:srgbClr val="005CB9"/>
            </a:solidFill>
            <a:ln w="12700">
              <a:solidFill>
                <a:srgbClr val="002D5C"/>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r>
                <a:rPr lang="sv-SE" sz="1600" b="1" dirty="0">
                  <a:solidFill>
                    <a:srgbClr val="FFFFFF"/>
                  </a:solidFill>
                  <a:latin typeface="Palatino Linotype" panose="02040502050505030304" pitchFamily="18" charset="0"/>
                  <a:ea typeface="PMingLiU"/>
                </a:rPr>
                <a:t>Förordning och lag, regleringsbrev, statlig värdegrund</a:t>
              </a:r>
              <a:endParaRPr lang="sv-SE" sz="1200" dirty="0">
                <a:latin typeface="Times New Roman" panose="02020603050405020304" pitchFamily="18" charset="0"/>
                <a:ea typeface="PMingLiU"/>
              </a:endParaRPr>
            </a:p>
          </p:txBody>
        </p:sp>
        <p:sp>
          <p:nvSpPr>
            <p:cNvPr id="6" name="Rounded Rectangle 64">
              <a:extLst>
                <a:ext uri="{FF2B5EF4-FFF2-40B4-BE49-F238E27FC236}">
                  <a16:creationId xmlns:a16="http://schemas.microsoft.com/office/drawing/2014/main" id="{422D456D-C908-44B6-971F-D1403A70A9BC}"/>
                </a:ext>
              </a:extLst>
            </p:cNvPr>
            <p:cNvSpPr>
              <a:spLocks noChangeArrowheads="1"/>
            </p:cNvSpPr>
            <p:nvPr/>
          </p:nvSpPr>
          <p:spPr bwMode="auto">
            <a:xfrm>
              <a:off x="3146866" y="5725304"/>
              <a:ext cx="5395127" cy="487611"/>
            </a:xfrm>
            <a:prstGeom prst="roundRect">
              <a:avLst>
                <a:gd name="adj" fmla="val 16667"/>
              </a:avLst>
            </a:prstGeom>
            <a:solidFill>
              <a:srgbClr val="005CB9"/>
            </a:solidFill>
            <a:ln w="12700">
              <a:solidFill>
                <a:srgbClr val="002D5C"/>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r>
                <a:rPr lang="sv-SE" sz="1600" b="1" dirty="0">
                  <a:solidFill>
                    <a:srgbClr val="FFFFFF"/>
                  </a:solidFill>
                  <a:latin typeface="Palatino Linotype" panose="02040502050505030304" pitchFamily="18" charset="0"/>
                  <a:ea typeface="PMingLiU"/>
                </a:rPr>
                <a:t>     Mitt uppdrag, 	                             Mitt resultat  </a:t>
              </a:r>
            </a:p>
            <a:p>
              <a:pPr eaLnBrk="0" fontAlgn="base" hangingPunct="0"/>
              <a:r>
                <a:rPr lang="sv-SE" sz="1600" b="1" dirty="0">
                  <a:solidFill>
                    <a:srgbClr val="FFFFFF"/>
                  </a:solidFill>
                  <a:latin typeface="Palatino Linotype" panose="02040502050505030304" pitchFamily="18" charset="0"/>
                  <a:ea typeface="PMingLiU"/>
                </a:rPr>
                <a:t>     min planering   		          min uppföljning</a:t>
              </a:r>
              <a:endParaRPr lang="sv-SE" sz="1200" dirty="0">
                <a:latin typeface="Times New Roman" panose="02020603050405020304" pitchFamily="18" charset="0"/>
                <a:ea typeface="PMingLiU"/>
              </a:endParaRPr>
            </a:p>
          </p:txBody>
        </p:sp>
        <p:sp>
          <p:nvSpPr>
            <p:cNvPr id="7" name="textruta 6">
              <a:extLst>
                <a:ext uri="{FF2B5EF4-FFF2-40B4-BE49-F238E27FC236}">
                  <a16:creationId xmlns:a16="http://schemas.microsoft.com/office/drawing/2014/main" id="{4D0C8CC8-E2D3-4F5D-B603-0282895D91E6}"/>
                </a:ext>
              </a:extLst>
            </p:cNvPr>
            <p:cNvSpPr txBox="1"/>
            <p:nvPr/>
          </p:nvSpPr>
          <p:spPr>
            <a:xfrm>
              <a:off x="548282" y="2052239"/>
              <a:ext cx="1903150" cy="338554"/>
            </a:xfrm>
            <a:prstGeom prst="rect">
              <a:avLst/>
            </a:prstGeom>
            <a:noFill/>
          </p:spPr>
          <p:txBody>
            <a:bodyPr wrap="none" rtlCol="0">
              <a:spAutoFit/>
            </a:bodyPr>
            <a:lstStyle/>
            <a:p>
              <a:r>
                <a:rPr lang="sv-SE" sz="1600" dirty="0"/>
                <a:t>Riksdag och regering</a:t>
              </a:r>
            </a:p>
          </p:txBody>
        </p:sp>
        <p:sp>
          <p:nvSpPr>
            <p:cNvPr id="8" name="textruta 7">
              <a:extLst>
                <a:ext uri="{FF2B5EF4-FFF2-40B4-BE49-F238E27FC236}">
                  <a16:creationId xmlns:a16="http://schemas.microsoft.com/office/drawing/2014/main" id="{65AF4EA0-FA39-4D93-991E-EF85A536CCDE}"/>
                </a:ext>
              </a:extLst>
            </p:cNvPr>
            <p:cNvSpPr txBox="1"/>
            <p:nvPr/>
          </p:nvSpPr>
          <p:spPr>
            <a:xfrm>
              <a:off x="552747" y="2748137"/>
              <a:ext cx="1789592" cy="338554"/>
            </a:xfrm>
            <a:prstGeom prst="rect">
              <a:avLst/>
            </a:prstGeom>
            <a:noFill/>
          </p:spPr>
          <p:txBody>
            <a:bodyPr wrap="none" rtlCol="0">
              <a:spAutoFit/>
            </a:bodyPr>
            <a:lstStyle/>
            <a:p>
              <a:r>
                <a:rPr lang="sv-SE" sz="1600" dirty="0"/>
                <a:t>Styrelse och Rektor</a:t>
              </a:r>
            </a:p>
          </p:txBody>
        </p:sp>
        <p:sp>
          <p:nvSpPr>
            <p:cNvPr id="9" name="textruta 8">
              <a:extLst>
                <a:ext uri="{FF2B5EF4-FFF2-40B4-BE49-F238E27FC236}">
                  <a16:creationId xmlns:a16="http://schemas.microsoft.com/office/drawing/2014/main" id="{96D7D029-55CE-4349-909A-83D7A0A3DBB5}"/>
                </a:ext>
              </a:extLst>
            </p:cNvPr>
            <p:cNvSpPr txBox="1"/>
            <p:nvPr/>
          </p:nvSpPr>
          <p:spPr>
            <a:xfrm>
              <a:off x="548282" y="3787806"/>
              <a:ext cx="2179186" cy="338554"/>
            </a:xfrm>
            <a:prstGeom prst="rect">
              <a:avLst/>
            </a:prstGeom>
            <a:noFill/>
          </p:spPr>
          <p:txBody>
            <a:bodyPr wrap="none" rtlCol="0">
              <a:spAutoFit/>
            </a:bodyPr>
            <a:lstStyle/>
            <a:p>
              <a:r>
                <a:rPr lang="sv-SE" sz="1600" dirty="0"/>
                <a:t>Dekan, Förvaltningschef</a:t>
              </a:r>
            </a:p>
          </p:txBody>
        </p:sp>
        <p:sp>
          <p:nvSpPr>
            <p:cNvPr id="10" name="textruta 9">
              <a:extLst>
                <a:ext uri="{FF2B5EF4-FFF2-40B4-BE49-F238E27FC236}">
                  <a16:creationId xmlns:a16="http://schemas.microsoft.com/office/drawing/2014/main" id="{9062227A-17BA-4EFF-8D8B-9272ACFD36EF}"/>
                </a:ext>
              </a:extLst>
            </p:cNvPr>
            <p:cNvSpPr txBox="1"/>
            <p:nvPr/>
          </p:nvSpPr>
          <p:spPr>
            <a:xfrm>
              <a:off x="535458" y="4714709"/>
              <a:ext cx="2136547" cy="338554"/>
            </a:xfrm>
            <a:prstGeom prst="rect">
              <a:avLst/>
            </a:prstGeom>
            <a:noFill/>
          </p:spPr>
          <p:txBody>
            <a:bodyPr wrap="none" rtlCol="0">
              <a:spAutoFit/>
            </a:bodyPr>
            <a:lstStyle/>
            <a:p>
              <a:r>
                <a:rPr lang="sv-SE" sz="1600" dirty="0"/>
                <a:t>Prefekt, Avdelningschef</a:t>
              </a:r>
            </a:p>
          </p:txBody>
        </p:sp>
        <p:sp>
          <p:nvSpPr>
            <p:cNvPr id="11" name="textruta 10">
              <a:extLst>
                <a:ext uri="{FF2B5EF4-FFF2-40B4-BE49-F238E27FC236}">
                  <a16:creationId xmlns:a16="http://schemas.microsoft.com/office/drawing/2014/main" id="{FF9F2BC4-B742-42EC-B864-BFDB5524FEB0}"/>
                </a:ext>
              </a:extLst>
            </p:cNvPr>
            <p:cNvSpPr txBox="1"/>
            <p:nvPr/>
          </p:nvSpPr>
          <p:spPr>
            <a:xfrm>
              <a:off x="548282" y="5426835"/>
              <a:ext cx="1284454" cy="338554"/>
            </a:xfrm>
            <a:prstGeom prst="rect">
              <a:avLst/>
            </a:prstGeom>
            <a:noFill/>
          </p:spPr>
          <p:txBody>
            <a:bodyPr wrap="none" rtlCol="0">
              <a:spAutoFit/>
            </a:bodyPr>
            <a:lstStyle/>
            <a:p>
              <a:r>
                <a:rPr lang="sv-SE" sz="1600" dirty="0"/>
                <a:t>Medarbetare</a:t>
              </a:r>
              <a:endParaRPr lang="sv-SE" dirty="0"/>
            </a:p>
          </p:txBody>
        </p:sp>
        <p:sp>
          <p:nvSpPr>
            <p:cNvPr id="12" name="Rektangel 11">
              <a:extLst>
                <a:ext uri="{FF2B5EF4-FFF2-40B4-BE49-F238E27FC236}">
                  <a16:creationId xmlns:a16="http://schemas.microsoft.com/office/drawing/2014/main" id="{5BA8DC49-4B27-4205-AF75-7E6E5900896E}"/>
                </a:ext>
              </a:extLst>
            </p:cNvPr>
            <p:cNvSpPr/>
            <p:nvPr/>
          </p:nvSpPr>
          <p:spPr>
            <a:xfrm>
              <a:off x="3118216" y="2652333"/>
              <a:ext cx="2390130" cy="5779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sz="1400" dirty="0">
                  <a:latin typeface="Palatino Linotype" panose="02040502050505030304" pitchFamily="18" charset="0"/>
                </a:rPr>
                <a:t>Mittuniversitetets strategi, verksamhetsplan och budget</a:t>
              </a:r>
            </a:p>
          </p:txBody>
        </p:sp>
        <p:sp>
          <p:nvSpPr>
            <p:cNvPr id="13" name="Rektangel 12">
              <a:extLst>
                <a:ext uri="{FF2B5EF4-FFF2-40B4-BE49-F238E27FC236}">
                  <a16:creationId xmlns:a16="http://schemas.microsoft.com/office/drawing/2014/main" id="{E57BC603-8903-4030-982E-205C9267FCEE}"/>
                </a:ext>
              </a:extLst>
            </p:cNvPr>
            <p:cNvSpPr/>
            <p:nvPr/>
          </p:nvSpPr>
          <p:spPr>
            <a:xfrm>
              <a:off x="3118216" y="3673864"/>
              <a:ext cx="2390130" cy="5779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sz="1400" dirty="0">
                  <a:latin typeface="Palatino Linotype" panose="02040502050505030304" pitchFamily="18" charset="0"/>
                </a:rPr>
                <a:t>Aktivitetsplaner och intern fördelning av medel</a:t>
              </a:r>
            </a:p>
          </p:txBody>
        </p:sp>
        <p:sp>
          <p:nvSpPr>
            <p:cNvPr id="14" name="Rektangel 13">
              <a:extLst>
                <a:ext uri="{FF2B5EF4-FFF2-40B4-BE49-F238E27FC236}">
                  <a16:creationId xmlns:a16="http://schemas.microsoft.com/office/drawing/2014/main" id="{0683EEB9-5A26-47ED-8041-5098D13765AD}"/>
                </a:ext>
              </a:extLst>
            </p:cNvPr>
            <p:cNvSpPr/>
            <p:nvPr/>
          </p:nvSpPr>
          <p:spPr>
            <a:xfrm>
              <a:off x="5965546" y="2652332"/>
              <a:ext cx="2390130" cy="5779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sz="1400" dirty="0">
                  <a:latin typeface="Palatino Linotype" panose="02040502050505030304" pitchFamily="18" charset="0"/>
                </a:rPr>
                <a:t>Budgetunderlag, årsredovisning</a:t>
              </a:r>
            </a:p>
          </p:txBody>
        </p:sp>
        <p:sp>
          <p:nvSpPr>
            <p:cNvPr id="15" name="Rektangel 14">
              <a:extLst>
                <a:ext uri="{FF2B5EF4-FFF2-40B4-BE49-F238E27FC236}">
                  <a16:creationId xmlns:a16="http://schemas.microsoft.com/office/drawing/2014/main" id="{DDA79E27-9158-4188-A867-1693F44892D2}"/>
                </a:ext>
              </a:extLst>
            </p:cNvPr>
            <p:cNvSpPr/>
            <p:nvPr/>
          </p:nvSpPr>
          <p:spPr>
            <a:xfrm>
              <a:off x="3147476" y="4696702"/>
              <a:ext cx="2390130" cy="5779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sz="1400" dirty="0">
                  <a:latin typeface="Palatino Linotype" panose="02040502050505030304" pitchFamily="18" charset="0"/>
                </a:rPr>
                <a:t>Uppdrag och aktiviteter</a:t>
              </a:r>
            </a:p>
          </p:txBody>
        </p:sp>
        <p:sp>
          <p:nvSpPr>
            <p:cNvPr id="16" name="Rektangel 15">
              <a:extLst>
                <a:ext uri="{FF2B5EF4-FFF2-40B4-BE49-F238E27FC236}">
                  <a16:creationId xmlns:a16="http://schemas.microsoft.com/office/drawing/2014/main" id="{C3071D83-6D9C-4306-A2F5-95117D1F4A87}"/>
                </a:ext>
              </a:extLst>
            </p:cNvPr>
            <p:cNvSpPr/>
            <p:nvPr/>
          </p:nvSpPr>
          <p:spPr>
            <a:xfrm>
              <a:off x="5965546" y="3694948"/>
              <a:ext cx="2390130" cy="5779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sz="1400" dirty="0">
                  <a:latin typeface="Palatino Linotype" panose="02040502050505030304" pitchFamily="18" charset="0"/>
                </a:rPr>
                <a:t>Verksamhetsuppföljning, dialoger</a:t>
              </a:r>
            </a:p>
          </p:txBody>
        </p:sp>
        <p:sp>
          <p:nvSpPr>
            <p:cNvPr id="17" name="Rektangel 16">
              <a:extLst>
                <a:ext uri="{FF2B5EF4-FFF2-40B4-BE49-F238E27FC236}">
                  <a16:creationId xmlns:a16="http://schemas.microsoft.com/office/drawing/2014/main" id="{CBFB35EC-EC10-4F13-9458-556FD83DD2A6}"/>
                </a:ext>
              </a:extLst>
            </p:cNvPr>
            <p:cNvSpPr/>
            <p:nvPr/>
          </p:nvSpPr>
          <p:spPr>
            <a:xfrm>
              <a:off x="5965546" y="4714316"/>
              <a:ext cx="2390130" cy="5779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sz="1400" dirty="0">
                  <a:latin typeface="Palatino Linotype" panose="02040502050505030304" pitchFamily="18" charset="0"/>
                </a:rPr>
                <a:t>Verksamhetsuppföljning, dialoger</a:t>
              </a:r>
            </a:p>
          </p:txBody>
        </p:sp>
        <p:sp>
          <p:nvSpPr>
            <p:cNvPr id="18" name="Uppåtpil 29">
              <a:extLst>
                <a:ext uri="{FF2B5EF4-FFF2-40B4-BE49-F238E27FC236}">
                  <a16:creationId xmlns:a16="http://schemas.microsoft.com/office/drawing/2014/main" id="{DF14919D-CFBE-4D71-A36C-D24F48739687}"/>
                </a:ext>
              </a:extLst>
            </p:cNvPr>
            <p:cNvSpPr/>
            <p:nvPr/>
          </p:nvSpPr>
          <p:spPr>
            <a:xfrm>
              <a:off x="3430829" y="3230233"/>
              <a:ext cx="702259" cy="443631"/>
            </a:xfrm>
            <a:prstGeom prst="upArrow">
              <a:avLst/>
            </a:prstGeom>
            <a:effectLst>
              <a:innerShdw blurRad="63500" dist="50800" dir="162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19" name="Uppåtpil 30">
              <a:extLst>
                <a:ext uri="{FF2B5EF4-FFF2-40B4-BE49-F238E27FC236}">
                  <a16:creationId xmlns:a16="http://schemas.microsoft.com/office/drawing/2014/main" id="{4B8A23DC-18AA-41D7-9393-C40A0B03AF6A}"/>
                </a:ext>
              </a:extLst>
            </p:cNvPr>
            <p:cNvSpPr/>
            <p:nvPr/>
          </p:nvSpPr>
          <p:spPr>
            <a:xfrm>
              <a:off x="3430828" y="4261421"/>
              <a:ext cx="702259" cy="443631"/>
            </a:xfrm>
            <a:prstGeom prst="upArrow">
              <a:avLst/>
            </a:prstGeom>
            <a:effectLst>
              <a:innerShdw blurRad="63500" dist="50800" dir="162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20" name="Uppåtpil 31">
              <a:extLst>
                <a:ext uri="{FF2B5EF4-FFF2-40B4-BE49-F238E27FC236}">
                  <a16:creationId xmlns:a16="http://schemas.microsoft.com/office/drawing/2014/main" id="{44D91003-B17B-4EDD-B773-603BF854698B}"/>
                </a:ext>
              </a:extLst>
            </p:cNvPr>
            <p:cNvSpPr/>
            <p:nvPr/>
          </p:nvSpPr>
          <p:spPr>
            <a:xfrm>
              <a:off x="3430828" y="5281673"/>
              <a:ext cx="702259" cy="443631"/>
            </a:xfrm>
            <a:prstGeom prst="upArrow">
              <a:avLst/>
            </a:prstGeom>
            <a:effectLst>
              <a:innerShdw blurRad="63500" dist="50800" dir="162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21" name="Uppåtpil 32">
              <a:extLst>
                <a:ext uri="{FF2B5EF4-FFF2-40B4-BE49-F238E27FC236}">
                  <a16:creationId xmlns:a16="http://schemas.microsoft.com/office/drawing/2014/main" id="{37043EA4-1C37-4D66-91E1-FD752F490450}"/>
                </a:ext>
              </a:extLst>
            </p:cNvPr>
            <p:cNvSpPr/>
            <p:nvPr/>
          </p:nvSpPr>
          <p:spPr>
            <a:xfrm rot="10800000">
              <a:off x="4489591" y="3234948"/>
              <a:ext cx="702259" cy="443631"/>
            </a:xfrm>
            <a:prstGeom prst="upArrow">
              <a:avLst/>
            </a:prstGeom>
            <a:effectLst>
              <a:innerShdw blurRad="63500" dist="50800" dir="162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22" name="Uppåtpil 33">
              <a:extLst>
                <a:ext uri="{FF2B5EF4-FFF2-40B4-BE49-F238E27FC236}">
                  <a16:creationId xmlns:a16="http://schemas.microsoft.com/office/drawing/2014/main" id="{950F8EA0-0D5A-40A9-9D1E-DA7CBD57A6A1}"/>
                </a:ext>
              </a:extLst>
            </p:cNvPr>
            <p:cNvSpPr/>
            <p:nvPr/>
          </p:nvSpPr>
          <p:spPr>
            <a:xfrm rot="10800000">
              <a:off x="4484217" y="4258834"/>
              <a:ext cx="702259" cy="443631"/>
            </a:xfrm>
            <a:prstGeom prst="upArrow">
              <a:avLst/>
            </a:prstGeom>
            <a:effectLst>
              <a:innerShdw blurRad="63500" dist="50800" dir="162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23" name="Uppåtpil 34">
              <a:extLst>
                <a:ext uri="{FF2B5EF4-FFF2-40B4-BE49-F238E27FC236}">
                  <a16:creationId xmlns:a16="http://schemas.microsoft.com/office/drawing/2014/main" id="{B240F467-8B05-476A-98BB-04730B527F8F}"/>
                </a:ext>
              </a:extLst>
            </p:cNvPr>
            <p:cNvSpPr/>
            <p:nvPr/>
          </p:nvSpPr>
          <p:spPr>
            <a:xfrm rot="10800000">
              <a:off x="4484216" y="5274602"/>
              <a:ext cx="702259" cy="443631"/>
            </a:xfrm>
            <a:prstGeom prst="upArrow">
              <a:avLst/>
            </a:prstGeom>
            <a:effectLst>
              <a:innerShdw blurRad="63500" dist="50800" dir="162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24" name="Likbent triangel 23">
              <a:extLst>
                <a:ext uri="{FF2B5EF4-FFF2-40B4-BE49-F238E27FC236}">
                  <a16:creationId xmlns:a16="http://schemas.microsoft.com/office/drawing/2014/main" id="{56C99C59-1DF2-424C-A41D-07D505BE149A}"/>
                </a:ext>
              </a:extLst>
            </p:cNvPr>
            <p:cNvSpPr/>
            <p:nvPr/>
          </p:nvSpPr>
          <p:spPr>
            <a:xfrm>
              <a:off x="6022849" y="3241994"/>
              <a:ext cx="2332827" cy="450700"/>
            </a:xfrm>
            <a:prstGeom prst="triangle">
              <a:avLst>
                <a:gd name="adj" fmla="val 48744"/>
              </a:avLst>
            </a:prstGeom>
            <a:effectLst>
              <a:innerShdw blurRad="63500" dist="50800" dir="189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25" name="Likbent triangel 24">
              <a:extLst>
                <a:ext uri="{FF2B5EF4-FFF2-40B4-BE49-F238E27FC236}">
                  <a16:creationId xmlns:a16="http://schemas.microsoft.com/office/drawing/2014/main" id="{86FA15CF-91A3-42DC-ABE7-80B19453D8E5}"/>
                </a:ext>
              </a:extLst>
            </p:cNvPr>
            <p:cNvSpPr/>
            <p:nvPr/>
          </p:nvSpPr>
          <p:spPr>
            <a:xfrm>
              <a:off x="5994806" y="4272939"/>
              <a:ext cx="2332827" cy="450700"/>
            </a:xfrm>
            <a:prstGeom prst="triangle">
              <a:avLst>
                <a:gd name="adj" fmla="val 48744"/>
              </a:avLst>
            </a:prstGeom>
            <a:effectLst>
              <a:innerShdw blurRad="63500" dist="50800" dir="189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26" name="Likbent triangel 25">
              <a:extLst>
                <a:ext uri="{FF2B5EF4-FFF2-40B4-BE49-F238E27FC236}">
                  <a16:creationId xmlns:a16="http://schemas.microsoft.com/office/drawing/2014/main" id="{F831040F-BFC5-4295-930E-261F3B4FAEE1}"/>
                </a:ext>
              </a:extLst>
            </p:cNvPr>
            <p:cNvSpPr/>
            <p:nvPr/>
          </p:nvSpPr>
          <p:spPr>
            <a:xfrm>
              <a:off x="5965546" y="2194625"/>
              <a:ext cx="2332827" cy="450700"/>
            </a:xfrm>
            <a:prstGeom prst="triangle">
              <a:avLst>
                <a:gd name="adj" fmla="val 48744"/>
              </a:avLst>
            </a:prstGeom>
            <a:effectLst>
              <a:innerShdw blurRad="63500" dist="50800" dir="189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27" name="Likbent triangel 26">
              <a:extLst>
                <a:ext uri="{FF2B5EF4-FFF2-40B4-BE49-F238E27FC236}">
                  <a16:creationId xmlns:a16="http://schemas.microsoft.com/office/drawing/2014/main" id="{79590B68-EBF0-4889-A3F1-EAF36A2CA447}"/>
                </a:ext>
              </a:extLst>
            </p:cNvPr>
            <p:cNvSpPr/>
            <p:nvPr/>
          </p:nvSpPr>
          <p:spPr>
            <a:xfrm rot="10800000">
              <a:off x="3146867" y="2172946"/>
              <a:ext cx="2332827" cy="450700"/>
            </a:xfrm>
            <a:prstGeom prst="triangle">
              <a:avLst>
                <a:gd name="adj" fmla="val 48744"/>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Likbent triangel 27">
              <a:extLst>
                <a:ext uri="{FF2B5EF4-FFF2-40B4-BE49-F238E27FC236}">
                  <a16:creationId xmlns:a16="http://schemas.microsoft.com/office/drawing/2014/main" id="{11FF2A20-DFE0-44CF-8E6E-7A6932F5C648}"/>
                </a:ext>
              </a:extLst>
            </p:cNvPr>
            <p:cNvSpPr/>
            <p:nvPr/>
          </p:nvSpPr>
          <p:spPr>
            <a:xfrm>
              <a:off x="6092634" y="5301788"/>
              <a:ext cx="2332827" cy="450700"/>
            </a:xfrm>
            <a:prstGeom prst="triangle">
              <a:avLst>
                <a:gd name="adj" fmla="val 48744"/>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421817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4EF7C6-5C6D-46A8-89B2-A127B145E481}"/>
              </a:ext>
            </a:extLst>
          </p:cNvPr>
          <p:cNvSpPr>
            <a:spLocks noGrp="1"/>
          </p:cNvSpPr>
          <p:nvPr>
            <p:ph type="title"/>
          </p:nvPr>
        </p:nvSpPr>
        <p:spPr/>
        <p:txBody>
          <a:bodyPr/>
          <a:lstStyle/>
          <a:p>
            <a:r>
              <a:rPr lang="sv-SE" dirty="0"/>
              <a:t>Planering</a:t>
            </a:r>
          </a:p>
        </p:txBody>
      </p:sp>
      <p:sp>
        <p:nvSpPr>
          <p:cNvPr id="3" name="Platshållare för innehåll 2">
            <a:extLst>
              <a:ext uri="{FF2B5EF4-FFF2-40B4-BE49-F238E27FC236}">
                <a16:creationId xmlns:a16="http://schemas.microsoft.com/office/drawing/2014/main" id="{F8F5B404-2CFD-487D-A80B-BEF5B346D221}"/>
              </a:ext>
            </a:extLst>
          </p:cNvPr>
          <p:cNvSpPr>
            <a:spLocks noGrp="1"/>
          </p:cNvSpPr>
          <p:nvPr>
            <p:ph idx="1"/>
          </p:nvPr>
        </p:nvSpPr>
        <p:spPr/>
        <p:txBody>
          <a:bodyPr/>
          <a:lstStyle/>
          <a:p>
            <a:endParaRPr lang="sv-SE" dirty="0"/>
          </a:p>
        </p:txBody>
      </p:sp>
      <p:grpSp>
        <p:nvGrpSpPr>
          <p:cNvPr id="5" name="Grupp 4">
            <a:extLst>
              <a:ext uri="{FF2B5EF4-FFF2-40B4-BE49-F238E27FC236}">
                <a16:creationId xmlns:a16="http://schemas.microsoft.com/office/drawing/2014/main" id="{83E4A173-AEA4-4C8D-A01D-C4927F634B30}"/>
              </a:ext>
            </a:extLst>
          </p:cNvPr>
          <p:cNvGrpSpPr/>
          <p:nvPr/>
        </p:nvGrpSpPr>
        <p:grpSpPr>
          <a:xfrm>
            <a:off x="1086651" y="2123610"/>
            <a:ext cx="6096000" cy="4064000"/>
            <a:chOff x="1524000" y="1411630"/>
            <a:chExt cx="6096000" cy="4064000"/>
          </a:xfrm>
        </p:grpSpPr>
        <p:graphicFrame>
          <p:nvGraphicFramePr>
            <p:cNvPr id="7" name="Diagram 6">
              <a:extLst>
                <a:ext uri="{FF2B5EF4-FFF2-40B4-BE49-F238E27FC236}">
                  <a16:creationId xmlns:a16="http://schemas.microsoft.com/office/drawing/2014/main" id="{9D64B17B-FFA4-437C-B00A-25A427C8BB3E}"/>
                </a:ext>
              </a:extLst>
            </p:cNvPr>
            <p:cNvGraphicFramePr/>
            <p:nvPr>
              <p:extLst>
                <p:ext uri="{D42A27DB-BD31-4B8C-83A1-F6EECF244321}">
                  <p14:modId xmlns:p14="http://schemas.microsoft.com/office/powerpoint/2010/main" val="820902188"/>
                </p:ext>
              </p:extLst>
            </p:nvPr>
          </p:nvGraphicFramePr>
          <p:xfrm>
            <a:off x="1524000" y="141163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Nedåtböjd pil 7">
              <a:extLst>
                <a:ext uri="{FF2B5EF4-FFF2-40B4-BE49-F238E27FC236}">
                  <a16:creationId xmlns:a16="http://schemas.microsoft.com/office/drawing/2014/main" id="{64DA5578-437A-480F-8F51-6F965621DC75}"/>
                </a:ext>
              </a:extLst>
            </p:cNvPr>
            <p:cNvSpPr/>
            <p:nvPr/>
          </p:nvSpPr>
          <p:spPr>
            <a:xfrm rot="9559418">
              <a:off x="2530713" y="3801841"/>
              <a:ext cx="3893780" cy="1004070"/>
            </a:xfrm>
            <a:prstGeom prst="curvedDownArrow">
              <a:avLst>
                <a:gd name="adj1" fmla="val 19210"/>
                <a:gd name="adj2" fmla="val 50000"/>
                <a:gd name="adj3" fmla="val 33823"/>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solidFill>
                  <a:schemeClr val="tx1"/>
                </a:solidFill>
              </a:endParaRPr>
            </a:p>
          </p:txBody>
        </p:sp>
        <p:sp>
          <p:nvSpPr>
            <p:cNvPr id="9" name="Nedåtböjd pil 8">
              <a:extLst>
                <a:ext uri="{FF2B5EF4-FFF2-40B4-BE49-F238E27FC236}">
                  <a16:creationId xmlns:a16="http://schemas.microsoft.com/office/drawing/2014/main" id="{4A0F01DF-FDD1-4D8A-B83A-C4741FE281ED}"/>
                </a:ext>
              </a:extLst>
            </p:cNvPr>
            <p:cNvSpPr/>
            <p:nvPr/>
          </p:nvSpPr>
          <p:spPr>
            <a:xfrm rot="9975513">
              <a:off x="3695012" y="3487895"/>
              <a:ext cx="2574654" cy="1097176"/>
            </a:xfrm>
            <a:prstGeom prst="curvedDownArrow">
              <a:avLst>
                <a:gd name="adj1" fmla="val 19210"/>
                <a:gd name="adj2" fmla="val 50000"/>
                <a:gd name="adj3" fmla="val 33823"/>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solidFill>
                  <a:schemeClr val="tx1"/>
                </a:solidFill>
              </a:endParaRPr>
            </a:p>
          </p:txBody>
        </p:sp>
        <p:sp>
          <p:nvSpPr>
            <p:cNvPr id="10" name="textruta 9">
              <a:extLst>
                <a:ext uri="{FF2B5EF4-FFF2-40B4-BE49-F238E27FC236}">
                  <a16:creationId xmlns:a16="http://schemas.microsoft.com/office/drawing/2014/main" id="{2B1DF0D7-4A78-4673-96F2-44EAC515D05F}"/>
                </a:ext>
              </a:extLst>
            </p:cNvPr>
            <p:cNvSpPr txBox="1"/>
            <p:nvPr/>
          </p:nvSpPr>
          <p:spPr>
            <a:xfrm>
              <a:off x="4266233" y="4036483"/>
              <a:ext cx="2781946" cy="276999"/>
            </a:xfrm>
            <a:prstGeom prst="rect">
              <a:avLst/>
            </a:prstGeom>
            <a:noFill/>
          </p:spPr>
          <p:txBody>
            <a:bodyPr wrap="square" rtlCol="0">
              <a:spAutoFit/>
            </a:bodyPr>
            <a:lstStyle/>
            <a:p>
              <a:r>
                <a:rPr lang="sv-SE" sz="1200" dirty="0"/>
                <a:t>Planeringsförutsättningar </a:t>
              </a:r>
            </a:p>
          </p:txBody>
        </p:sp>
      </p:grpSp>
      <p:graphicFrame>
        <p:nvGraphicFramePr>
          <p:cNvPr id="11" name="Diagram 10">
            <a:extLst>
              <a:ext uri="{FF2B5EF4-FFF2-40B4-BE49-F238E27FC236}">
                <a16:creationId xmlns:a16="http://schemas.microsoft.com/office/drawing/2014/main" id="{13AE7D3B-7A4C-433E-AC7A-4E3FA0AE203A}"/>
              </a:ext>
            </a:extLst>
          </p:cNvPr>
          <p:cNvGraphicFramePr/>
          <p:nvPr>
            <p:extLst>
              <p:ext uri="{D42A27DB-BD31-4B8C-83A1-F6EECF244321}">
                <p14:modId xmlns:p14="http://schemas.microsoft.com/office/powerpoint/2010/main" val="3041574912"/>
              </p:ext>
            </p:extLst>
          </p:nvPr>
        </p:nvGraphicFramePr>
        <p:xfrm>
          <a:off x="7430501" y="1540800"/>
          <a:ext cx="3674847" cy="32076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1249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9966C2-095B-4B72-B682-E68C66E98B59}"/>
              </a:ext>
            </a:extLst>
          </p:cNvPr>
          <p:cNvSpPr>
            <a:spLocks noGrp="1"/>
          </p:cNvSpPr>
          <p:nvPr>
            <p:ph type="title"/>
          </p:nvPr>
        </p:nvSpPr>
        <p:spPr>
          <a:xfrm>
            <a:off x="838800" y="739416"/>
            <a:ext cx="10550525" cy="652145"/>
          </a:xfrm>
        </p:spPr>
        <p:txBody>
          <a:bodyPr anchor="t">
            <a:normAutofit/>
          </a:bodyPr>
          <a:lstStyle/>
          <a:p>
            <a:r>
              <a:rPr lang="sv-SE" dirty="0"/>
              <a:t>Mittuniversitetets strategi</a:t>
            </a:r>
          </a:p>
        </p:txBody>
      </p:sp>
      <p:pic>
        <p:nvPicPr>
          <p:cNvPr id="5" name="Platshållare för innehåll 4">
            <a:extLst>
              <a:ext uri="{FF2B5EF4-FFF2-40B4-BE49-F238E27FC236}">
                <a16:creationId xmlns:a16="http://schemas.microsoft.com/office/drawing/2014/main" id="{C33FC53B-E157-3780-FC0F-185924669EC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799" y="1181583"/>
            <a:ext cx="9157955" cy="5151352"/>
          </a:xfrm>
          <a:noFill/>
        </p:spPr>
      </p:pic>
    </p:spTree>
    <p:extLst>
      <p:ext uri="{BB962C8B-B14F-4D97-AF65-F5344CB8AC3E}">
        <p14:creationId xmlns:p14="http://schemas.microsoft.com/office/powerpoint/2010/main" val="68835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68468F-7BA8-42BA-B669-FCC19265BF82}"/>
              </a:ext>
            </a:extLst>
          </p:cNvPr>
          <p:cNvSpPr>
            <a:spLocks noGrp="1"/>
          </p:cNvSpPr>
          <p:nvPr>
            <p:ph type="title"/>
          </p:nvPr>
        </p:nvSpPr>
        <p:spPr/>
        <p:txBody>
          <a:bodyPr/>
          <a:lstStyle/>
          <a:p>
            <a:r>
              <a:rPr lang="sv-SE" dirty="0"/>
              <a:t>Strategins effektområden</a:t>
            </a:r>
          </a:p>
        </p:txBody>
      </p:sp>
      <p:sp>
        <p:nvSpPr>
          <p:cNvPr id="3" name="Platshållare för innehåll 2">
            <a:extLst>
              <a:ext uri="{FF2B5EF4-FFF2-40B4-BE49-F238E27FC236}">
                <a16:creationId xmlns:a16="http://schemas.microsoft.com/office/drawing/2014/main" id="{9BA0CBDE-0894-4631-B6C3-617AC7809B6D}"/>
              </a:ext>
            </a:extLst>
          </p:cNvPr>
          <p:cNvSpPr>
            <a:spLocks noGrp="1"/>
          </p:cNvSpPr>
          <p:nvPr>
            <p:ph idx="1"/>
          </p:nvPr>
        </p:nvSpPr>
        <p:spPr/>
        <p:txBody>
          <a:bodyPr/>
          <a:lstStyle/>
          <a:p>
            <a:r>
              <a:rPr lang="sv-SE" dirty="0"/>
              <a:t>Attraktivitet</a:t>
            </a:r>
          </a:p>
          <a:p>
            <a:r>
              <a:rPr lang="sv-SE" dirty="0"/>
              <a:t>Hållbar utveckling</a:t>
            </a:r>
          </a:p>
          <a:p>
            <a:r>
              <a:rPr lang="sv-SE" dirty="0"/>
              <a:t>Relevans</a:t>
            </a:r>
          </a:p>
          <a:p>
            <a:r>
              <a:rPr lang="sv-SE" dirty="0"/>
              <a:t>Kvalitet </a:t>
            </a:r>
          </a:p>
          <a:p>
            <a:endParaRPr lang="sv-SE" dirty="0"/>
          </a:p>
        </p:txBody>
      </p:sp>
    </p:spTree>
    <p:extLst>
      <p:ext uri="{BB962C8B-B14F-4D97-AF65-F5344CB8AC3E}">
        <p14:creationId xmlns:p14="http://schemas.microsoft.com/office/powerpoint/2010/main" val="1060869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9966C2-095B-4B72-B682-E68C66E98B59}"/>
              </a:ext>
            </a:extLst>
          </p:cNvPr>
          <p:cNvSpPr>
            <a:spLocks noGrp="1"/>
          </p:cNvSpPr>
          <p:nvPr>
            <p:ph type="title"/>
          </p:nvPr>
        </p:nvSpPr>
        <p:spPr/>
        <p:txBody>
          <a:bodyPr/>
          <a:lstStyle/>
          <a:p>
            <a:r>
              <a:rPr lang="sv-SE" dirty="0"/>
              <a:t>Särskilda åtaganden</a:t>
            </a:r>
          </a:p>
        </p:txBody>
      </p:sp>
      <p:sp>
        <p:nvSpPr>
          <p:cNvPr id="3" name="Platshållare för innehåll 2">
            <a:extLst>
              <a:ext uri="{FF2B5EF4-FFF2-40B4-BE49-F238E27FC236}">
                <a16:creationId xmlns:a16="http://schemas.microsoft.com/office/drawing/2014/main" id="{FB26F44C-59F6-4028-A730-72DB77574E71}"/>
              </a:ext>
            </a:extLst>
          </p:cNvPr>
          <p:cNvSpPr>
            <a:spLocks noGrp="1"/>
          </p:cNvSpPr>
          <p:nvPr>
            <p:ph idx="1"/>
          </p:nvPr>
        </p:nvSpPr>
        <p:spPr/>
        <p:txBody>
          <a:bodyPr/>
          <a:lstStyle/>
          <a:p>
            <a:r>
              <a:rPr lang="sv-SE" dirty="0"/>
              <a:t>Övergripande uppdraget regleras i högskolelagen</a:t>
            </a:r>
          </a:p>
          <a:p>
            <a:pPr lvl="1"/>
            <a:r>
              <a:rPr lang="sv-SE" dirty="0"/>
              <a:t>Forskning och utbildning ska hålla hög kvalitet och forskningsresultat ska komma till nytta.</a:t>
            </a:r>
          </a:p>
          <a:p>
            <a:pPr lvl="1"/>
            <a:r>
              <a:rPr lang="sv-SE" dirty="0"/>
              <a:t>Det ska finnas ett nära samband mellan utbildning och forskning. </a:t>
            </a:r>
          </a:p>
          <a:p>
            <a:pPr lvl="1"/>
            <a:r>
              <a:rPr lang="sv-SE" dirty="0"/>
              <a:t>Vetenskapens trovärdighet och god forskningssed ska värnas. </a:t>
            </a:r>
          </a:p>
          <a:p>
            <a:pPr lvl="1"/>
            <a:r>
              <a:rPr lang="sv-SE" dirty="0"/>
              <a:t>Verksamheten ska präglas av frihet att välja forskningsproblem, utveckla forskningsmetoder samt fritt publicera forskningsresultat. </a:t>
            </a:r>
          </a:p>
          <a:p>
            <a:pPr lvl="1"/>
            <a:r>
              <a:rPr lang="sv-SE" dirty="0"/>
              <a:t>Lärosätet ska främja hållbar utveckling, jämställdhet, mångfald, internationalisering samt breddad rekrytering. </a:t>
            </a:r>
          </a:p>
          <a:p>
            <a:pPr lvl="1"/>
            <a:r>
              <a:rPr lang="sv-SE" dirty="0"/>
              <a:t>Lärosätet ska samverka med det omgivande samhället och informera om vår verksamhet.</a:t>
            </a:r>
          </a:p>
          <a:p>
            <a:r>
              <a:rPr lang="sv-SE" dirty="0"/>
              <a:t>Uppdrag utifrån regeringsbrev avseende Mittuniversitetet, regleringsbrev för Universitet och högskolor, anslag 2:64 inom utgiftsområde 16 Utbildning och universitetsforskning samt regeringsbeslut</a:t>
            </a:r>
          </a:p>
        </p:txBody>
      </p:sp>
    </p:spTree>
    <p:extLst>
      <p:ext uri="{BB962C8B-B14F-4D97-AF65-F5344CB8AC3E}">
        <p14:creationId xmlns:p14="http://schemas.microsoft.com/office/powerpoint/2010/main" val="547345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256BC0-02C3-433D-B899-B6CB5EDBC267}"/>
              </a:ext>
            </a:extLst>
          </p:cNvPr>
          <p:cNvSpPr>
            <a:spLocks noGrp="1"/>
          </p:cNvSpPr>
          <p:nvPr>
            <p:ph type="title"/>
          </p:nvPr>
        </p:nvSpPr>
        <p:spPr>
          <a:xfrm>
            <a:off x="820737" y="976455"/>
            <a:ext cx="10550525" cy="652145"/>
          </a:xfrm>
        </p:spPr>
        <p:txBody>
          <a:bodyPr/>
          <a:lstStyle/>
          <a:p>
            <a:r>
              <a:rPr lang="sv-SE" dirty="0"/>
              <a:t>Kvalitetssystem</a:t>
            </a:r>
          </a:p>
        </p:txBody>
      </p:sp>
      <p:sp>
        <p:nvSpPr>
          <p:cNvPr id="3" name="Platshållare för innehåll 2">
            <a:extLst>
              <a:ext uri="{FF2B5EF4-FFF2-40B4-BE49-F238E27FC236}">
                <a16:creationId xmlns:a16="http://schemas.microsoft.com/office/drawing/2014/main" id="{D391A38C-9DA9-4C89-AAE0-C79B11FDE6EE}"/>
              </a:ext>
            </a:extLst>
          </p:cNvPr>
          <p:cNvSpPr>
            <a:spLocks noGrp="1"/>
          </p:cNvSpPr>
          <p:nvPr>
            <p:ph idx="1"/>
          </p:nvPr>
        </p:nvSpPr>
        <p:spPr>
          <a:xfrm>
            <a:off x="820737" y="1628600"/>
            <a:ext cx="10550524" cy="3836963"/>
          </a:xfrm>
        </p:spPr>
        <p:txBody>
          <a:bodyPr/>
          <a:lstStyle/>
          <a:p>
            <a:r>
              <a:rPr lang="sv-SE" dirty="0"/>
              <a:t>Mittuniversitetets kvalitetssystem för utbildning på grund-, avancerad och forskarnivå (MIUN 2018/1820)</a:t>
            </a:r>
          </a:p>
          <a:p>
            <a:r>
              <a:rPr lang="sv-SE" dirty="0"/>
              <a:t>Mittuniversitetets kvalitetssystem för forskning (MIUN 2021/1904)</a:t>
            </a:r>
          </a:p>
          <a:p>
            <a:pPr lvl="1"/>
            <a:r>
              <a:rPr lang="sv-SE" dirty="0"/>
              <a:t>Rutiner för kvalitetssäkring och kvalitetsutveckling av forskning (MIUN 2020/1688, 2021/198) </a:t>
            </a:r>
          </a:p>
          <a:p>
            <a:pPr lvl="1"/>
            <a:endParaRPr lang="sv-SE" dirty="0"/>
          </a:p>
          <a:p>
            <a:pPr lvl="1"/>
            <a:endParaRPr lang="sv-SE" dirty="0"/>
          </a:p>
          <a:p>
            <a:pPr lvl="1"/>
            <a:endParaRPr lang="sv-SE" dirty="0"/>
          </a:p>
        </p:txBody>
      </p:sp>
      <p:pic>
        <p:nvPicPr>
          <p:cNvPr id="5" name="Bildobjekt 4">
            <a:extLst>
              <a:ext uri="{FF2B5EF4-FFF2-40B4-BE49-F238E27FC236}">
                <a16:creationId xmlns:a16="http://schemas.microsoft.com/office/drawing/2014/main" id="{DBE43B2B-7411-47F2-B8CC-EBE0B8BBA9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006" y="3102648"/>
            <a:ext cx="4680000" cy="3240000"/>
          </a:xfrm>
          <a:prstGeom prst="rect">
            <a:avLst/>
          </a:prstGeom>
          <a:noFill/>
        </p:spPr>
      </p:pic>
      <p:pic>
        <p:nvPicPr>
          <p:cNvPr id="6" name="Bildobjekt 5">
            <a:extLst>
              <a:ext uri="{FF2B5EF4-FFF2-40B4-BE49-F238E27FC236}">
                <a16:creationId xmlns:a16="http://schemas.microsoft.com/office/drawing/2014/main" id="{AB8052B2-6CB8-405E-A2E2-A9E4EC6FC3C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17275" y="3102648"/>
            <a:ext cx="4680000" cy="3240000"/>
          </a:xfrm>
          <a:prstGeom prst="rect">
            <a:avLst/>
          </a:prstGeom>
          <a:noFill/>
        </p:spPr>
      </p:pic>
    </p:spTree>
    <p:extLst>
      <p:ext uri="{BB962C8B-B14F-4D97-AF65-F5344CB8AC3E}">
        <p14:creationId xmlns:p14="http://schemas.microsoft.com/office/powerpoint/2010/main" val="939805429"/>
      </p:ext>
    </p:extLst>
  </p:cSld>
  <p:clrMapOvr>
    <a:masterClrMapping/>
  </p:clrMapOvr>
</p:sld>
</file>

<file path=ppt/theme/theme1.xml><?xml version="1.0" encoding="utf-8"?>
<a:theme xmlns:a="http://schemas.openxmlformats.org/drawingml/2006/main" name="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CN 16.9.potx" id="{37F6D8C5-9675-4404-900A-E86DC592998E}" vid="{45E6DD0E-98EE-4F9C-B324-6ACD77EA76F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397</TotalTime>
  <Words>1362</Words>
  <Application>Microsoft Office PowerPoint</Application>
  <PresentationFormat>Bredbild</PresentationFormat>
  <Paragraphs>163</Paragraphs>
  <Slides>18</Slides>
  <Notes>11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18</vt:i4>
      </vt:variant>
    </vt:vector>
  </HeadingPairs>
  <TitlesOfParts>
    <vt:vector size="25" baseType="lpstr">
      <vt:lpstr>Arial</vt:lpstr>
      <vt:lpstr>Calibri</vt:lpstr>
      <vt:lpstr>Garamond</vt:lpstr>
      <vt:lpstr>Palatino Linotype</vt:lpstr>
      <vt:lpstr>Symbol</vt:lpstr>
      <vt:lpstr>Times New Roman</vt:lpstr>
      <vt:lpstr>Office-tema</vt:lpstr>
      <vt:lpstr>Verksamhetsplanering och riskanalys</vt:lpstr>
      <vt:lpstr>Mittuniversitetets styrmodellen (MIUN 2019/1118)</vt:lpstr>
      <vt:lpstr>Tre övergripande komponenter</vt:lpstr>
      <vt:lpstr>Planering och uppföljning</vt:lpstr>
      <vt:lpstr>Planering</vt:lpstr>
      <vt:lpstr>Mittuniversitetets strategi</vt:lpstr>
      <vt:lpstr>Strategins effektområden</vt:lpstr>
      <vt:lpstr>Särskilda åtaganden</vt:lpstr>
      <vt:lpstr>Kvalitetssystem</vt:lpstr>
      <vt:lpstr>Riskanalys</vt:lpstr>
      <vt:lpstr>Riskanalys inför 2024</vt:lpstr>
      <vt:lpstr>Riskmatris</vt:lpstr>
      <vt:lpstr>Summa summarum </vt:lpstr>
      <vt:lpstr>Verksamhetsplanen 2024 byggs upp därmed upp av</vt:lpstr>
      <vt:lpstr>Tidplan 2024</vt:lpstr>
      <vt:lpstr>Följs upp med tre typer av uppföljning</vt:lpstr>
      <vt:lpstr>Mer information</vt:lpstr>
      <vt:lpstr>Hör gärna av er om ni har 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Vesslegård, Mona</dc:creator>
  <cp:lastModifiedBy>Vesslegård, Mona</cp:lastModifiedBy>
  <cp:revision>53</cp:revision>
  <cp:lastPrinted>2015-05-26T13:42:18Z</cp:lastPrinted>
  <dcterms:created xsi:type="dcterms:W3CDTF">2022-03-02T12:10:52Z</dcterms:created>
  <dcterms:modified xsi:type="dcterms:W3CDTF">2023-02-28T09:21:27Z</dcterms:modified>
</cp:coreProperties>
</file>

<file path=userCustomization/customUI.xml><?xml version="1.0" encoding="utf-8"?>
<mso:customUI xmlns:doc="http://schemas.microsoft.com/office/2006/01/customui/currentDocument" xmlns:mso="http://schemas.microsoft.com/office/2006/01/customui">
  <mso:ribbon>
    <mso:qat>
      <mso:documentControls>
        <mso:separator idQ="doc:sep1" visible="true"/>
        <mso:control idQ="mso:FileProperties" visible="true"/>
      </mso:documentControls>
    </mso:qat>
  </mso:ribbon>
</mso:customUI>
</file>