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8" r:id="rId3"/>
    <p:sldId id="267" r:id="rId4"/>
    <p:sldId id="26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 autoAdjust="0"/>
  </p:normalViewPr>
  <p:slideViewPr>
    <p:cSldViewPr snapToGrid="0">
      <p:cViewPr varScale="1">
        <p:scale>
          <a:sx n="119" d="100"/>
          <a:sy n="119" d="100"/>
        </p:scale>
        <p:origin x="96" y="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2024-04-16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2024-04-16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C6AF100C-B37D-277A-B4AC-02E8EA4B0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00" y="1303880"/>
            <a:ext cx="10514999" cy="652145"/>
          </a:xfrm>
        </p:spPr>
        <p:txBody>
          <a:bodyPr/>
          <a:lstStyle/>
          <a:p>
            <a:r>
              <a:rPr lang="en-US" sz="2800" dirty="0" err="1"/>
              <a:t>Välkommen</a:t>
            </a:r>
            <a:r>
              <a:rPr lang="en-US" sz="2800" dirty="0"/>
              <a:t> till </a:t>
            </a:r>
            <a:r>
              <a:rPr lang="en-US" sz="2800" dirty="0" err="1"/>
              <a:t>avslutningen</a:t>
            </a:r>
            <a:r>
              <a:rPr lang="en-US" sz="2800" dirty="0"/>
              <a:t> i Sundsvall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72BA9262-34A9-2632-3947-2028C626C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600" y="1956025"/>
            <a:ext cx="5180400" cy="3942255"/>
          </a:xfrm>
        </p:spPr>
        <p:txBody>
          <a:bodyPr/>
          <a:lstStyle/>
          <a:p>
            <a:r>
              <a:rPr lang="sv-SE" sz="1300" b="1" dirty="0">
                <a:latin typeface="+mn-lt"/>
              </a:rPr>
              <a:t>Dag och tid</a:t>
            </a:r>
            <a:r>
              <a:rPr lang="sv-SE" sz="1300" dirty="0">
                <a:latin typeface="+mn-lt"/>
              </a:rPr>
              <a:t>: fredag 31 maj kl. 10–11</a:t>
            </a:r>
          </a:p>
          <a:p>
            <a:r>
              <a:rPr lang="sv-SE" sz="1300" b="1" dirty="0">
                <a:latin typeface="+mn-lt"/>
              </a:rPr>
              <a:t>Plats: </a:t>
            </a:r>
            <a:r>
              <a:rPr lang="sv-SE" sz="1300" dirty="0">
                <a:latin typeface="+mn-lt"/>
              </a:rPr>
              <a:t>Grönborg, ljusgården</a:t>
            </a:r>
          </a:p>
          <a:p>
            <a:r>
              <a:rPr lang="sv-SE" sz="1300" b="0" i="0" dirty="0">
                <a:effectLst/>
                <a:latin typeface="+mn-lt"/>
              </a:rPr>
              <a:t>Avslutningen är enbart för studenter och det finns inte möjlighet att ta med sig anhöriga på grund av utrymmesskäl. </a:t>
            </a:r>
            <a:r>
              <a:rPr lang="sv-SE" sz="1300" dirty="0">
                <a:latin typeface="+mn-lt"/>
              </a:rPr>
              <a:t>Ingen anmälan krävs. </a:t>
            </a:r>
          </a:p>
          <a:p>
            <a:r>
              <a:rPr lang="sv-SE" sz="1300" b="1" dirty="0">
                <a:latin typeface="+mn-lt"/>
              </a:rPr>
              <a:t>Program</a:t>
            </a:r>
            <a:r>
              <a:rPr lang="sv-SE" sz="1300" dirty="0">
                <a:latin typeface="+mn-lt"/>
              </a:rPr>
              <a:t>: 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Moderator hälsar välkommen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Musik: Yrväder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 Hans-Erik Nilsson, v</a:t>
            </a:r>
            <a:r>
              <a:rPr lang="sv-SE" sz="1300" dirty="0"/>
              <a:t>icerektor för Innovations- och Näringslivssamverkan</a:t>
            </a:r>
            <a:endParaRPr lang="sv-SE" sz="1300" i="0" dirty="0">
              <a:effectLst/>
              <a:latin typeface="+mn-lt"/>
            </a:endParaRPr>
          </a:p>
          <a:p>
            <a:pPr lvl="1"/>
            <a:r>
              <a:rPr lang="sv-SE" sz="1300" i="0" dirty="0">
                <a:effectLst/>
                <a:latin typeface="+mn-lt"/>
              </a:rPr>
              <a:t>Tal: </a:t>
            </a:r>
            <a:r>
              <a:rPr lang="sv-SE" sz="1300" dirty="0"/>
              <a:t>Björn </a:t>
            </a:r>
            <a:r>
              <a:rPr lang="sv-SE" sz="1300" dirty="0" err="1"/>
              <a:t>Wigge</a:t>
            </a:r>
            <a:r>
              <a:rPr lang="sv-SE" sz="1300" dirty="0"/>
              <a:t>, Sundsvalls kommun, Näringsliv- och tillväxtchef, Sundsvalls kommun</a:t>
            </a:r>
            <a:endParaRPr lang="sv-SE" sz="1300" i="0" dirty="0">
              <a:effectLst/>
              <a:latin typeface="+mn-lt"/>
            </a:endParaRPr>
          </a:p>
          <a:p>
            <a:pPr lvl="1"/>
            <a:r>
              <a:rPr lang="sv-SE" sz="1300" i="0" dirty="0">
                <a:effectLst/>
                <a:latin typeface="+mn-lt"/>
              </a:rPr>
              <a:t>Musik: Yrväder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 Erik Lund, studentkårens ordförande 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Tal: </a:t>
            </a:r>
            <a:r>
              <a:rPr lang="sv-SE" sz="1300" dirty="0"/>
              <a:t>Saga Dorani, lärare, tilldelad studentkårernas pedagogiska pris 2023</a:t>
            </a:r>
            <a:endParaRPr lang="sv-SE" sz="1300" i="0" dirty="0">
              <a:effectLst/>
              <a:latin typeface="+mn-lt"/>
            </a:endParaRPr>
          </a:p>
          <a:p>
            <a:pPr lvl="1"/>
            <a:r>
              <a:rPr lang="sv-SE" sz="1300" i="0" dirty="0">
                <a:effectLst/>
                <a:latin typeface="+mn-lt"/>
              </a:rPr>
              <a:t>Avslutande musik: Yrväder</a:t>
            </a:r>
            <a:endParaRPr lang="sv-SE" sz="1300" dirty="0">
              <a:latin typeface="+mn-lt"/>
            </a:endParaRPr>
          </a:p>
          <a:p>
            <a:endParaRPr lang="sv-SE" dirty="0"/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396D2223-11EC-A44F-B364-4A633D4681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lommor, träd, utomhus, vår&#10;&#10;Automatiskt genererad beskrivning">
            <a:extLst>
              <a:ext uri="{FF2B5EF4-FFF2-40B4-BE49-F238E27FC236}">
                <a16:creationId xmlns:a16="http://schemas.microsoft.com/office/drawing/2014/main" id="{DB908699-00C5-CCCB-6A38-9EB06C3EB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0"/>
          <a:stretch/>
        </p:blipFill>
        <p:spPr>
          <a:xfrm>
            <a:off x="6135447" y="1956024"/>
            <a:ext cx="5217151" cy="39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41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C6AF100C-B37D-277A-B4AC-02E8EA4B0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00" y="1303880"/>
            <a:ext cx="10514999" cy="652145"/>
          </a:xfrm>
        </p:spPr>
        <p:txBody>
          <a:bodyPr/>
          <a:lstStyle/>
          <a:p>
            <a:r>
              <a:rPr lang="en-US" sz="2800" dirty="0"/>
              <a:t>Welcome to the Completion of studies in Sundsvall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72BA9262-34A9-2632-3947-2028C626C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800" y="2028758"/>
            <a:ext cx="5180400" cy="3942255"/>
          </a:xfrm>
        </p:spPr>
        <p:txBody>
          <a:bodyPr/>
          <a:lstStyle/>
          <a:p>
            <a:r>
              <a:rPr lang="sv-SE" sz="1300" b="1" dirty="0" err="1">
                <a:latin typeface="+mn-lt"/>
              </a:rPr>
              <a:t>When</a:t>
            </a:r>
            <a:r>
              <a:rPr lang="sv-SE" sz="1300" b="1" dirty="0">
                <a:latin typeface="+mn-lt"/>
              </a:rPr>
              <a:t> and </a:t>
            </a:r>
            <a:r>
              <a:rPr lang="sv-SE" sz="1300" b="1" dirty="0" err="1">
                <a:latin typeface="+mn-lt"/>
              </a:rPr>
              <a:t>where</a:t>
            </a:r>
            <a:r>
              <a:rPr lang="sv-SE" sz="1300" b="1" dirty="0">
                <a:latin typeface="+mn-lt"/>
              </a:rPr>
              <a:t>: </a:t>
            </a:r>
            <a:r>
              <a:rPr lang="sv-SE" sz="1300" b="0" i="0" dirty="0">
                <a:effectLst/>
              </a:rPr>
              <a:t>31 May at 10.00–11.00 am. a</a:t>
            </a:r>
            <a:r>
              <a:rPr lang="sv-SE" sz="1300" dirty="0"/>
              <a:t>t </a:t>
            </a:r>
            <a:r>
              <a:rPr lang="sv-SE" sz="1300" b="0" i="0" dirty="0">
                <a:effectLst/>
              </a:rPr>
              <a:t>Grönborg</a:t>
            </a:r>
            <a:endParaRPr lang="sv-SE" sz="1300" b="1" dirty="0"/>
          </a:p>
          <a:p>
            <a:r>
              <a:rPr lang="en-US" sz="1300" b="0" i="0" dirty="0">
                <a:effectLst/>
                <a:latin typeface="+mn-lt"/>
              </a:rPr>
              <a:t>This Ceremony is for graduating students and is not possible to bring relatives or friends to the Ceremony. No notification required.</a:t>
            </a:r>
          </a:p>
          <a:p>
            <a:r>
              <a:rPr lang="sv-SE" sz="1300" b="1" dirty="0">
                <a:latin typeface="+mn-lt"/>
              </a:rPr>
              <a:t>Program</a:t>
            </a:r>
            <a:r>
              <a:rPr lang="sv-SE" sz="1300" dirty="0">
                <a:latin typeface="+mn-lt"/>
              </a:rPr>
              <a:t>: 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Introduction</a:t>
            </a:r>
            <a:r>
              <a:rPr lang="sv-SE" sz="1300" i="0" dirty="0">
                <a:effectLst/>
                <a:latin typeface="+mn-lt"/>
              </a:rPr>
              <a:t> by the presenter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Music: "Yrväder" 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 Hans-Erik Nilsson, </a:t>
            </a:r>
            <a:r>
              <a:rPr lang="en-US" sz="1300" dirty="0"/>
              <a:t>Vice-Chancellor for Innovation and Business Collaboration </a:t>
            </a:r>
            <a:r>
              <a:rPr lang="sv-SE" sz="1300" i="0" dirty="0">
                <a:effectLst/>
                <a:latin typeface="+mn-lt"/>
              </a:rPr>
              <a:t>Mid Sweden University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Björn </a:t>
            </a:r>
            <a:r>
              <a:rPr lang="sv-SE" sz="1300" i="0" dirty="0" err="1">
                <a:effectLst/>
                <a:latin typeface="+mn-lt"/>
              </a:rPr>
              <a:t>Wigge</a:t>
            </a:r>
            <a:r>
              <a:rPr lang="sv-SE" sz="1300" i="0" dirty="0">
                <a:effectLst/>
                <a:latin typeface="+mn-lt"/>
              </a:rPr>
              <a:t>, </a:t>
            </a:r>
            <a:r>
              <a:rPr lang="en-US" sz="1300" i="0" dirty="0">
                <a:effectLst/>
                <a:latin typeface="+mn-lt"/>
              </a:rPr>
              <a:t>Business and Growth Manager, Sundsvall Municipality</a:t>
            </a:r>
            <a:endParaRPr lang="sv-SE" sz="1300" i="0" dirty="0">
              <a:effectLst/>
              <a:latin typeface="+mn-lt"/>
            </a:endParaRPr>
          </a:p>
          <a:p>
            <a:pPr lvl="1"/>
            <a:r>
              <a:rPr lang="sv-SE" sz="1300" i="0" dirty="0">
                <a:effectLst/>
                <a:latin typeface="+mn-lt"/>
              </a:rPr>
              <a:t>Music: "Yrväder" 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Erik Lund, </a:t>
            </a:r>
            <a:r>
              <a:rPr lang="sv-SE" sz="1300" i="0" dirty="0" err="1">
                <a:effectLst/>
                <a:latin typeface="+mn-lt"/>
              </a:rPr>
              <a:t>Chairman</a:t>
            </a:r>
            <a:r>
              <a:rPr lang="sv-SE" sz="1300" i="0" dirty="0">
                <a:effectLst/>
                <a:latin typeface="+mn-lt"/>
              </a:rPr>
              <a:t> </a:t>
            </a:r>
            <a:r>
              <a:rPr lang="sv-SE" sz="1300" i="0" dirty="0" err="1">
                <a:effectLst/>
                <a:latin typeface="+mn-lt"/>
              </a:rPr>
              <a:t>of</a:t>
            </a:r>
            <a:r>
              <a:rPr lang="sv-SE" sz="1300" i="0" dirty="0">
                <a:effectLst/>
                <a:latin typeface="+mn-lt"/>
              </a:rPr>
              <a:t> the Student Union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</a:t>
            </a:r>
            <a:r>
              <a:rPr lang="sv-SE" sz="1300" dirty="0"/>
              <a:t>Saga Dorani, lärare, </a:t>
            </a:r>
            <a:r>
              <a:rPr lang="en-US" sz="1300" dirty="0"/>
              <a:t>awarded the Student Unions Pedagogical Prize 2023</a:t>
            </a:r>
            <a:endParaRPr lang="sv-SE" sz="1300" i="0" dirty="0">
              <a:effectLst/>
              <a:latin typeface="+mn-lt"/>
            </a:endParaRPr>
          </a:p>
          <a:p>
            <a:pPr lvl="1"/>
            <a:r>
              <a:rPr lang="sv-SE" sz="1300" i="0" dirty="0">
                <a:effectLst/>
                <a:latin typeface="+mn-lt"/>
              </a:rPr>
              <a:t>Music: "Yrväder"</a:t>
            </a:r>
            <a:endParaRPr lang="sv-SE" sz="1300" dirty="0">
              <a:latin typeface="+mn-lt"/>
            </a:endParaRPr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396D2223-11EC-A44F-B364-4A633D4681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lommor, träd, utomhus, vår&#10;&#10;Automatiskt genererad beskrivning">
            <a:extLst>
              <a:ext uri="{FF2B5EF4-FFF2-40B4-BE49-F238E27FC236}">
                <a16:creationId xmlns:a16="http://schemas.microsoft.com/office/drawing/2014/main" id="{DB908699-00C5-CCCB-6A38-9EB06C3EB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0"/>
          <a:stretch/>
        </p:blipFill>
        <p:spPr>
          <a:xfrm>
            <a:off x="6174000" y="2241462"/>
            <a:ext cx="5180400" cy="394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955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C6AF100C-B37D-277A-B4AC-02E8EA4B0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00" y="1303880"/>
            <a:ext cx="10514999" cy="652145"/>
          </a:xfrm>
        </p:spPr>
        <p:txBody>
          <a:bodyPr/>
          <a:lstStyle/>
          <a:p>
            <a:r>
              <a:rPr lang="en-US" sz="2800" dirty="0" err="1"/>
              <a:t>Välkommen</a:t>
            </a:r>
            <a:r>
              <a:rPr lang="en-US" sz="2800" dirty="0"/>
              <a:t> till </a:t>
            </a:r>
            <a:r>
              <a:rPr lang="en-US" sz="2800" dirty="0" err="1"/>
              <a:t>avslutningen</a:t>
            </a:r>
            <a:r>
              <a:rPr lang="en-US" sz="2800" dirty="0"/>
              <a:t> i Östersund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72BA9262-34A9-2632-3947-2028C626C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800" y="2045234"/>
            <a:ext cx="5180400" cy="3942255"/>
          </a:xfrm>
        </p:spPr>
        <p:txBody>
          <a:bodyPr/>
          <a:lstStyle/>
          <a:p>
            <a:r>
              <a:rPr lang="sv-SE" sz="1300" b="1" dirty="0"/>
              <a:t>Dag och tid: </a:t>
            </a:r>
            <a:r>
              <a:rPr lang="sv-SE" sz="1300" dirty="0"/>
              <a:t>31 maj kl. 9.30–11.00</a:t>
            </a:r>
          </a:p>
          <a:p>
            <a:r>
              <a:rPr lang="sv-SE" sz="1300" b="1" dirty="0"/>
              <a:t>Plats: </a:t>
            </a:r>
            <a:r>
              <a:rPr lang="sv-SE" sz="1300" dirty="0"/>
              <a:t>Mingel med cider i ljushallen 9.30 –9.50. Avslutningen hålls i F214.</a:t>
            </a:r>
          </a:p>
          <a:p>
            <a:r>
              <a:rPr lang="sv-SE" sz="1300" b="0" i="0" dirty="0">
                <a:effectLst/>
              </a:rPr>
              <a:t>Avslutningen är enbart för studenter och det finns inte möjlighet att ta med sig anhöriga på grund av utrymmesskäl. </a:t>
            </a:r>
            <a:r>
              <a:rPr lang="sv-SE" sz="1300" dirty="0"/>
              <a:t>Ingen anmälan krävs. </a:t>
            </a:r>
          </a:p>
          <a:p>
            <a:r>
              <a:rPr lang="sv-SE" sz="1300" b="1" dirty="0"/>
              <a:t>Program: </a:t>
            </a:r>
          </a:p>
          <a:p>
            <a:pPr lvl="1"/>
            <a:r>
              <a:rPr lang="sv-SE" sz="1300" i="0" dirty="0">
                <a:effectLst/>
              </a:rPr>
              <a:t>Moderator hälsar välkommen</a:t>
            </a:r>
          </a:p>
          <a:p>
            <a:pPr lvl="1"/>
            <a:r>
              <a:rPr lang="sv-SE" sz="1300" i="0" dirty="0">
                <a:effectLst/>
              </a:rPr>
              <a:t>Tal: Anders Fällström, Mittuniversitets rektor</a:t>
            </a:r>
          </a:p>
          <a:p>
            <a:pPr lvl="1"/>
            <a:r>
              <a:rPr lang="sv-SE" sz="1300" i="0" dirty="0">
                <a:effectLst/>
              </a:rPr>
              <a:t>Tal: Fredric Kilander, Östersunds Näringslivschef </a:t>
            </a:r>
          </a:p>
          <a:p>
            <a:pPr lvl="1"/>
            <a:r>
              <a:rPr lang="sv-SE" sz="1300" i="0" dirty="0">
                <a:effectLst/>
              </a:rPr>
              <a:t>Musik: Lina O Lindström</a:t>
            </a:r>
          </a:p>
          <a:p>
            <a:pPr lvl="1"/>
            <a:r>
              <a:rPr lang="sv-SE" sz="1300" i="0" dirty="0">
                <a:effectLst/>
              </a:rPr>
              <a:t>Tal: Simone </a:t>
            </a:r>
            <a:r>
              <a:rPr lang="sv-SE" sz="1300" i="0" dirty="0" err="1">
                <a:effectLst/>
              </a:rPr>
              <a:t>Oogolese</a:t>
            </a:r>
            <a:r>
              <a:rPr lang="sv-SE" sz="1300" i="0" dirty="0">
                <a:effectLst/>
              </a:rPr>
              <a:t>, tillförordnad ordförande studentkåren i Östersund </a:t>
            </a:r>
          </a:p>
          <a:p>
            <a:pPr lvl="1"/>
            <a:r>
              <a:rPr lang="sv-SE" sz="1300" i="0" dirty="0">
                <a:effectLst/>
              </a:rPr>
              <a:t>Musik: Lina O Lindström</a:t>
            </a:r>
          </a:p>
          <a:p>
            <a:pPr lvl="1"/>
            <a:r>
              <a:rPr lang="sv-SE" sz="1300" i="0" dirty="0">
                <a:effectLst/>
              </a:rPr>
              <a:t>Tal: </a:t>
            </a:r>
            <a:r>
              <a:rPr lang="sv-SE" sz="1300" i="0" dirty="0" err="1">
                <a:effectLst/>
              </a:rPr>
              <a:t>Wanjiku</a:t>
            </a:r>
            <a:r>
              <a:rPr lang="sv-SE" sz="1300" i="0" dirty="0">
                <a:effectLst/>
              </a:rPr>
              <a:t> </a:t>
            </a:r>
            <a:r>
              <a:rPr lang="sv-SE" sz="1300" i="0" dirty="0" err="1">
                <a:effectLst/>
              </a:rPr>
              <a:t>Kaime</a:t>
            </a:r>
            <a:r>
              <a:rPr lang="sv-SE" sz="1300" i="0" dirty="0">
                <a:effectLst/>
              </a:rPr>
              <a:t>, lektor och forskare, institutionen för psykologi och socialt arbete </a:t>
            </a:r>
          </a:p>
          <a:p>
            <a:pPr lvl="1"/>
            <a:endParaRPr lang="sv-SE" dirty="0">
              <a:latin typeface="+mn-lt"/>
            </a:endParaRPr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396D2223-11EC-A44F-B364-4A633D4681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lommor, träd, utomhus, vår&#10;&#10;Automatiskt genererad beskrivning">
            <a:extLst>
              <a:ext uri="{FF2B5EF4-FFF2-40B4-BE49-F238E27FC236}">
                <a16:creationId xmlns:a16="http://schemas.microsoft.com/office/drawing/2014/main" id="{DB908699-00C5-CCCB-6A38-9EB06C3EB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0"/>
          <a:stretch/>
        </p:blipFill>
        <p:spPr>
          <a:xfrm>
            <a:off x="6174000" y="2241462"/>
            <a:ext cx="5180400" cy="394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7423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C6AF100C-B37D-277A-B4AC-02E8EA4B0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00" y="1303880"/>
            <a:ext cx="10514999" cy="652145"/>
          </a:xfrm>
        </p:spPr>
        <p:txBody>
          <a:bodyPr/>
          <a:lstStyle/>
          <a:p>
            <a:r>
              <a:rPr lang="en-US" sz="2800" dirty="0"/>
              <a:t>Welcome to the Completion of studies in Östersund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72BA9262-34A9-2632-3947-2028C626C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800" y="2045234"/>
            <a:ext cx="5180400" cy="3942255"/>
          </a:xfrm>
        </p:spPr>
        <p:txBody>
          <a:bodyPr/>
          <a:lstStyle/>
          <a:p>
            <a:r>
              <a:rPr lang="sv-SE" sz="1400" b="1" dirty="0" err="1">
                <a:latin typeface="+mn-lt"/>
              </a:rPr>
              <a:t>When</a:t>
            </a:r>
            <a:r>
              <a:rPr lang="sv-SE" sz="1400" b="1" dirty="0">
                <a:latin typeface="+mn-lt"/>
              </a:rPr>
              <a:t> and </a:t>
            </a:r>
            <a:r>
              <a:rPr lang="sv-SE" sz="1400" b="1" dirty="0" err="1">
                <a:latin typeface="+mn-lt"/>
              </a:rPr>
              <a:t>where</a:t>
            </a:r>
            <a:r>
              <a:rPr lang="sv-SE" sz="1400" b="1" dirty="0">
                <a:latin typeface="+mn-lt"/>
              </a:rPr>
              <a:t>: </a:t>
            </a:r>
            <a:r>
              <a:rPr lang="sv-SE" sz="1400" b="0" i="0" dirty="0">
                <a:effectLst/>
              </a:rPr>
              <a:t>May 31 at 10.00–11.00 am. </a:t>
            </a:r>
            <a:r>
              <a:rPr lang="sv-SE" sz="1400" dirty="0"/>
              <a:t>in</a:t>
            </a:r>
            <a:r>
              <a:rPr lang="sv-SE" sz="1400" b="0" i="0" dirty="0">
                <a:effectLst/>
              </a:rPr>
              <a:t> F214</a:t>
            </a:r>
            <a:br>
              <a:rPr lang="sv-SE" sz="1400" dirty="0"/>
            </a:br>
            <a:r>
              <a:rPr lang="sv-SE" sz="1400" dirty="0" err="1"/>
              <a:t>Mingle</a:t>
            </a:r>
            <a:r>
              <a:rPr lang="sv-SE" sz="1400" dirty="0"/>
              <a:t> in the </a:t>
            </a:r>
            <a:r>
              <a:rPr lang="sv-SE" sz="1400" dirty="0" err="1"/>
              <a:t>lighthall</a:t>
            </a:r>
            <a:r>
              <a:rPr lang="sv-SE" sz="1400" dirty="0"/>
              <a:t> from 9.30.</a:t>
            </a:r>
            <a:endParaRPr lang="sv-SE" sz="1400" b="1" dirty="0"/>
          </a:p>
          <a:p>
            <a:r>
              <a:rPr lang="en-US" sz="1400" b="0" i="0" dirty="0">
                <a:effectLst/>
                <a:latin typeface="+mn-lt"/>
              </a:rPr>
              <a:t>This Ceremony is for graduating students and is not possible to bring relatives or friends to the Ceremony. No notification required.</a:t>
            </a:r>
          </a:p>
          <a:p>
            <a:r>
              <a:rPr lang="sv-SE" sz="1400" b="1" dirty="0">
                <a:latin typeface="+mn-lt"/>
              </a:rPr>
              <a:t>Program: 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Introduction</a:t>
            </a:r>
            <a:r>
              <a:rPr lang="sv-SE" sz="1300" i="0" dirty="0">
                <a:effectLst/>
                <a:latin typeface="+mn-lt"/>
              </a:rPr>
              <a:t> by the presenter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Anders Fällström, Vice-Chancellor Mid Sweden University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Music: Lina O Lindström 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Fredric Kilander, </a:t>
            </a:r>
            <a:r>
              <a:rPr lang="sv-SE" sz="1300" i="0" dirty="0" err="1">
                <a:effectLst/>
                <a:latin typeface="+mn-lt"/>
              </a:rPr>
              <a:t>Head</a:t>
            </a:r>
            <a:r>
              <a:rPr lang="sv-SE" sz="1300" i="0" dirty="0">
                <a:effectLst/>
                <a:latin typeface="+mn-lt"/>
              </a:rPr>
              <a:t> </a:t>
            </a:r>
            <a:r>
              <a:rPr lang="sv-SE" sz="1300" i="0" dirty="0" err="1">
                <a:effectLst/>
                <a:latin typeface="+mn-lt"/>
              </a:rPr>
              <a:t>of</a:t>
            </a:r>
            <a:r>
              <a:rPr lang="sv-SE" sz="1300" i="0" dirty="0">
                <a:effectLst/>
                <a:latin typeface="+mn-lt"/>
              </a:rPr>
              <a:t> Business and Industry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 Simon Oodolese, </a:t>
            </a:r>
            <a:r>
              <a:rPr lang="sv-SE" sz="1300" dirty="0" err="1">
                <a:latin typeface="+mn-lt"/>
              </a:rPr>
              <a:t>D</a:t>
            </a:r>
            <a:r>
              <a:rPr lang="sv-SE" sz="1300" i="0" dirty="0" err="1">
                <a:effectLst/>
                <a:latin typeface="+mn-lt"/>
              </a:rPr>
              <a:t>eputy</a:t>
            </a:r>
            <a:r>
              <a:rPr lang="sv-SE" sz="1300" i="0" dirty="0">
                <a:effectLst/>
                <a:latin typeface="+mn-lt"/>
              </a:rPr>
              <a:t> </a:t>
            </a:r>
            <a:r>
              <a:rPr lang="sv-SE" sz="1300" i="0" dirty="0" err="1">
                <a:effectLst/>
                <a:latin typeface="+mn-lt"/>
              </a:rPr>
              <a:t>Chairman</a:t>
            </a:r>
            <a:r>
              <a:rPr lang="sv-SE" sz="1300" i="0" dirty="0">
                <a:effectLst/>
                <a:latin typeface="+mn-lt"/>
              </a:rPr>
              <a:t> </a:t>
            </a:r>
            <a:r>
              <a:rPr lang="sv-SE" sz="1300" i="0" dirty="0" err="1">
                <a:effectLst/>
                <a:latin typeface="+mn-lt"/>
              </a:rPr>
              <a:t>of</a:t>
            </a:r>
            <a:r>
              <a:rPr lang="sv-SE" sz="1300" i="0" dirty="0">
                <a:effectLst/>
                <a:latin typeface="+mn-lt"/>
              </a:rPr>
              <a:t> the Student Union in Östersund</a:t>
            </a:r>
          </a:p>
          <a:p>
            <a:pPr lvl="1"/>
            <a:r>
              <a:rPr lang="sv-SE" sz="1300" i="0" dirty="0">
                <a:effectLst/>
                <a:latin typeface="+mn-lt"/>
              </a:rPr>
              <a:t>Music: Lina O Lindström</a:t>
            </a:r>
          </a:p>
          <a:p>
            <a:pPr lvl="1"/>
            <a:r>
              <a:rPr lang="sv-SE" sz="1300" i="0" dirty="0" err="1">
                <a:effectLst/>
                <a:latin typeface="+mn-lt"/>
              </a:rPr>
              <a:t>Speech</a:t>
            </a:r>
            <a:r>
              <a:rPr lang="sv-SE" sz="1300" i="0" dirty="0">
                <a:effectLst/>
                <a:latin typeface="+mn-lt"/>
              </a:rPr>
              <a:t>: </a:t>
            </a:r>
            <a:r>
              <a:rPr lang="sv-SE" sz="1300" i="0" dirty="0" err="1">
                <a:effectLst/>
                <a:latin typeface="+mn-lt"/>
              </a:rPr>
              <a:t>Wanjiku</a:t>
            </a:r>
            <a:r>
              <a:rPr lang="sv-SE" sz="1300" i="0" dirty="0">
                <a:effectLst/>
                <a:latin typeface="+mn-lt"/>
              </a:rPr>
              <a:t> </a:t>
            </a:r>
            <a:r>
              <a:rPr lang="sv-SE" sz="1300" i="0" dirty="0" err="1">
                <a:effectLst/>
                <a:latin typeface="+mn-lt"/>
              </a:rPr>
              <a:t>Kaime</a:t>
            </a:r>
            <a:r>
              <a:rPr lang="sv-SE" sz="1300" i="0" dirty="0">
                <a:effectLst/>
                <a:latin typeface="+mn-lt"/>
              </a:rPr>
              <a:t>, </a:t>
            </a:r>
            <a:r>
              <a:rPr lang="sv-SE" sz="1300" i="0" dirty="0" err="1">
                <a:effectLst/>
                <a:latin typeface="+mn-lt"/>
              </a:rPr>
              <a:t>Teacher</a:t>
            </a:r>
            <a:r>
              <a:rPr lang="sv-SE" sz="1300" i="0" dirty="0">
                <a:effectLst/>
                <a:latin typeface="+mn-lt"/>
              </a:rPr>
              <a:t>, and researcher, </a:t>
            </a:r>
            <a:r>
              <a:rPr lang="sv-SE" sz="1300" i="0" dirty="0">
                <a:effectLst/>
              </a:rPr>
              <a:t>d</a:t>
            </a:r>
            <a:r>
              <a:rPr lang="en-US" sz="1300" i="0" dirty="0" err="1">
                <a:effectLst/>
              </a:rPr>
              <a:t>epartment</a:t>
            </a:r>
            <a:r>
              <a:rPr lang="en-US" sz="1300" i="0" dirty="0">
                <a:effectLst/>
              </a:rPr>
              <a:t> of Psychology and Social Work</a:t>
            </a:r>
            <a:endParaRPr lang="sv-SE" sz="1300" i="0" dirty="0">
              <a:effectLst/>
              <a:latin typeface="+mn-lt"/>
            </a:endParaRPr>
          </a:p>
        </p:txBody>
      </p:sp>
      <p:sp>
        <p:nvSpPr>
          <p:cNvPr id="13" name="Platshållare för innehåll 12">
            <a:extLst>
              <a:ext uri="{FF2B5EF4-FFF2-40B4-BE49-F238E27FC236}">
                <a16:creationId xmlns:a16="http://schemas.microsoft.com/office/drawing/2014/main" id="{396D2223-11EC-A44F-B364-4A633D4681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lommor, träd, utomhus, vår&#10;&#10;Automatiskt genererad beskrivning">
            <a:extLst>
              <a:ext uri="{FF2B5EF4-FFF2-40B4-BE49-F238E27FC236}">
                <a16:creationId xmlns:a16="http://schemas.microsoft.com/office/drawing/2014/main" id="{DB908699-00C5-CCCB-6A38-9EB06C3EB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0"/>
          <a:stretch/>
        </p:blipFill>
        <p:spPr>
          <a:xfrm>
            <a:off x="6174000" y="2241462"/>
            <a:ext cx="5180400" cy="394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780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1245</TotalTime>
  <Words>440</Words>
  <Application>Microsoft Office PowerPoint</Application>
  <PresentationFormat>Bredbild</PresentationFormat>
  <Paragraphs>48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Office-tema</vt:lpstr>
      <vt:lpstr>Välkommen till avslutningen i Sundsvall</vt:lpstr>
      <vt:lpstr>Welcome to the Completion of studies in Sundsvall</vt:lpstr>
      <vt:lpstr>Välkommen till avslutningen i Östersund</vt:lpstr>
      <vt:lpstr>Welcome to the Completion of studies in Östersund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till avslutningen i Sundsvall</dc:title>
  <dc:creator>de Wall, Sofia</dc:creator>
  <cp:lastModifiedBy>Sofia de Wall</cp:lastModifiedBy>
  <cp:revision>9</cp:revision>
  <cp:lastPrinted>2015-05-26T13:42:18Z</cp:lastPrinted>
  <dcterms:created xsi:type="dcterms:W3CDTF">2023-04-17T13:41:44Z</dcterms:created>
  <dcterms:modified xsi:type="dcterms:W3CDTF">2024-04-16T12:58:15Z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