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88" r:id="rId3"/>
    <p:sldId id="289" r:id="rId4"/>
    <p:sldId id="290" r:id="rId5"/>
    <p:sldId id="291" r:id="rId6"/>
    <p:sldId id="269" r:id="rId7"/>
    <p:sldId id="268" r:id="rId8"/>
    <p:sldId id="270" r:id="rId9"/>
    <p:sldId id="271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2021-06-14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C2188-90C9-4DE2-9CC5-BA3A554B768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7179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C2188-90C9-4DE2-9CC5-BA3A554B768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223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C2188-90C9-4DE2-9CC5-BA3A554B768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62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C2188-90C9-4DE2-9CC5-BA3A554B768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432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1524000" y="2235600"/>
            <a:ext cx="44952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857399" y="2241462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2277" y="1540800"/>
            <a:ext cx="9831600" cy="5742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12277" y="2235600"/>
            <a:ext cx="4448785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512277" y="3180015"/>
            <a:ext cx="4485298" cy="300964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894277" y="2235599"/>
            <a:ext cx="44496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858277" y="3180014"/>
            <a:ext cx="4485600" cy="300964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500553" y="1540800"/>
            <a:ext cx="9831600" cy="7368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typ forskningscentret Etour.">
            <a:extLst>
              <a:ext uri="{FF2B5EF4-FFF2-40B4-BE49-F238E27FC236}">
                <a16:creationId xmlns:a16="http://schemas.microsoft.com/office/drawing/2014/main" id="{FE4CEFC7-3911-4924-8E70-28F3005DA3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850" y="299208"/>
            <a:ext cx="1565082" cy="78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4" name="Bildobjekt 3" descr="Logotyp forskningscentret Etour.">
            <a:extLst>
              <a:ext uri="{FF2B5EF4-FFF2-40B4-BE49-F238E27FC236}">
                <a16:creationId xmlns:a16="http://schemas.microsoft.com/office/drawing/2014/main" id="{48F79984-BD67-4DA6-BF29-55F34F49AB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660" y="333548"/>
            <a:ext cx="1564033" cy="78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4000" y="1540800"/>
            <a:ext cx="9829800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24000" y="2234708"/>
            <a:ext cx="4496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857399" y="2234963"/>
            <a:ext cx="4496400" cy="3942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24000" y="2234708"/>
            <a:ext cx="4496400" cy="394225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857399" y="2234963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235599"/>
            <a:ext cx="44952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857399" y="2235599"/>
            <a:ext cx="4496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2021-06-14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 descr="Logotyp forskningscentret Etour.">
            <a:extLst>
              <a:ext uri="{FF2B5EF4-FFF2-40B4-BE49-F238E27FC236}">
                <a16:creationId xmlns:a16="http://schemas.microsoft.com/office/drawing/2014/main" id="{0A318E39-8F7C-41E8-9EAD-FFF93912D18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491" y="325536"/>
            <a:ext cx="1565082" cy="78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wall-reinius@miun.se" TargetMode="External"/><Relationship Id="rId2" Type="http://schemas.openxmlformats.org/officeDocument/2006/relationships/hyperlink" Target="https://www.miun.se/Forskning/forskningsprojekt/pagaende-forskningsprojekt/tillgangliga-och-inkluderande-naturmiljoer/konferens/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3006" y="1751362"/>
            <a:ext cx="10291429" cy="1247630"/>
          </a:xfrm>
        </p:spPr>
        <p:txBody>
          <a:bodyPr>
            <a:noAutofit/>
          </a:bodyPr>
          <a:lstStyle/>
          <a:p>
            <a:r>
              <a:rPr lang="sv-SE" sz="3600" dirty="0"/>
              <a:t>Turismföretag, destinationer och tillgänglighet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53006" y="2673172"/>
            <a:ext cx="9831601" cy="1606707"/>
          </a:xfrm>
        </p:spPr>
        <p:txBody>
          <a:bodyPr>
            <a:noAutofit/>
          </a:bodyPr>
          <a:lstStyle/>
          <a:p>
            <a:endParaRPr lang="sv-SE" sz="2400" b="0" dirty="0"/>
          </a:p>
          <a:p>
            <a:r>
              <a:rPr lang="sv-SE" sz="2400" b="0" dirty="0"/>
              <a:t>Sandra Wall-Reinius, Kristin Godtman Kling och Dimitri Ioannides</a:t>
            </a:r>
          </a:p>
          <a:p>
            <a:r>
              <a:rPr lang="sv-SE" sz="2000" b="0" dirty="0"/>
              <a:t>ETOUR, Mittuniversitetet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415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51034" y="1278042"/>
            <a:ext cx="9829800" cy="652145"/>
          </a:xfrm>
        </p:spPr>
        <p:txBody>
          <a:bodyPr/>
          <a:lstStyle/>
          <a:p>
            <a:r>
              <a:rPr lang="sv-SE" dirty="0"/>
              <a:t>Det här ville vi ta reda på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51034" y="1837736"/>
            <a:ext cx="10226566" cy="4247754"/>
          </a:xfrm>
        </p:spPr>
        <p:txBody>
          <a:bodyPr/>
          <a:lstStyle/>
          <a:p>
            <a:r>
              <a:rPr lang="sv-SE" dirty="0"/>
              <a:t>Hur kan naturturismföretag och offentliga organisationer öka tillgängligheten till natur för alla? </a:t>
            </a:r>
          </a:p>
          <a:p>
            <a:r>
              <a:rPr lang="sv-SE" dirty="0"/>
              <a:t>Identifiera och redogöra för förbättringsområden som är viktiga för att öka tillgängligheten till natur för personer med fysiska funktionsnedsättningar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Denna presentation bygger på</a:t>
            </a:r>
            <a:r>
              <a:rPr lang="sv-SE" dirty="0"/>
              <a:t> </a:t>
            </a:r>
          </a:p>
          <a:p>
            <a:r>
              <a:rPr lang="sv-SE" dirty="0"/>
              <a:t>Fältarbete samt 38 intervjuer med naturturismföretag, organisationer och myndigheter i:  </a:t>
            </a:r>
          </a:p>
          <a:p>
            <a:pPr lvl="1"/>
            <a:r>
              <a:rPr lang="sv-SE" dirty="0"/>
              <a:t>Askersunds kommun och Tivedens nationalpark </a:t>
            </a:r>
          </a:p>
          <a:p>
            <a:pPr lvl="1"/>
            <a:r>
              <a:rPr lang="sv-SE" dirty="0"/>
              <a:t>Jämtlandsfjällen </a:t>
            </a:r>
          </a:p>
          <a:p>
            <a:pPr lvl="1"/>
            <a:r>
              <a:rPr lang="sv-SE" dirty="0"/>
              <a:t>Stockholms skärgård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983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4728" y="1314360"/>
            <a:ext cx="9829799" cy="652145"/>
          </a:xfrm>
        </p:spPr>
        <p:txBody>
          <a:bodyPr/>
          <a:lstStyle/>
          <a:p>
            <a:r>
              <a:rPr lang="sv-SE" dirty="0"/>
              <a:t>Resultat: Exempel på tillgänglig naturturism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044728" y="2087554"/>
            <a:ext cx="9949092" cy="3942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Ramper/leder med hårt underlag nära parkeringar till utsiktsplatser och attraktioner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Stora/anpassade utedass och toaletter, eldstad och rastplatser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Ombyggda båtbryggor och ombyggda båtar för exempelvis fisketurism, kajakpaddling, transport eller sightseeing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Hundspann, skoter, skidskola (</a:t>
            </a:r>
            <a:r>
              <a:rPr lang="sv-SE" dirty="0" err="1"/>
              <a:t>sitski</a:t>
            </a:r>
            <a:r>
              <a:rPr lang="sv-SE" dirty="0"/>
              <a:t>, </a:t>
            </a:r>
            <a:r>
              <a:rPr lang="sv-SE" dirty="0" err="1"/>
              <a:t>skicart</a:t>
            </a:r>
            <a:r>
              <a:rPr lang="sv-SE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Naturguidning, lyssna, känna, lukta, 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Informationsskyltar och ljudlådor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Taktila ledstråk i naturområden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405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13197" y="1365847"/>
            <a:ext cx="9829799" cy="652145"/>
          </a:xfrm>
        </p:spPr>
        <p:txBody>
          <a:bodyPr/>
          <a:lstStyle/>
          <a:p>
            <a:r>
              <a:rPr lang="sv-SE" dirty="0"/>
              <a:t>Resultat: Hur ser efterfrågan ut enligt naturturismföretagare?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013197" y="2017992"/>
            <a:ext cx="6397197" cy="3942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Stor potential – ökande intresse för tillgänglig besöksverksamhet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Delade meningar gällande efterfrågan: många menar att det är låg efterfrågan, några anser att det är en stor efterfrågan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Osäkerhet bland de intervjuade vad personer med funktionsnedsättningar efterfrågar och vill ha</a:t>
            </a:r>
          </a:p>
          <a:p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7881258" y="1988509"/>
            <a:ext cx="3518263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”Efterfrågan är liten, men det är antagligen för man inte marknadsfört sig i rätt kanaler.” </a:t>
            </a:r>
            <a:r>
              <a:rPr lang="sv-SE" dirty="0"/>
              <a:t>(intervju med företagare)</a:t>
            </a:r>
          </a:p>
          <a:p>
            <a:pPr algn="ctr"/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7881258" y="3467873"/>
            <a:ext cx="3518263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”Det kan vara viktigt att man som företag visar vad det är man kan erbjuda och att det inte behöver vara så stort och avancerat när man ska arrangera något.” </a:t>
            </a:r>
          </a:p>
          <a:p>
            <a:pPr algn="ctr"/>
            <a:r>
              <a:rPr lang="sv-SE" dirty="0"/>
              <a:t>(intervju med företagare)</a:t>
            </a:r>
          </a:p>
          <a:p>
            <a:pPr algn="ctr"/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91946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63040" y="1228906"/>
            <a:ext cx="9890759" cy="930820"/>
          </a:xfrm>
        </p:spPr>
        <p:txBody>
          <a:bodyPr/>
          <a:lstStyle/>
          <a:p>
            <a:r>
              <a:rPr lang="sv-SE" dirty="0"/>
              <a:t>Resultat: Vad finns det för utmaningar för privata och offentliga verksamheter att utveckla en mer tillgänglig naturturism?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1617692" y="2458275"/>
            <a:ext cx="827254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Ekonomi och budget: 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korta budgetprocesser, ansökningsförfarande, prioriteringar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svårt att beräkna nyttan av eventuella insatser – rädsla och tveksamhet för att investera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osäkerhet kring personers (efterfrågan) begränsade privatekonomi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Tillstånd att bygga bryggor, leder med mera</a:t>
            </a:r>
          </a:p>
        </p:txBody>
      </p:sp>
    </p:spTree>
    <p:extLst>
      <p:ext uri="{BB962C8B-B14F-4D97-AF65-F5344CB8AC3E}">
        <p14:creationId xmlns:p14="http://schemas.microsoft.com/office/powerpoint/2010/main" val="4147051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63040" y="1228906"/>
            <a:ext cx="9890759" cy="930820"/>
          </a:xfrm>
        </p:spPr>
        <p:txBody>
          <a:bodyPr/>
          <a:lstStyle/>
          <a:p>
            <a:r>
              <a:rPr lang="sv-SE" dirty="0"/>
              <a:t>Fortsättning: Vad finns det för utmaningar för privata och offentliga verksamheter att utveckla en mer tillgänglig naturturism?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1463040" y="2594909"/>
            <a:ext cx="8490257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Företagare upplever det svårt att nå målgruppen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Kunskapsbehov kring hur verksamheten kan bli mer inkluderande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Svårt att hitta tillgängliga lösningar när det är många markägare 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Några företag upplever att vissa markägare inte är samarbetsvilliga när ett ”</a:t>
            </a:r>
            <a:r>
              <a:rPr lang="sv-SE" i="1" dirty="0"/>
              <a:t>företag vill tjäna pengar på naturresursen</a:t>
            </a:r>
            <a:r>
              <a:rPr lang="sv-SE" dirty="0"/>
              <a:t>” (intervju med företagare).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Balansera olika mål och intressen: natur för alla samtidigt bevara naturvärden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85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81361" y="1405850"/>
            <a:ext cx="9977845" cy="756648"/>
          </a:xfrm>
        </p:spPr>
        <p:txBody>
          <a:bodyPr/>
          <a:lstStyle/>
          <a:p>
            <a:r>
              <a:rPr lang="sv-SE" dirty="0"/>
              <a:t>Resultat: Hur kan naturmiljöer förbättras ur tillgänglighetsperspektiv?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1281361" y="2162498"/>
            <a:ext cx="908183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Det finns en önskan om ökad samverkan mellan aktörer: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Kunskapsutbyten inom och mellan privat, ideell och offentlig verksamhet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Myndigheter bör vara stöttande i företagens och föreningars utveckling och ansvara för vissa förutsättningar/infrastruktur (bryggor, leder)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Stort behov av förbättrad information och marknadsföring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Inkludera och anställa personer med funktionsvariationer i arbetet och i beslutsprocesser</a:t>
            </a:r>
          </a:p>
        </p:txBody>
      </p:sp>
    </p:spTree>
    <p:extLst>
      <p:ext uri="{BB962C8B-B14F-4D97-AF65-F5344CB8AC3E}">
        <p14:creationId xmlns:p14="http://schemas.microsoft.com/office/powerpoint/2010/main" val="349022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24909" y="1429203"/>
            <a:ext cx="10846676" cy="756648"/>
          </a:xfrm>
        </p:spPr>
        <p:txBody>
          <a:bodyPr/>
          <a:lstStyle/>
          <a:p>
            <a:r>
              <a:rPr lang="sv-SE" dirty="0"/>
              <a:t>Fortsättning: Hur kan naturmiljöer förbättras ur tillgänglighetsperspektiv?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1073105" y="2362194"/>
            <a:ext cx="1055028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Helhetsperspektiv på tillgänglighet: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till och inom resmålet: transporter, inklusive färdtjänst, aktiviteter, boende, toaletter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dirty="0"/>
              <a:t>inte bara anpassning för en specifik målgrupp utan för fler (exempelvis äldre personer, barnfamiljer och oerfarna besökare)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Tillgänglighetssatsningar bör göras i vissa utvalda områden, eftersom de finansiella resurserna inte räcker till att tillgängliggöra alla naturområden, och detta är inte heller önskvärt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427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94290" y="3857620"/>
            <a:ext cx="6810704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2800" dirty="0"/>
          </a:p>
          <a:p>
            <a:r>
              <a:rPr lang="sv-SE" sz="2000" dirty="0"/>
              <a:t>För dig som vill veta mer:</a:t>
            </a:r>
          </a:p>
          <a:p>
            <a:pPr algn="ctr"/>
            <a:endParaRPr lang="sv-SE" sz="2000" dirty="0"/>
          </a:p>
          <a:p>
            <a:r>
              <a:rPr lang="sv-SE" sz="2000" b="1" dirty="0">
                <a:hlinkClick r:id="rId2"/>
              </a:rPr>
              <a:t>Projektets hemsida </a:t>
            </a:r>
            <a:r>
              <a:rPr lang="sv-SE" sz="2000" dirty="0"/>
              <a:t>med nyhetsbrev, publikationer och beskrivning av aktiviteter i projektet.</a:t>
            </a:r>
          </a:p>
          <a:p>
            <a:endParaRPr lang="sv-SE" sz="2000" dirty="0"/>
          </a:p>
          <a:p>
            <a:r>
              <a:rPr lang="sv-SE" sz="2000" dirty="0"/>
              <a:t>Kontakt: Sandra Wall-Reinius, Etour, Mittuniversitetet</a:t>
            </a:r>
          </a:p>
          <a:p>
            <a:r>
              <a:rPr lang="sv-SE" sz="2000" dirty="0">
                <a:hlinkClick r:id="rId3"/>
              </a:rPr>
              <a:t>sandra.wall-reinius@miun.se</a:t>
            </a:r>
            <a:r>
              <a:rPr lang="sv-SE" sz="2000" dirty="0"/>
              <a:t>, </a:t>
            </a:r>
            <a:r>
              <a:rPr lang="sv-SE" sz="2000" dirty="0" err="1"/>
              <a:t>tel</a:t>
            </a:r>
            <a:r>
              <a:rPr lang="sv-SE" sz="2000" dirty="0"/>
              <a:t> 0727045846</a:t>
            </a:r>
          </a:p>
          <a:p>
            <a:endParaRPr lang="sv-SE" dirty="0"/>
          </a:p>
          <a:p>
            <a:endParaRPr lang="sv-SE" sz="2000" dirty="0"/>
          </a:p>
        </p:txBody>
      </p:sp>
      <p:pic>
        <p:nvPicPr>
          <p:cNvPr id="3" name="Bildobjekt 2" descr="logga för Besöksnäringens forsknings och utvecklingsfond (BFUF), en av projektets finansiäre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1489" y="1298025"/>
            <a:ext cx="1965194" cy="1993368"/>
          </a:xfrm>
          <a:prstGeom prst="rect">
            <a:avLst/>
          </a:prstGeom>
        </p:spPr>
      </p:pic>
      <p:pic>
        <p:nvPicPr>
          <p:cNvPr id="4" name="Picture 2" descr="logga för östersunds kommun, en av projektets finansiärer och nära samarbetspartner genom samverkansavtal med Mittuniversitetet&#10;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489" y="3536064"/>
            <a:ext cx="3153512" cy="1146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/>
          <p:cNvSpPr/>
          <p:nvPr/>
        </p:nvSpPr>
        <p:spPr>
          <a:xfrm>
            <a:off x="830315" y="1062121"/>
            <a:ext cx="916502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8000" dirty="0"/>
              <a:t>TACK!</a:t>
            </a:r>
          </a:p>
          <a:p>
            <a:pPr algn="ctr"/>
            <a:endParaRPr lang="sv-SE" sz="2800" dirty="0"/>
          </a:p>
          <a:p>
            <a:endParaRPr lang="sv-SE" sz="2000" dirty="0"/>
          </a:p>
        </p:txBody>
      </p:sp>
      <p:pic>
        <p:nvPicPr>
          <p:cNvPr id="1026" name="Picture 2" descr="logga för Norrbacka-Eugeniastiftelsen, en av projektets finansiär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162" y="4845269"/>
            <a:ext cx="2840610" cy="113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35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CB4FA34-C10D-49F4-9E77-E7539DB1A65E}" vid="{6FA7E739-F640-4117-BA05-8C079D9BFE7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Etour_mall (2)</Template>
  <TotalTime>3213</TotalTime>
  <Words>583</Words>
  <Application>Microsoft Office PowerPoint</Application>
  <PresentationFormat>Bredbild</PresentationFormat>
  <Paragraphs>63</Paragraphs>
  <Slides>9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Office-tema</vt:lpstr>
      <vt:lpstr>Turismföretag, destinationer och tillgänglighet</vt:lpstr>
      <vt:lpstr>Det här ville vi ta reda på</vt:lpstr>
      <vt:lpstr>Resultat: Exempel på tillgänglig naturturism</vt:lpstr>
      <vt:lpstr>Resultat: Hur ser efterfrågan ut enligt naturturismföretagare?</vt:lpstr>
      <vt:lpstr>Resultat: Vad finns det för utmaningar för privata och offentliga verksamheter att utveckla en mer tillgänglig naturturism?</vt:lpstr>
      <vt:lpstr>Fortsättning: Vad finns det för utmaningar för privata och offentliga verksamheter att utveckla en mer tillgänglig naturturism?</vt:lpstr>
      <vt:lpstr>Resultat: Hur kan naturmiljöer förbättras ur tillgänglighetsperspektiv?</vt:lpstr>
      <vt:lpstr>Fortsättning: Hur kan naturmiljöer förbättras ur tillgänglighetsperspektiv?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Wåger, Sandra</dc:creator>
  <cp:lastModifiedBy>Wåger, Sandra</cp:lastModifiedBy>
  <cp:revision>50</cp:revision>
  <cp:lastPrinted>2015-05-26T13:42:18Z</cp:lastPrinted>
  <dcterms:created xsi:type="dcterms:W3CDTF">2021-05-17T11:16:56Z</dcterms:created>
  <dcterms:modified xsi:type="dcterms:W3CDTF">2021-06-14T09:49:02Z</dcterms:modified>
</cp:core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